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6.xml" ContentType="application/vnd.openxmlformats-officedocument.presentationml.tags+xml"/>
  <Override PartName="/ppt/notesSlides/notesSlide106.xml" ContentType="application/vnd.openxmlformats-officedocument.presentationml.notesSlide+xml"/>
  <Override PartName="/ppt/tags/tag7.xml" ContentType="application/vnd.openxmlformats-officedocument.presentationml.tags+xml"/>
  <Override PartName="/ppt/notesSlides/notesSlide107.xml" ContentType="application/vnd.openxmlformats-officedocument.presentationml.notesSlide+xml"/>
  <Override PartName="/ppt/tags/tag8.xml" ContentType="application/vnd.openxmlformats-officedocument.presentationml.tags+xml"/>
  <Override PartName="/ppt/notesSlides/notesSlide108.xml" ContentType="application/vnd.openxmlformats-officedocument.presentationml.notesSlide+xml"/>
  <Override PartName="/ppt/tags/tag9.xml" ContentType="application/vnd.openxmlformats-officedocument.presentationml.tags+xml"/>
  <Override PartName="/ppt/notesSlides/notesSlide109.xml" ContentType="application/vnd.openxmlformats-officedocument.presentationml.notesSlide+xml"/>
  <Override PartName="/ppt/tags/tag10.xml" ContentType="application/vnd.openxmlformats-officedocument.presentationml.tags+xml"/>
  <Override PartName="/ppt/notesSlides/notesSlide110.xml" ContentType="application/vnd.openxmlformats-officedocument.presentationml.notesSlide+xml"/>
  <Override PartName="/ppt/tags/tag11.xml" ContentType="application/vnd.openxmlformats-officedocument.presentationml.tags+xml"/>
  <Override PartName="/ppt/notesSlides/notesSlide111.xml" ContentType="application/vnd.openxmlformats-officedocument.presentationml.notesSlide+xml"/>
  <Override PartName="/ppt/tags/tag12.xml" ContentType="application/vnd.openxmlformats-officedocument.presentationml.tags+xml"/>
  <Override PartName="/ppt/notesSlides/notesSlide112.xml" ContentType="application/vnd.openxmlformats-officedocument.presentationml.notesSlide+xml"/>
  <Override PartName="/ppt/tags/tag13.xml" ContentType="application/vnd.openxmlformats-officedocument.presentationml.tags+xml"/>
  <Override PartName="/ppt/notesSlides/notesSlide113.xml" ContentType="application/vnd.openxmlformats-officedocument.presentationml.notesSlide+xml"/>
  <Override PartName="/ppt/tags/tag14.xml" ContentType="application/vnd.openxmlformats-officedocument.presentationml.tags+xml"/>
  <Override PartName="/ppt/notesSlides/notesSlide114.xml" ContentType="application/vnd.openxmlformats-officedocument.presentationml.notesSlide+xml"/>
  <Override PartName="/ppt/tags/tag15.xml" ContentType="application/vnd.openxmlformats-officedocument.presentationml.tags+xml"/>
  <Override PartName="/ppt/notesSlides/notesSlide115.xml" ContentType="application/vnd.openxmlformats-officedocument.presentationml.notesSlide+xml"/>
  <Override PartName="/ppt/tags/tag16.xml" ContentType="application/vnd.openxmlformats-officedocument.presentationml.tags+xml"/>
  <Override PartName="/ppt/notesSlides/notesSlide116.xml" ContentType="application/vnd.openxmlformats-officedocument.presentationml.notesSlide+xml"/>
  <Override PartName="/ppt/tags/tag17.xml" ContentType="application/vnd.openxmlformats-officedocument.presentationml.tags+xml"/>
  <Override PartName="/ppt/notesSlides/notesSlide117.xml" ContentType="application/vnd.openxmlformats-officedocument.presentationml.notesSlide+xml"/>
  <Override PartName="/ppt/tags/tag18.xml" ContentType="application/vnd.openxmlformats-officedocument.presentationml.tags+xml"/>
  <Override PartName="/ppt/notesSlides/notesSlide118.xml" ContentType="application/vnd.openxmlformats-officedocument.presentationml.notesSlide+xml"/>
  <Override PartName="/ppt/tags/tag19.xml" ContentType="application/vnd.openxmlformats-officedocument.presentationml.tags+xml"/>
  <Override PartName="/ppt/notesSlides/notesSlide119.xml" ContentType="application/vnd.openxmlformats-officedocument.presentationml.notesSlide+xml"/>
  <Override PartName="/ppt/tags/tag20.xml" ContentType="application/vnd.openxmlformats-officedocument.presentationml.tags+xml"/>
  <Override PartName="/ppt/notesSlides/notesSlide120.xml" ContentType="application/vnd.openxmlformats-officedocument.presentationml.notesSlide+xml"/>
  <Override PartName="/ppt/tags/tag21.xml" ContentType="application/vnd.openxmlformats-officedocument.presentationml.tags+xml"/>
  <Override PartName="/ppt/notesSlides/notesSlide121.xml" ContentType="application/vnd.openxmlformats-officedocument.presentationml.notesSlide+xml"/>
  <Override PartName="/ppt/tags/tag22.xml" ContentType="application/vnd.openxmlformats-officedocument.presentationml.tags+xml"/>
  <Override PartName="/ppt/notesSlides/notesSlide122.xml" ContentType="application/vnd.openxmlformats-officedocument.presentationml.notesSlide+xml"/>
  <Override PartName="/ppt/tags/tag23.xml" ContentType="application/vnd.openxmlformats-officedocument.presentationml.tags+xml"/>
  <Override PartName="/ppt/notesSlides/notesSlide123.xml" ContentType="application/vnd.openxmlformats-officedocument.presentationml.notesSlide+xml"/>
  <Override PartName="/ppt/tags/tag24.xml" ContentType="application/vnd.openxmlformats-officedocument.presentationml.tags+xml"/>
  <Override PartName="/ppt/notesSlides/notesSlide124.xml" ContentType="application/vnd.openxmlformats-officedocument.presentationml.notesSlide+xml"/>
  <Override PartName="/ppt/tags/tag25.xml" ContentType="application/vnd.openxmlformats-officedocument.presentationml.tags+xml"/>
  <Override PartName="/ppt/notesSlides/notesSlide125.xml" ContentType="application/vnd.openxmlformats-officedocument.presentationml.notesSlide+xml"/>
  <Override PartName="/ppt/tags/tag26.xml" ContentType="application/vnd.openxmlformats-officedocument.presentationml.tags+xml"/>
  <Override PartName="/ppt/notesSlides/notesSlide126.xml" ContentType="application/vnd.openxmlformats-officedocument.presentationml.notesSlide+xml"/>
  <Override PartName="/ppt/tags/tag27.xml" ContentType="application/vnd.openxmlformats-officedocument.presentationml.tags+xml"/>
  <Override PartName="/ppt/notesSlides/notesSlide127.xml" ContentType="application/vnd.openxmlformats-officedocument.presentationml.notesSlide+xml"/>
  <Override PartName="/ppt/tags/tag28.xml" ContentType="application/vnd.openxmlformats-officedocument.presentationml.tags+xml"/>
  <Override PartName="/ppt/notesSlides/notesSlide128.xml" ContentType="application/vnd.openxmlformats-officedocument.presentationml.notesSlide+xml"/>
  <Override PartName="/ppt/tags/tag29.xml" ContentType="application/vnd.openxmlformats-officedocument.presentationml.tags+xml"/>
  <Override PartName="/ppt/notesSlides/notesSlide129.xml" ContentType="application/vnd.openxmlformats-officedocument.presentationml.notesSlide+xml"/>
  <Override PartName="/ppt/tags/tag30.xml" ContentType="application/vnd.openxmlformats-officedocument.presentationml.tags+xml"/>
  <Override PartName="/ppt/notesSlides/notesSlide130.xml" ContentType="application/vnd.openxmlformats-officedocument.presentationml.notesSlide+xml"/>
  <Override PartName="/ppt/tags/tag31.xml" ContentType="application/vnd.openxmlformats-officedocument.presentationml.tags+xml"/>
  <Override PartName="/ppt/notesSlides/notesSlide131.xml" ContentType="application/vnd.openxmlformats-officedocument.presentationml.notesSlide+xml"/>
  <Override PartName="/ppt/tags/tag32.xml" ContentType="application/vnd.openxmlformats-officedocument.presentationml.tags+xml"/>
  <Override PartName="/ppt/notesSlides/notesSlide132.xml" ContentType="application/vnd.openxmlformats-officedocument.presentationml.notesSlide+xml"/>
  <Override PartName="/ppt/tags/tag33.xml" ContentType="application/vnd.openxmlformats-officedocument.presentationml.tags+xml"/>
  <Override PartName="/ppt/notesSlides/notesSlide133.xml" ContentType="application/vnd.openxmlformats-officedocument.presentationml.notesSlide+xml"/>
  <Override PartName="/ppt/tags/tag34.xml" ContentType="application/vnd.openxmlformats-officedocument.presentationml.tags+xml"/>
  <Override PartName="/ppt/notesSlides/notesSlide134.xml" ContentType="application/vnd.openxmlformats-officedocument.presentationml.notesSlide+xml"/>
  <Override PartName="/ppt/tags/tag35.xml" ContentType="application/vnd.openxmlformats-officedocument.presentationml.tags+xml"/>
  <Override PartName="/ppt/notesSlides/notesSlide135.xml" ContentType="application/vnd.openxmlformats-officedocument.presentationml.notesSlide+xml"/>
  <Override PartName="/ppt/tags/tag36.xml" ContentType="application/vnd.openxmlformats-officedocument.presentationml.tags+xml"/>
  <Override PartName="/ppt/notesSlides/notesSlide136.xml" ContentType="application/vnd.openxmlformats-officedocument.presentationml.notesSlide+xml"/>
  <Override PartName="/ppt/tags/tag37.xml" ContentType="application/vnd.openxmlformats-officedocument.presentationml.tags+xml"/>
  <Override PartName="/ppt/notesSlides/notesSlide137.xml" ContentType="application/vnd.openxmlformats-officedocument.presentationml.notesSlide+xml"/>
  <Override PartName="/ppt/tags/tag38.xml" ContentType="application/vnd.openxmlformats-officedocument.presentationml.tags+xml"/>
  <Override PartName="/ppt/notesSlides/notesSlide138.xml" ContentType="application/vnd.openxmlformats-officedocument.presentationml.notesSlide+xml"/>
  <Override PartName="/ppt/tags/tag39.xml" ContentType="application/vnd.openxmlformats-officedocument.presentationml.tags+xml"/>
  <Override PartName="/ppt/notesSlides/notesSlide139.xml" ContentType="application/vnd.openxmlformats-officedocument.presentationml.notesSlide+xml"/>
  <Override PartName="/ppt/tags/tag40.xml" ContentType="application/vnd.openxmlformats-officedocument.presentationml.tags+xml"/>
  <Override PartName="/ppt/notesSlides/notesSlide140.xml" ContentType="application/vnd.openxmlformats-officedocument.presentationml.notesSlide+xml"/>
  <Override PartName="/ppt/tags/tag41.xml" ContentType="application/vnd.openxmlformats-officedocument.presentationml.tags+xml"/>
  <Override PartName="/ppt/notesSlides/notesSlide141.xml" ContentType="application/vnd.openxmlformats-officedocument.presentationml.notesSlide+xml"/>
  <Override PartName="/ppt/tags/tag42.xml" ContentType="application/vnd.openxmlformats-officedocument.presentationml.tags+xml"/>
  <Override PartName="/ppt/notesSlides/notesSlide142.xml" ContentType="application/vnd.openxmlformats-officedocument.presentationml.notesSlide+xml"/>
  <Override PartName="/ppt/tags/tag43.xml" ContentType="application/vnd.openxmlformats-officedocument.presentationml.tags+xml"/>
  <Override PartName="/ppt/notesSlides/notesSlide143.xml" ContentType="application/vnd.openxmlformats-officedocument.presentationml.notesSlide+xml"/>
  <Override PartName="/ppt/tags/tag44.xml" ContentType="application/vnd.openxmlformats-officedocument.presentationml.tags+xml"/>
  <Override PartName="/ppt/notesSlides/notesSlide144.xml" ContentType="application/vnd.openxmlformats-officedocument.presentationml.notesSlide+xml"/>
  <Override PartName="/ppt/tags/tag45.xml" ContentType="application/vnd.openxmlformats-officedocument.presentationml.tags+xml"/>
  <Override PartName="/ppt/notesSlides/notesSlide145.xml" ContentType="application/vnd.openxmlformats-officedocument.presentationml.notesSlide+xml"/>
  <Override PartName="/ppt/tags/tag46.xml" ContentType="application/vnd.openxmlformats-officedocument.presentationml.tags+xml"/>
  <Override PartName="/ppt/notesSlides/notesSlide146.xml" ContentType="application/vnd.openxmlformats-officedocument.presentationml.notesSlide+xml"/>
  <Override PartName="/ppt/tags/tag47.xml" ContentType="application/vnd.openxmlformats-officedocument.presentationml.tags+xml"/>
  <Override PartName="/ppt/notesSlides/notesSlide147.xml" ContentType="application/vnd.openxmlformats-officedocument.presentationml.notesSlide+xml"/>
  <Override PartName="/ppt/tags/tag48.xml" ContentType="application/vnd.openxmlformats-officedocument.presentationml.tags+xml"/>
  <Override PartName="/ppt/notesSlides/notesSlide148.xml" ContentType="application/vnd.openxmlformats-officedocument.presentationml.notesSlide+xml"/>
  <Override PartName="/ppt/tags/tag49.xml" ContentType="application/vnd.openxmlformats-officedocument.presentationml.tags+xml"/>
  <Override PartName="/ppt/notesSlides/notesSlide149.xml" ContentType="application/vnd.openxmlformats-officedocument.presentationml.notesSlide+xml"/>
  <Override PartName="/ppt/tags/tag50.xml" ContentType="application/vnd.openxmlformats-officedocument.presentationml.tags+xml"/>
  <Override PartName="/ppt/notesSlides/notesSlide150.xml" ContentType="application/vnd.openxmlformats-officedocument.presentationml.notesSlide+xml"/>
  <Override PartName="/ppt/tags/tag51.xml" ContentType="application/vnd.openxmlformats-officedocument.presentationml.tags+xml"/>
  <Override PartName="/ppt/notesSlides/notesSlide151.xml" ContentType="application/vnd.openxmlformats-officedocument.presentationml.notesSlide+xml"/>
  <Override PartName="/ppt/tags/tag52.xml" ContentType="application/vnd.openxmlformats-officedocument.presentationml.tags+xml"/>
  <Override PartName="/ppt/notesSlides/notesSlide152.xml" ContentType="application/vnd.openxmlformats-officedocument.presentationml.notesSlide+xml"/>
  <Override PartName="/ppt/tags/tag53.xml" ContentType="application/vnd.openxmlformats-officedocument.presentationml.tags+xml"/>
  <Override PartName="/ppt/notesSlides/notesSlide153.xml" ContentType="application/vnd.openxmlformats-officedocument.presentationml.notesSlide+xml"/>
  <Override PartName="/ppt/tags/tag54.xml" ContentType="application/vnd.openxmlformats-officedocument.presentationml.tags+xml"/>
  <Override PartName="/ppt/notesSlides/notesSlide154.xml" ContentType="application/vnd.openxmlformats-officedocument.presentationml.notesSlide+xml"/>
  <Override PartName="/ppt/tags/tag55.xml" ContentType="application/vnd.openxmlformats-officedocument.presentationml.tags+xml"/>
  <Override PartName="/ppt/notesSlides/notesSlide155.xml" ContentType="application/vnd.openxmlformats-officedocument.presentationml.notesSlide+xml"/>
  <Override PartName="/ppt/tags/tag56.xml" ContentType="application/vnd.openxmlformats-officedocument.presentationml.tags+xml"/>
  <Override PartName="/ppt/notesSlides/notesSlide156.xml" ContentType="application/vnd.openxmlformats-officedocument.presentationml.notesSlide+xml"/>
  <Override PartName="/ppt/tags/tag57.xml" ContentType="application/vnd.openxmlformats-officedocument.presentationml.tags+xml"/>
  <Override PartName="/ppt/notesSlides/notesSlide157.xml" ContentType="application/vnd.openxmlformats-officedocument.presentationml.notesSlide+xml"/>
  <Override PartName="/ppt/tags/tag58.xml" ContentType="application/vnd.openxmlformats-officedocument.presentationml.tags+xml"/>
  <Override PartName="/ppt/notesSlides/notesSlide158.xml" ContentType="application/vnd.openxmlformats-officedocument.presentationml.notesSlide+xml"/>
  <Override PartName="/ppt/tags/tag59.xml" ContentType="application/vnd.openxmlformats-officedocument.presentationml.tags+xml"/>
  <Override PartName="/ppt/notesSlides/notesSlide159.xml" ContentType="application/vnd.openxmlformats-officedocument.presentationml.notesSlide+xml"/>
  <Override PartName="/ppt/tags/tag60.xml" ContentType="application/vnd.openxmlformats-officedocument.presentationml.tags+xml"/>
  <Override PartName="/ppt/notesSlides/notesSlide160.xml" ContentType="application/vnd.openxmlformats-officedocument.presentationml.notesSlide+xml"/>
  <Override PartName="/ppt/tags/tag61.xml" ContentType="application/vnd.openxmlformats-officedocument.presentationml.tags+xml"/>
  <Override PartName="/ppt/notesSlides/notesSlide161.xml" ContentType="application/vnd.openxmlformats-officedocument.presentationml.notesSlide+xml"/>
  <Override PartName="/ppt/tags/tag62.xml" ContentType="application/vnd.openxmlformats-officedocument.presentationml.tags+xml"/>
  <Override PartName="/ppt/notesSlides/notesSlide162.xml" ContentType="application/vnd.openxmlformats-officedocument.presentationml.notesSlide+xml"/>
  <Override PartName="/ppt/tags/tag63.xml" ContentType="application/vnd.openxmlformats-officedocument.presentationml.tags+xml"/>
  <Override PartName="/ppt/notesSlides/notesSlide163.xml" ContentType="application/vnd.openxmlformats-officedocument.presentationml.notesSlide+xml"/>
  <Override PartName="/ppt/tags/tag64.xml" ContentType="application/vnd.openxmlformats-officedocument.presentationml.tags+xml"/>
  <Override PartName="/ppt/notesSlides/notesSlide164.xml" ContentType="application/vnd.openxmlformats-officedocument.presentationml.notesSlide+xml"/>
  <Override PartName="/ppt/tags/tag65.xml" ContentType="application/vnd.openxmlformats-officedocument.presentationml.tags+xml"/>
  <Override PartName="/ppt/notesSlides/notesSlide165.xml" ContentType="application/vnd.openxmlformats-officedocument.presentationml.notesSlide+xml"/>
  <Override PartName="/ppt/tags/tag66.xml" ContentType="application/vnd.openxmlformats-officedocument.presentationml.tags+xml"/>
  <Override PartName="/ppt/notesSlides/notesSlide166.xml" ContentType="application/vnd.openxmlformats-officedocument.presentationml.notesSlide+xml"/>
  <Override PartName="/ppt/tags/tag67.xml" ContentType="application/vnd.openxmlformats-officedocument.presentationml.tags+xml"/>
  <Override PartName="/ppt/notesSlides/notesSlide167.xml" ContentType="application/vnd.openxmlformats-officedocument.presentationml.notesSlide+xml"/>
  <Override PartName="/ppt/tags/tag68.xml" ContentType="application/vnd.openxmlformats-officedocument.presentationml.tags+xml"/>
  <Override PartName="/ppt/notesSlides/notesSlide168.xml" ContentType="application/vnd.openxmlformats-officedocument.presentationml.notesSlide+xml"/>
  <Override PartName="/ppt/tags/tag69.xml" ContentType="application/vnd.openxmlformats-officedocument.presentationml.tags+xml"/>
  <Override PartName="/ppt/notesSlides/notesSlide169.xml" ContentType="application/vnd.openxmlformats-officedocument.presentationml.notesSlide+xml"/>
  <Override PartName="/ppt/tags/tag70.xml" ContentType="application/vnd.openxmlformats-officedocument.presentationml.tags+xml"/>
  <Override PartName="/ppt/notesSlides/notesSlide170.xml" ContentType="application/vnd.openxmlformats-officedocument.presentationml.notesSlide+xml"/>
  <Override PartName="/ppt/tags/tag71.xml" ContentType="application/vnd.openxmlformats-officedocument.presentationml.tags+xml"/>
  <Override PartName="/ppt/notesSlides/notesSlide171.xml" ContentType="application/vnd.openxmlformats-officedocument.presentationml.notesSlide+xml"/>
  <Override PartName="/ppt/tags/tag72.xml" ContentType="application/vnd.openxmlformats-officedocument.presentationml.tags+xml"/>
  <Override PartName="/ppt/notesSlides/notesSlide172.xml" ContentType="application/vnd.openxmlformats-officedocument.presentationml.notesSlide+xml"/>
  <Override PartName="/ppt/tags/tag73.xml" ContentType="application/vnd.openxmlformats-officedocument.presentationml.tags+xml"/>
  <Override PartName="/ppt/notesSlides/notesSlide173.xml" ContentType="application/vnd.openxmlformats-officedocument.presentationml.notesSlide+xml"/>
  <Override PartName="/ppt/tags/tag74.xml" ContentType="application/vnd.openxmlformats-officedocument.presentationml.tags+xml"/>
  <Override PartName="/ppt/notesSlides/notesSlide174.xml" ContentType="application/vnd.openxmlformats-officedocument.presentationml.notesSlide+xml"/>
  <Override PartName="/ppt/tags/tag75.xml" ContentType="application/vnd.openxmlformats-officedocument.presentationml.tags+xml"/>
  <Override PartName="/ppt/notesSlides/notesSlide175.xml" ContentType="application/vnd.openxmlformats-officedocument.presentationml.notesSlide+xml"/>
  <Override PartName="/ppt/tags/tag76.xml" ContentType="application/vnd.openxmlformats-officedocument.presentationml.tags+xml"/>
  <Override PartName="/ppt/notesSlides/notesSlide176.xml" ContentType="application/vnd.openxmlformats-officedocument.presentationml.notesSlide+xml"/>
  <Override PartName="/ppt/tags/tag77.xml" ContentType="application/vnd.openxmlformats-officedocument.presentationml.tags+xml"/>
  <Override PartName="/ppt/notesSlides/notesSlide177.xml" ContentType="application/vnd.openxmlformats-officedocument.presentationml.notesSlide+xml"/>
  <Override PartName="/ppt/tags/tag78.xml" ContentType="application/vnd.openxmlformats-officedocument.presentationml.tags+xml"/>
  <Override PartName="/ppt/notesSlides/notesSlide178.xml" ContentType="application/vnd.openxmlformats-officedocument.presentationml.notesSlide+xml"/>
  <Override PartName="/ppt/tags/tag79.xml" ContentType="application/vnd.openxmlformats-officedocument.presentationml.tags+xml"/>
  <Override PartName="/ppt/notesSlides/notesSlide179.xml" ContentType="application/vnd.openxmlformats-officedocument.presentationml.notesSlide+xml"/>
  <Override PartName="/ppt/tags/tag80.xml" ContentType="application/vnd.openxmlformats-officedocument.presentationml.tags+xml"/>
  <Override PartName="/ppt/notesSlides/notesSlide180.xml" ContentType="application/vnd.openxmlformats-officedocument.presentationml.notesSlide+xml"/>
  <Override PartName="/ppt/tags/tag81.xml" ContentType="application/vnd.openxmlformats-officedocument.presentationml.tags+xml"/>
  <Override PartName="/ppt/notesSlides/notesSlide181.xml" ContentType="application/vnd.openxmlformats-officedocument.presentationml.notesSlide+xml"/>
  <Override PartName="/ppt/tags/tag82.xml" ContentType="application/vnd.openxmlformats-officedocument.presentationml.tags+xml"/>
  <Override PartName="/ppt/notesSlides/notesSlide182.xml" ContentType="application/vnd.openxmlformats-officedocument.presentationml.notesSlide+xml"/>
  <Override PartName="/ppt/tags/tag83.xml" ContentType="application/vnd.openxmlformats-officedocument.presentationml.tags+xml"/>
  <Override PartName="/ppt/notesSlides/notesSlide183.xml" ContentType="application/vnd.openxmlformats-officedocument.presentationml.notesSlide+xml"/>
  <Override PartName="/ppt/tags/tag84.xml" ContentType="application/vnd.openxmlformats-officedocument.presentationml.tags+xml"/>
  <Override PartName="/ppt/notesSlides/notesSlide184.xml" ContentType="application/vnd.openxmlformats-officedocument.presentationml.notesSlide+xml"/>
  <Override PartName="/ppt/tags/tag85.xml" ContentType="application/vnd.openxmlformats-officedocument.presentationml.tags+xml"/>
  <Override PartName="/ppt/notesSlides/notesSlide185.xml" ContentType="application/vnd.openxmlformats-officedocument.presentationml.notesSlide+xml"/>
  <Override PartName="/ppt/tags/tag86.xml" ContentType="application/vnd.openxmlformats-officedocument.presentationml.tags+xml"/>
  <Override PartName="/ppt/notesSlides/notesSlide186.xml" ContentType="application/vnd.openxmlformats-officedocument.presentationml.notesSlide+xml"/>
  <Override PartName="/ppt/tags/tag87.xml" ContentType="application/vnd.openxmlformats-officedocument.presentationml.tags+xml"/>
  <Override PartName="/ppt/notesSlides/notesSlide187.xml" ContentType="application/vnd.openxmlformats-officedocument.presentationml.notesSlide+xml"/>
  <Override PartName="/ppt/tags/tag88.xml" ContentType="application/vnd.openxmlformats-officedocument.presentationml.tags+xml"/>
  <Override PartName="/ppt/notesSlides/notesSlide188.xml" ContentType="application/vnd.openxmlformats-officedocument.presentationml.notesSlide+xml"/>
  <Override PartName="/ppt/tags/tag89.xml" ContentType="application/vnd.openxmlformats-officedocument.presentationml.tags+xml"/>
  <Override PartName="/ppt/notesSlides/notesSlide189.xml" ContentType="application/vnd.openxmlformats-officedocument.presentationml.notesSlide+xml"/>
  <Override PartName="/ppt/tags/tag90.xml" ContentType="application/vnd.openxmlformats-officedocument.presentationml.tags+xml"/>
  <Override PartName="/ppt/notesSlides/notesSlide190.xml" ContentType="application/vnd.openxmlformats-officedocument.presentationml.notesSlide+xml"/>
  <Override PartName="/ppt/tags/tag91.xml" ContentType="application/vnd.openxmlformats-officedocument.presentationml.tags+xml"/>
  <Override PartName="/ppt/notesSlides/notesSlide191.xml" ContentType="application/vnd.openxmlformats-officedocument.presentationml.notesSlide+xml"/>
  <Override PartName="/ppt/tags/tag92.xml" ContentType="application/vnd.openxmlformats-officedocument.presentationml.tags+xml"/>
  <Override PartName="/ppt/notesSlides/notesSlide192.xml" ContentType="application/vnd.openxmlformats-officedocument.presentationml.notesSlide+xml"/>
  <Override PartName="/ppt/tags/tag93.xml" ContentType="application/vnd.openxmlformats-officedocument.presentationml.tags+xml"/>
  <Override PartName="/ppt/notesSlides/notesSlide193.xml" ContentType="application/vnd.openxmlformats-officedocument.presentationml.notesSlide+xml"/>
  <Override PartName="/ppt/tags/tag94.xml" ContentType="application/vnd.openxmlformats-officedocument.presentationml.tags+xml"/>
  <Override PartName="/ppt/notesSlides/notesSlide194.xml" ContentType="application/vnd.openxmlformats-officedocument.presentationml.notesSlide+xml"/>
  <Override PartName="/ppt/tags/tag95.xml" ContentType="application/vnd.openxmlformats-officedocument.presentationml.tags+xml"/>
  <Override PartName="/ppt/notesSlides/notesSlide195.xml" ContentType="application/vnd.openxmlformats-officedocument.presentationml.notesSlide+xml"/>
  <Override PartName="/ppt/tags/tag96.xml" ContentType="application/vnd.openxmlformats-officedocument.presentationml.tags+xml"/>
  <Override PartName="/ppt/notesSlides/notesSlide196.xml" ContentType="application/vnd.openxmlformats-officedocument.presentationml.notesSlide+xml"/>
  <Override PartName="/ppt/tags/tag97.xml" ContentType="application/vnd.openxmlformats-officedocument.presentationml.tags+xml"/>
  <Override PartName="/ppt/notesSlides/notesSlide197.xml" ContentType="application/vnd.openxmlformats-officedocument.presentationml.notesSlide+xml"/>
  <Override PartName="/ppt/tags/tag98.xml" ContentType="application/vnd.openxmlformats-officedocument.presentationml.tags+xml"/>
  <Override PartName="/ppt/notesSlides/notesSlide198.xml" ContentType="application/vnd.openxmlformats-officedocument.presentationml.notesSlide+xml"/>
  <Override PartName="/ppt/tags/tag99.xml" ContentType="application/vnd.openxmlformats-officedocument.presentationml.tags+xml"/>
  <Override PartName="/ppt/notesSlides/notesSlide199.xml" ContentType="application/vnd.openxmlformats-officedocument.presentationml.notesSlide+xml"/>
  <Override PartName="/ppt/tags/tag100.xml" ContentType="application/vnd.openxmlformats-officedocument.presentationml.tags+xml"/>
  <Override PartName="/ppt/notesSlides/notesSlide200.xml" ContentType="application/vnd.openxmlformats-officedocument.presentationml.notesSlide+xml"/>
  <Override PartName="/ppt/tags/tag101.xml" ContentType="application/vnd.openxmlformats-officedocument.presentationml.tags+xml"/>
  <Override PartName="/ppt/notesSlides/notesSlide201.xml" ContentType="application/vnd.openxmlformats-officedocument.presentationml.notesSlide+xml"/>
  <Override PartName="/ppt/tags/tag102.xml" ContentType="application/vnd.openxmlformats-officedocument.presentationml.tags+xml"/>
  <Override PartName="/ppt/notesSlides/notesSlide202.xml" ContentType="application/vnd.openxmlformats-officedocument.presentationml.notesSlide+xml"/>
  <Override PartName="/ppt/tags/tag103.xml" ContentType="application/vnd.openxmlformats-officedocument.presentationml.tags+xml"/>
  <Override PartName="/ppt/notesSlides/notesSlide203.xml" ContentType="application/vnd.openxmlformats-officedocument.presentationml.notesSlide+xml"/>
  <Override PartName="/ppt/tags/tag104.xml" ContentType="application/vnd.openxmlformats-officedocument.presentationml.tags+xml"/>
  <Override PartName="/ppt/notesSlides/notesSlide204.xml" ContentType="application/vnd.openxmlformats-officedocument.presentationml.notesSlide+xml"/>
  <Override PartName="/ppt/tags/tag105.xml" ContentType="application/vnd.openxmlformats-officedocument.presentationml.tags+xml"/>
  <Override PartName="/ppt/notesSlides/notesSlide205.xml" ContentType="application/vnd.openxmlformats-officedocument.presentationml.notesSlide+xml"/>
  <Override PartName="/ppt/tags/tag106.xml" ContentType="application/vnd.openxmlformats-officedocument.presentationml.tags+xml"/>
  <Override PartName="/ppt/notesSlides/notesSlide206.xml" ContentType="application/vnd.openxmlformats-officedocument.presentationml.notesSlide+xml"/>
  <Override PartName="/ppt/tags/tag107.xml" ContentType="application/vnd.openxmlformats-officedocument.presentationml.tags+xml"/>
  <Override PartName="/ppt/notesSlides/notesSlide207.xml" ContentType="application/vnd.openxmlformats-officedocument.presentationml.notesSlide+xml"/>
  <Override PartName="/ppt/tags/tag108.xml" ContentType="application/vnd.openxmlformats-officedocument.presentationml.tags+xml"/>
  <Override PartName="/ppt/notesSlides/notesSlide208.xml" ContentType="application/vnd.openxmlformats-officedocument.presentationml.notesSlide+xml"/>
  <Override PartName="/ppt/tags/tag109.xml" ContentType="application/vnd.openxmlformats-officedocument.presentationml.tags+xml"/>
  <Override PartName="/ppt/notesSlides/notesSlide209.xml" ContentType="application/vnd.openxmlformats-officedocument.presentationml.notesSlide+xml"/>
  <Override PartName="/ppt/tags/tag110.xml" ContentType="application/vnd.openxmlformats-officedocument.presentationml.tags+xml"/>
  <Override PartName="/ppt/notesSlides/notesSlide210.xml" ContentType="application/vnd.openxmlformats-officedocument.presentationml.notesSlide+xml"/>
  <Override PartName="/ppt/tags/tag111.xml" ContentType="application/vnd.openxmlformats-officedocument.presentationml.tags+xml"/>
  <Override PartName="/ppt/notesSlides/notesSlide211.xml" ContentType="application/vnd.openxmlformats-officedocument.presentationml.notesSlide+xml"/>
  <Override PartName="/ppt/tags/tag112.xml" ContentType="application/vnd.openxmlformats-officedocument.presentationml.tags+xml"/>
  <Override PartName="/ppt/notesSlides/notesSlide212.xml" ContentType="application/vnd.openxmlformats-officedocument.presentationml.notesSlide+xml"/>
  <Override PartName="/ppt/tags/tag113.xml" ContentType="application/vnd.openxmlformats-officedocument.presentationml.tags+xml"/>
  <Override PartName="/ppt/notesSlides/notesSlide213.xml" ContentType="application/vnd.openxmlformats-officedocument.presentationml.notesSlide+xml"/>
  <Override PartName="/ppt/tags/tag114.xml" ContentType="application/vnd.openxmlformats-officedocument.presentationml.tags+xml"/>
  <Override PartName="/ppt/notesSlides/notesSlide214.xml" ContentType="application/vnd.openxmlformats-officedocument.presentationml.notesSlide+xml"/>
  <Override PartName="/ppt/tags/tag115.xml" ContentType="application/vnd.openxmlformats-officedocument.presentationml.tags+xml"/>
  <Override PartName="/ppt/notesSlides/notesSlide215.xml" ContentType="application/vnd.openxmlformats-officedocument.presentationml.notesSlide+xml"/>
  <Override PartName="/ppt/tags/tag116.xml" ContentType="application/vnd.openxmlformats-officedocument.presentationml.tags+xml"/>
  <Override PartName="/ppt/notesSlides/notesSlide216.xml" ContentType="application/vnd.openxmlformats-officedocument.presentationml.notesSlide+xml"/>
  <Override PartName="/ppt/tags/tag117.xml" ContentType="application/vnd.openxmlformats-officedocument.presentationml.tags+xml"/>
  <Override PartName="/ppt/notesSlides/notesSlide217.xml" ContentType="application/vnd.openxmlformats-officedocument.presentationml.notesSlide+xml"/>
  <Override PartName="/ppt/tags/tag118.xml" ContentType="application/vnd.openxmlformats-officedocument.presentationml.tags+xml"/>
  <Override PartName="/ppt/notesSlides/notesSlide218.xml" ContentType="application/vnd.openxmlformats-officedocument.presentationml.notesSlide+xml"/>
  <Override PartName="/ppt/tags/tag119.xml" ContentType="application/vnd.openxmlformats-officedocument.presentationml.tags+xml"/>
  <Override PartName="/ppt/notesSlides/notesSlide219.xml" ContentType="application/vnd.openxmlformats-officedocument.presentationml.notesSlide+xml"/>
  <Override PartName="/ppt/tags/tag120.xml" ContentType="application/vnd.openxmlformats-officedocument.presentationml.tags+xml"/>
  <Override PartName="/ppt/notesSlides/notesSlide220.xml" ContentType="application/vnd.openxmlformats-officedocument.presentationml.notesSlide+xml"/>
  <Override PartName="/ppt/tags/tag121.xml" ContentType="application/vnd.openxmlformats-officedocument.presentationml.tags+xml"/>
  <Override PartName="/ppt/notesSlides/notesSlide221.xml" ContentType="application/vnd.openxmlformats-officedocument.presentationml.notesSlide+xml"/>
  <Override PartName="/ppt/tags/tag122.xml" ContentType="application/vnd.openxmlformats-officedocument.presentationml.tags+xml"/>
  <Override PartName="/ppt/notesSlides/notesSlide222.xml" ContentType="application/vnd.openxmlformats-officedocument.presentationml.notesSlide+xml"/>
  <Override PartName="/ppt/tags/tag123.xml" ContentType="application/vnd.openxmlformats-officedocument.presentationml.tags+xml"/>
  <Override PartName="/ppt/notesSlides/notesSlide223.xml" ContentType="application/vnd.openxmlformats-officedocument.presentationml.notesSlide+xml"/>
  <Override PartName="/ppt/tags/tag124.xml" ContentType="application/vnd.openxmlformats-officedocument.presentationml.tags+xml"/>
  <Override PartName="/ppt/notesSlides/notesSlide224.xml" ContentType="application/vnd.openxmlformats-officedocument.presentationml.notesSlide+xml"/>
  <Override PartName="/ppt/tags/tag125.xml" ContentType="application/vnd.openxmlformats-officedocument.presentationml.tags+xml"/>
  <Override PartName="/ppt/notesSlides/notesSlide225.xml" ContentType="application/vnd.openxmlformats-officedocument.presentationml.notesSlide+xml"/>
  <Override PartName="/ppt/tags/tag126.xml" ContentType="application/vnd.openxmlformats-officedocument.presentationml.tags+xml"/>
  <Override PartName="/ppt/notesSlides/notesSlide226.xml" ContentType="application/vnd.openxmlformats-officedocument.presentationml.notesSlide+xml"/>
  <Override PartName="/ppt/tags/tag127.xml" ContentType="application/vnd.openxmlformats-officedocument.presentationml.tags+xml"/>
  <Override PartName="/ppt/notesSlides/notesSlide227.xml" ContentType="application/vnd.openxmlformats-officedocument.presentationml.notesSlide+xml"/>
  <Override PartName="/ppt/tags/tag128.xml" ContentType="application/vnd.openxmlformats-officedocument.presentationml.tags+xml"/>
  <Override PartName="/ppt/notesSlides/notesSlide228.xml" ContentType="application/vnd.openxmlformats-officedocument.presentationml.notesSlide+xml"/>
  <Override PartName="/ppt/tags/tag129.xml" ContentType="application/vnd.openxmlformats-officedocument.presentationml.tags+xml"/>
  <Override PartName="/ppt/notesSlides/notesSlide229.xml" ContentType="application/vnd.openxmlformats-officedocument.presentationml.notesSlide+xml"/>
  <Override PartName="/ppt/tags/tag130.xml" ContentType="application/vnd.openxmlformats-officedocument.presentationml.tags+xml"/>
  <Override PartName="/ppt/notesSlides/notesSlide230.xml" ContentType="application/vnd.openxmlformats-officedocument.presentationml.notesSlide+xml"/>
  <Override PartName="/ppt/tags/tag131.xml" ContentType="application/vnd.openxmlformats-officedocument.presentationml.tags+xml"/>
  <Override PartName="/ppt/notesSlides/notesSlide231.xml" ContentType="application/vnd.openxmlformats-officedocument.presentationml.notesSlide+xml"/>
  <Override PartName="/ppt/tags/tag132.xml" ContentType="application/vnd.openxmlformats-officedocument.presentationml.tags+xml"/>
  <Override PartName="/ppt/notesSlides/notesSlide232.xml" ContentType="application/vnd.openxmlformats-officedocument.presentationml.notesSlide+xml"/>
  <Override PartName="/ppt/tags/tag133.xml" ContentType="application/vnd.openxmlformats-officedocument.presentationml.tags+xml"/>
  <Override PartName="/ppt/notesSlides/notesSlide233.xml" ContentType="application/vnd.openxmlformats-officedocument.presentationml.notesSlide+xml"/>
  <Override PartName="/ppt/tags/tag134.xml" ContentType="application/vnd.openxmlformats-officedocument.presentationml.tags+xml"/>
  <Override PartName="/ppt/notesSlides/notesSlide234.xml" ContentType="application/vnd.openxmlformats-officedocument.presentationml.notesSlide+xml"/>
  <Override PartName="/ppt/tags/tag135.xml" ContentType="application/vnd.openxmlformats-officedocument.presentationml.tags+xml"/>
  <Override PartName="/ppt/notesSlides/notesSlide235.xml" ContentType="application/vnd.openxmlformats-officedocument.presentationml.notesSlide+xml"/>
  <Override PartName="/ppt/tags/tag136.xml" ContentType="application/vnd.openxmlformats-officedocument.presentationml.tags+xml"/>
  <Override PartName="/ppt/notesSlides/notesSlide236.xml" ContentType="application/vnd.openxmlformats-officedocument.presentationml.notesSlide+xml"/>
  <Override PartName="/ppt/tags/tag137.xml" ContentType="application/vnd.openxmlformats-officedocument.presentationml.tags+xml"/>
  <Override PartName="/ppt/notesSlides/notesSlide237.xml" ContentType="application/vnd.openxmlformats-officedocument.presentationml.notesSlide+xml"/>
  <Override PartName="/ppt/tags/tag138.xml" ContentType="application/vnd.openxmlformats-officedocument.presentationml.tags+xml"/>
  <Override PartName="/ppt/notesSlides/notesSlide238.xml" ContentType="application/vnd.openxmlformats-officedocument.presentationml.notesSlide+xml"/>
  <Override PartName="/ppt/tags/tag139.xml" ContentType="application/vnd.openxmlformats-officedocument.presentationml.tags+xml"/>
  <Override PartName="/ppt/notesSlides/notesSlide239.xml" ContentType="application/vnd.openxmlformats-officedocument.presentationml.notesSlide+xml"/>
  <Override PartName="/ppt/tags/tag140.xml" ContentType="application/vnd.openxmlformats-officedocument.presentationml.tags+xml"/>
  <Override PartName="/ppt/notesSlides/notesSlide240.xml" ContentType="application/vnd.openxmlformats-officedocument.presentationml.notesSlide+xml"/>
  <Override PartName="/ppt/tags/tag141.xml" ContentType="application/vnd.openxmlformats-officedocument.presentationml.tags+xml"/>
  <Override PartName="/ppt/notesSlides/notesSlide241.xml" ContentType="application/vnd.openxmlformats-officedocument.presentationml.notesSlide+xml"/>
  <Override PartName="/ppt/tags/tag142.xml" ContentType="application/vnd.openxmlformats-officedocument.presentationml.tags+xml"/>
  <Override PartName="/ppt/notesSlides/notesSlide242.xml" ContentType="application/vnd.openxmlformats-officedocument.presentationml.notesSlide+xml"/>
  <Override PartName="/ppt/tags/tag143.xml" ContentType="application/vnd.openxmlformats-officedocument.presentationml.tags+xml"/>
  <Override PartName="/ppt/notesSlides/notesSlide243.xml" ContentType="application/vnd.openxmlformats-officedocument.presentationml.notesSlide+xml"/>
  <Override PartName="/ppt/tags/tag144.xml" ContentType="application/vnd.openxmlformats-officedocument.presentationml.tags+xml"/>
  <Override PartName="/ppt/notesSlides/notesSlide244.xml" ContentType="application/vnd.openxmlformats-officedocument.presentationml.notesSlide+xml"/>
  <Override PartName="/ppt/tags/tag145.xml" ContentType="application/vnd.openxmlformats-officedocument.presentationml.tags+xml"/>
  <Override PartName="/ppt/notesSlides/notesSlide245.xml" ContentType="application/vnd.openxmlformats-officedocument.presentationml.notesSlide+xml"/>
  <Override PartName="/ppt/tags/tag146.xml" ContentType="application/vnd.openxmlformats-officedocument.presentationml.tags+xml"/>
  <Override PartName="/ppt/notesSlides/notesSlide246.xml" ContentType="application/vnd.openxmlformats-officedocument.presentationml.notesSlide+xml"/>
  <Override PartName="/ppt/tags/tag147.xml" ContentType="application/vnd.openxmlformats-officedocument.presentationml.tags+xml"/>
  <Override PartName="/ppt/notesSlides/notesSlide247.xml" ContentType="application/vnd.openxmlformats-officedocument.presentationml.notesSlide+xml"/>
  <Override PartName="/ppt/tags/tag148.xml" ContentType="application/vnd.openxmlformats-officedocument.presentationml.tags+xml"/>
  <Override PartName="/ppt/notesSlides/notesSlide248.xml" ContentType="application/vnd.openxmlformats-officedocument.presentationml.notesSlide+xml"/>
  <Override PartName="/ppt/tags/tag149.xml" ContentType="application/vnd.openxmlformats-officedocument.presentationml.tags+xml"/>
  <Override PartName="/ppt/notesSlides/notesSlide249.xml" ContentType="application/vnd.openxmlformats-officedocument.presentationml.notesSlide+xml"/>
  <Override PartName="/ppt/tags/tag150.xml" ContentType="application/vnd.openxmlformats-officedocument.presentationml.tags+xml"/>
  <Override PartName="/ppt/notesSlides/notesSlide250.xml" ContentType="application/vnd.openxmlformats-officedocument.presentationml.notesSlide+xml"/>
  <Override PartName="/ppt/tags/tag151.xml" ContentType="application/vnd.openxmlformats-officedocument.presentationml.tags+xml"/>
  <Override PartName="/ppt/notesSlides/notesSlide251.xml" ContentType="application/vnd.openxmlformats-officedocument.presentationml.notesSlide+xml"/>
  <Override PartName="/ppt/tags/tag152.xml" ContentType="application/vnd.openxmlformats-officedocument.presentationml.tags+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76" r:id="rId1"/>
  </p:sldMasterIdLst>
  <p:notesMasterIdLst>
    <p:notesMasterId r:id="rId382"/>
  </p:notesMasterIdLst>
  <p:sldIdLst>
    <p:sldId id="3803" r:id="rId2"/>
    <p:sldId id="3804" r:id="rId3"/>
    <p:sldId id="3805" r:id="rId4"/>
    <p:sldId id="3806" r:id="rId5"/>
    <p:sldId id="3807" r:id="rId6"/>
    <p:sldId id="3808" r:id="rId7"/>
    <p:sldId id="3809" r:id="rId8"/>
    <p:sldId id="3810" r:id="rId9"/>
    <p:sldId id="3811" r:id="rId10"/>
    <p:sldId id="3812" r:id="rId11"/>
    <p:sldId id="3813" r:id="rId12"/>
    <p:sldId id="3814" r:id="rId13"/>
    <p:sldId id="3815" r:id="rId14"/>
    <p:sldId id="3816" r:id="rId15"/>
    <p:sldId id="3817" r:id="rId16"/>
    <p:sldId id="3818" r:id="rId17"/>
    <p:sldId id="3819" r:id="rId18"/>
    <p:sldId id="3820" r:id="rId19"/>
    <p:sldId id="3821" r:id="rId20"/>
    <p:sldId id="3822" r:id="rId21"/>
    <p:sldId id="3823" r:id="rId22"/>
    <p:sldId id="3824" r:id="rId23"/>
    <p:sldId id="3825" r:id="rId24"/>
    <p:sldId id="3827" r:id="rId25"/>
    <p:sldId id="3828" r:id="rId26"/>
    <p:sldId id="3829" r:id="rId27"/>
    <p:sldId id="3830" r:id="rId28"/>
    <p:sldId id="3831" r:id="rId29"/>
    <p:sldId id="3832" r:id="rId30"/>
    <p:sldId id="3833" r:id="rId31"/>
    <p:sldId id="3834" r:id="rId32"/>
    <p:sldId id="3835" r:id="rId33"/>
    <p:sldId id="3836" r:id="rId34"/>
    <p:sldId id="3837" r:id="rId35"/>
    <p:sldId id="3838" r:id="rId36"/>
    <p:sldId id="3839" r:id="rId37"/>
    <p:sldId id="3840" r:id="rId38"/>
    <p:sldId id="3841" r:id="rId39"/>
    <p:sldId id="3842" r:id="rId40"/>
    <p:sldId id="3843" r:id="rId41"/>
    <p:sldId id="3844" r:id="rId42"/>
    <p:sldId id="3845" r:id="rId43"/>
    <p:sldId id="3846" r:id="rId44"/>
    <p:sldId id="3847" r:id="rId45"/>
    <p:sldId id="3848" r:id="rId46"/>
    <p:sldId id="3849" r:id="rId47"/>
    <p:sldId id="3850" r:id="rId48"/>
    <p:sldId id="3851" r:id="rId49"/>
    <p:sldId id="3852" r:id="rId50"/>
    <p:sldId id="3853" r:id="rId51"/>
    <p:sldId id="3854" r:id="rId52"/>
    <p:sldId id="3855" r:id="rId53"/>
    <p:sldId id="3857" r:id="rId54"/>
    <p:sldId id="3859" r:id="rId55"/>
    <p:sldId id="3861" r:id="rId56"/>
    <p:sldId id="3863" r:id="rId57"/>
    <p:sldId id="3864" r:id="rId58"/>
    <p:sldId id="3865" r:id="rId59"/>
    <p:sldId id="3866" r:id="rId60"/>
    <p:sldId id="3867" r:id="rId61"/>
    <p:sldId id="3868" r:id="rId62"/>
    <p:sldId id="3869" r:id="rId63"/>
    <p:sldId id="3870" r:id="rId64"/>
    <p:sldId id="3871" r:id="rId65"/>
    <p:sldId id="3872" r:id="rId66"/>
    <p:sldId id="3873" r:id="rId67"/>
    <p:sldId id="3874" r:id="rId68"/>
    <p:sldId id="3875" r:id="rId69"/>
    <p:sldId id="3876" r:id="rId70"/>
    <p:sldId id="3877" r:id="rId71"/>
    <p:sldId id="3878" r:id="rId72"/>
    <p:sldId id="3879" r:id="rId73"/>
    <p:sldId id="3880" r:id="rId74"/>
    <p:sldId id="3881" r:id="rId75"/>
    <p:sldId id="3882" r:id="rId76"/>
    <p:sldId id="3883" r:id="rId77"/>
    <p:sldId id="3884" r:id="rId78"/>
    <p:sldId id="3885" r:id="rId79"/>
    <p:sldId id="3886" r:id="rId80"/>
    <p:sldId id="3887" r:id="rId81"/>
    <p:sldId id="3888" r:id="rId82"/>
    <p:sldId id="3889" r:id="rId83"/>
    <p:sldId id="3890" r:id="rId84"/>
    <p:sldId id="3891" r:id="rId85"/>
    <p:sldId id="3892" r:id="rId86"/>
    <p:sldId id="3893" r:id="rId87"/>
    <p:sldId id="3894" r:id="rId88"/>
    <p:sldId id="3896" r:id="rId89"/>
    <p:sldId id="3897" r:id="rId90"/>
    <p:sldId id="3898" r:id="rId91"/>
    <p:sldId id="3899" r:id="rId92"/>
    <p:sldId id="3900" r:id="rId93"/>
    <p:sldId id="3901" r:id="rId94"/>
    <p:sldId id="3902" r:id="rId95"/>
    <p:sldId id="3903" r:id="rId96"/>
    <p:sldId id="3904" r:id="rId97"/>
    <p:sldId id="3905" r:id="rId98"/>
    <p:sldId id="3906" r:id="rId99"/>
    <p:sldId id="3907" r:id="rId100"/>
    <p:sldId id="3908" r:id="rId101"/>
    <p:sldId id="3909" r:id="rId102"/>
    <p:sldId id="3910" r:id="rId103"/>
    <p:sldId id="3911" r:id="rId104"/>
    <p:sldId id="3912" r:id="rId105"/>
    <p:sldId id="3913" r:id="rId106"/>
    <p:sldId id="3914" r:id="rId107"/>
    <p:sldId id="3915" r:id="rId108"/>
    <p:sldId id="3916" r:id="rId109"/>
    <p:sldId id="3917" r:id="rId110"/>
    <p:sldId id="3918" r:id="rId111"/>
    <p:sldId id="3919" r:id="rId112"/>
    <p:sldId id="3920" r:id="rId113"/>
    <p:sldId id="3921" r:id="rId114"/>
    <p:sldId id="3922" r:id="rId115"/>
    <p:sldId id="3923" r:id="rId116"/>
    <p:sldId id="3924" r:id="rId117"/>
    <p:sldId id="3925" r:id="rId118"/>
    <p:sldId id="3926" r:id="rId119"/>
    <p:sldId id="3927" r:id="rId120"/>
    <p:sldId id="3928" r:id="rId121"/>
    <p:sldId id="3930" r:id="rId122"/>
    <p:sldId id="3932" r:id="rId123"/>
    <p:sldId id="3933" r:id="rId124"/>
    <p:sldId id="3934" r:id="rId125"/>
    <p:sldId id="3935" r:id="rId126"/>
    <p:sldId id="3936" r:id="rId127"/>
    <p:sldId id="3937" r:id="rId128"/>
    <p:sldId id="3938" r:id="rId129"/>
    <p:sldId id="3939" r:id="rId130"/>
    <p:sldId id="3940" r:id="rId131"/>
    <p:sldId id="3941" r:id="rId132"/>
    <p:sldId id="3942" r:id="rId133"/>
    <p:sldId id="3943" r:id="rId134"/>
    <p:sldId id="3944" r:id="rId135"/>
    <p:sldId id="3945" r:id="rId136"/>
    <p:sldId id="3946" r:id="rId137"/>
    <p:sldId id="3947" r:id="rId138"/>
    <p:sldId id="3948" r:id="rId139"/>
    <p:sldId id="3950" r:id="rId140"/>
    <p:sldId id="3951" r:id="rId141"/>
    <p:sldId id="3952" r:id="rId142"/>
    <p:sldId id="3953" r:id="rId143"/>
    <p:sldId id="3954" r:id="rId144"/>
    <p:sldId id="3955" r:id="rId145"/>
    <p:sldId id="3956" r:id="rId146"/>
    <p:sldId id="3957" r:id="rId147"/>
    <p:sldId id="3958" r:id="rId148"/>
    <p:sldId id="3959" r:id="rId149"/>
    <p:sldId id="3960" r:id="rId150"/>
    <p:sldId id="3961" r:id="rId151"/>
    <p:sldId id="3962" r:id="rId152"/>
    <p:sldId id="3963" r:id="rId153"/>
    <p:sldId id="3964" r:id="rId154"/>
    <p:sldId id="3965" r:id="rId155"/>
    <p:sldId id="3966" r:id="rId156"/>
    <p:sldId id="3967" r:id="rId157"/>
    <p:sldId id="3968" r:id="rId158"/>
    <p:sldId id="3969" r:id="rId159"/>
    <p:sldId id="3970" r:id="rId160"/>
    <p:sldId id="3971" r:id="rId161"/>
    <p:sldId id="3972" r:id="rId162"/>
    <p:sldId id="3973" r:id="rId163"/>
    <p:sldId id="3974" r:id="rId164"/>
    <p:sldId id="3975" r:id="rId165"/>
    <p:sldId id="3976" r:id="rId166"/>
    <p:sldId id="3977" r:id="rId167"/>
    <p:sldId id="3978" r:id="rId168"/>
    <p:sldId id="3979" r:id="rId169"/>
    <p:sldId id="3980" r:id="rId170"/>
    <p:sldId id="3981" r:id="rId171"/>
    <p:sldId id="3982" r:id="rId172"/>
    <p:sldId id="3983" r:id="rId173"/>
    <p:sldId id="3984" r:id="rId174"/>
    <p:sldId id="3985" r:id="rId175"/>
    <p:sldId id="3986" r:id="rId176"/>
    <p:sldId id="3987" r:id="rId177"/>
    <p:sldId id="3988" r:id="rId178"/>
    <p:sldId id="3989" r:id="rId179"/>
    <p:sldId id="3991" r:id="rId180"/>
    <p:sldId id="3993" r:id="rId181"/>
    <p:sldId id="3995" r:id="rId182"/>
    <p:sldId id="3997" r:id="rId183"/>
    <p:sldId id="3998" r:id="rId184"/>
    <p:sldId id="3999" r:id="rId185"/>
    <p:sldId id="4000" r:id="rId186"/>
    <p:sldId id="4001" r:id="rId187"/>
    <p:sldId id="4002" r:id="rId188"/>
    <p:sldId id="4003" r:id="rId189"/>
    <p:sldId id="4004" r:id="rId190"/>
    <p:sldId id="4005" r:id="rId191"/>
    <p:sldId id="4006" r:id="rId192"/>
    <p:sldId id="4007" r:id="rId193"/>
    <p:sldId id="4008" r:id="rId194"/>
    <p:sldId id="4009" r:id="rId195"/>
    <p:sldId id="4010" r:id="rId196"/>
    <p:sldId id="4011" r:id="rId197"/>
    <p:sldId id="4012" r:id="rId198"/>
    <p:sldId id="4013" r:id="rId199"/>
    <p:sldId id="4014" r:id="rId200"/>
    <p:sldId id="4015" r:id="rId201"/>
    <p:sldId id="4016" r:id="rId202"/>
    <p:sldId id="4017" r:id="rId203"/>
    <p:sldId id="4018" r:id="rId204"/>
    <p:sldId id="4019" r:id="rId205"/>
    <p:sldId id="4020" r:id="rId206"/>
    <p:sldId id="4021" r:id="rId207"/>
    <p:sldId id="4022" r:id="rId208"/>
    <p:sldId id="4023" r:id="rId209"/>
    <p:sldId id="4024" r:id="rId210"/>
    <p:sldId id="4025" r:id="rId211"/>
    <p:sldId id="4026" r:id="rId212"/>
    <p:sldId id="4027" r:id="rId213"/>
    <p:sldId id="4028" r:id="rId214"/>
    <p:sldId id="4029" r:id="rId215"/>
    <p:sldId id="4030" r:id="rId216"/>
    <p:sldId id="4031" r:id="rId217"/>
    <p:sldId id="4032" r:id="rId218"/>
    <p:sldId id="4033" r:id="rId219"/>
    <p:sldId id="4034" r:id="rId220"/>
    <p:sldId id="4035" r:id="rId221"/>
    <p:sldId id="4036" r:id="rId222"/>
    <p:sldId id="4037" r:id="rId223"/>
    <p:sldId id="4038" r:id="rId224"/>
    <p:sldId id="4039" r:id="rId225"/>
    <p:sldId id="4040" r:id="rId226"/>
    <p:sldId id="4041" r:id="rId227"/>
    <p:sldId id="4042" r:id="rId228"/>
    <p:sldId id="4043" r:id="rId229"/>
    <p:sldId id="4044" r:id="rId230"/>
    <p:sldId id="4045" r:id="rId231"/>
    <p:sldId id="4046" r:id="rId232"/>
    <p:sldId id="4047" r:id="rId233"/>
    <p:sldId id="4048" r:id="rId234"/>
    <p:sldId id="4049" r:id="rId235"/>
    <p:sldId id="4050" r:id="rId236"/>
    <p:sldId id="4051" r:id="rId237"/>
    <p:sldId id="4052" r:id="rId238"/>
    <p:sldId id="4053" r:id="rId239"/>
    <p:sldId id="4054" r:id="rId240"/>
    <p:sldId id="4055" r:id="rId241"/>
    <p:sldId id="4056" r:id="rId242"/>
    <p:sldId id="4057" r:id="rId243"/>
    <p:sldId id="4058" r:id="rId244"/>
    <p:sldId id="4059" r:id="rId245"/>
    <p:sldId id="4060" r:id="rId246"/>
    <p:sldId id="4061" r:id="rId247"/>
    <p:sldId id="4062" r:id="rId248"/>
    <p:sldId id="4063" r:id="rId249"/>
    <p:sldId id="4064" r:id="rId250"/>
    <p:sldId id="4065" r:id="rId251"/>
    <p:sldId id="4066" r:id="rId252"/>
    <p:sldId id="4067" r:id="rId253"/>
    <p:sldId id="4068" r:id="rId254"/>
    <p:sldId id="4069" r:id="rId255"/>
    <p:sldId id="4070" r:id="rId256"/>
    <p:sldId id="4071" r:id="rId257"/>
    <p:sldId id="4072" r:id="rId258"/>
    <p:sldId id="4073" r:id="rId259"/>
    <p:sldId id="4075" r:id="rId260"/>
    <p:sldId id="4077" r:id="rId261"/>
    <p:sldId id="4079" r:id="rId262"/>
    <p:sldId id="4080" r:id="rId263"/>
    <p:sldId id="4081" r:id="rId264"/>
    <p:sldId id="4082" r:id="rId265"/>
    <p:sldId id="4083" r:id="rId266"/>
    <p:sldId id="4084" r:id="rId267"/>
    <p:sldId id="4085" r:id="rId268"/>
    <p:sldId id="4086" r:id="rId269"/>
    <p:sldId id="4087" r:id="rId270"/>
    <p:sldId id="4088" r:id="rId271"/>
    <p:sldId id="4089" r:id="rId272"/>
    <p:sldId id="4090" r:id="rId273"/>
    <p:sldId id="4091" r:id="rId274"/>
    <p:sldId id="4092" r:id="rId275"/>
    <p:sldId id="4093" r:id="rId276"/>
    <p:sldId id="4094" r:id="rId277"/>
    <p:sldId id="4095" r:id="rId278"/>
    <p:sldId id="4096" r:id="rId279"/>
    <p:sldId id="4097" r:id="rId280"/>
    <p:sldId id="4098" r:id="rId281"/>
    <p:sldId id="4099" r:id="rId282"/>
    <p:sldId id="4100" r:id="rId283"/>
    <p:sldId id="4101" r:id="rId284"/>
    <p:sldId id="4102" r:id="rId285"/>
    <p:sldId id="4103" r:id="rId286"/>
    <p:sldId id="3786" r:id="rId287"/>
    <p:sldId id="3787" r:id="rId288"/>
    <p:sldId id="3788" r:id="rId289"/>
    <p:sldId id="3789" r:id="rId290"/>
    <p:sldId id="3790" r:id="rId291"/>
    <p:sldId id="3791" r:id="rId292"/>
    <p:sldId id="3792" r:id="rId293"/>
    <p:sldId id="3793" r:id="rId294"/>
    <p:sldId id="3794" r:id="rId295"/>
    <p:sldId id="3795" r:id="rId296"/>
    <p:sldId id="3796" r:id="rId297"/>
    <p:sldId id="3797" r:id="rId298"/>
    <p:sldId id="3798" r:id="rId299"/>
    <p:sldId id="3799" r:id="rId300"/>
    <p:sldId id="3800" r:id="rId301"/>
    <p:sldId id="3704" r:id="rId302"/>
    <p:sldId id="3705" r:id="rId303"/>
    <p:sldId id="3706" r:id="rId304"/>
    <p:sldId id="3707" r:id="rId305"/>
    <p:sldId id="3708" r:id="rId306"/>
    <p:sldId id="3709" r:id="rId307"/>
    <p:sldId id="3710" r:id="rId308"/>
    <p:sldId id="3711" r:id="rId309"/>
    <p:sldId id="3712" r:id="rId310"/>
    <p:sldId id="3713" r:id="rId311"/>
    <p:sldId id="3714" r:id="rId312"/>
    <p:sldId id="3715" r:id="rId313"/>
    <p:sldId id="3716" r:id="rId314"/>
    <p:sldId id="3717" r:id="rId315"/>
    <p:sldId id="3718" r:id="rId316"/>
    <p:sldId id="3719" r:id="rId317"/>
    <p:sldId id="3720" r:id="rId318"/>
    <p:sldId id="3721" r:id="rId319"/>
    <p:sldId id="3722" r:id="rId320"/>
    <p:sldId id="3723" r:id="rId321"/>
    <p:sldId id="3724" r:id="rId322"/>
    <p:sldId id="3725" r:id="rId323"/>
    <p:sldId id="3726" r:id="rId324"/>
    <p:sldId id="3727" r:id="rId325"/>
    <p:sldId id="3728" r:id="rId326"/>
    <p:sldId id="3729" r:id="rId327"/>
    <p:sldId id="3730" r:id="rId328"/>
    <p:sldId id="3731" r:id="rId329"/>
    <p:sldId id="3732" r:id="rId330"/>
    <p:sldId id="3733" r:id="rId331"/>
    <p:sldId id="3734" r:id="rId332"/>
    <p:sldId id="3735" r:id="rId333"/>
    <p:sldId id="3736" r:id="rId334"/>
    <p:sldId id="3737" r:id="rId335"/>
    <p:sldId id="3738" r:id="rId336"/>
    <p:sldId id="3739" r:id="rId337"/>
    <p:sldId id="3740" r:id="rId338"/>
    <p:sldId id="3741" r:id="rId339"/>
    <p:sldId id="3742" r:id="rId340"/>
    <p:sldId id="3743" r:id="rId341"/>
    <p:sldId id="3744" r:id="rId342"/>
    <p:sldId id="3745" r:id="rId343"/>
    <p:sldId id="3746" r:id="rId344"/>
    <p:sldId id="3747" r:id="rId345"/>
    <p:sldId id="3749" r:id="rId346"/>
    <p:sldId id="3751" r:id="rId347"/>
    <p:sldId id="3752" r:id="rId348"/>
    <p:sldId id="3753" r:id="rId349"/>
    <p:sldId id="3754" r:id="rId350"/>
    <p:sldId id="3755" r:id="rId351"/>
    <p:sldId id="3756" r:id="rId352"/>
    <p:sldId id="3757" r:id="rId353"/>
    <p:sldId id="3758" r:id="rId354"/>
    <p:sldId id="3759" r:id="rId355"/>
    <p:sldId id="3760" r:id="rId356"/>
    <p:sldId id="3761" r:id="rId357"/>
    <p:sldId id="3762" r:id="rId358"/>
    <p:sldId id="3763" r:id="rId359"/>
    <p:sldId id="3764" r:id="rId360"/>
    <p:sldId id="3765" r:id="rId361"/>
    <p:sldId id="3766" r:id="rId362"/>
    <p:sldId id="3767" r:id="rId363"/>
    <p:sldId id="3768" r:id="rId364"/>
    <p:sldId id="3769" r:id="rId365"/>
    <p:sldId id="3770" r:id="rId366"/>
    <p:sldId id="3771" r:id="rId367"/>
    <p:sldId id="3772" r:id="rId368"/>
    <p:sldId id="3773" r:id="rId369"/>
    <p:sldId id="3774" r:id="rId370"/>
    <p:sldId id="3775" r:id="rId371"/>
    <p:sldId id="3776" r:id="rId372"/>
    <p:sldId id="3777" r:id="rId373"/>
    <p:sldId id="3778" r:id="rId374"/>
    <p:sldId id="3779" r:id="rId375"/>
    <p:sldId id="3780" r:id="rId376"/>
    <p:sldId id="3781" r:id="rId377"/>
    <p:sldId id="3782" r:id="rId378"/>
    <p:sldId id="3783" r:id="rId379"/>
    <p:sldId id="3801" r:id="rId380"/>
    <p:sldId id="3802" r:id="rId381"/>
  </p:sldIdLst>
  <p:sldSz cx="9906000" cy="6858000" type="A4"/>
  <p:notesSz cx="6797675" cy="9926638"/>
  <p:embeddedFontLst>
    <p:embeddedFont>
      <p:font typeface="Cambria Math" panose="02040503050406030204" pitchFamily="18" charset="0"/>
      <p:regular r:id="rId383"/>
    </p:embeddedFont>
    <p:embeddedFont>
      <p:font typeface="Samsung Sharp Sans Regular" pitchFamily="2" charset="0"/>
      <p:bold r:id="rId384"/>
    </p:embeddedFont>
    <p:embeddedFont>
      <p:font typeface="Calibri" panose="020F0502020204030204" pitchFamily="34" charset="0"/>
      <p:regular r:id="rId385"/>
      <p:bold r:id="rId386"/>
      <p:italic r:id="rId387"/>
      <p:boldItalic r:id="rId388"/>
    </p:embeddedFont>
    <p:embeddedFont>
      <p:font typeface="SamsungOne-700" panose="020B0803030303020204" pitchFamily="34" charset="0"/>
      <p:bold r:id="rId389"/>
    </p:embeddedFont>
    <p:embeddedFont>
      <p:font typeface="맑은 고딕" panose="020B0503020000020004" pitchFamily="50" charset="-127"/>
      <p:regular r:id="rId390"/>
      <p:bold r:id="rId391"/>
    </p:embeddedFont>
    <p:embeddedFont>
      <p:font typeface="맑은 고딕" panose="020B0503020000020004" pitchFamily="50" charset="-127"/>
      <p:regular r:id="rId390"/>
      <p:bold r:id="rId391"/>
    </p:embeddedFont>
    <p:embeddedFont>
      <p:font typeface="Malgun Gothic Semilight" panose="020B0502040204020203" pitchFamily="50" charset="-127"/>
      <p:regular r:id="rId392"/>
    </p:embeddedFont>
    <p:embeddedFont>
      <p:font typeface="SamsungOne 700" panose="020B0803030303020204" pitchFamily="34" charset="0"/>
      <p:bold r:id="rId393"/>
    </p:embeddedFont>
    <p:embeddedFont>
      <p:font typeface="함초롬바탕" panose="020B0600000101010101" charset="-127"/>
      <p:regular r:id="rId394"/>
      <p:bold r:id="rId395"/>
    </p:embeddedFont>
    <p:embeddedFont>
      <p:font typeface="D2Coding" panose="020B0600000101010101" charset="-127"/>
      <p:regular r:id="rId396"/>
      <p:bold r:id="rId397"/>
    </p:embeddedFont>
    <p:embeddedFont>
      <p:font typeface="Samsung Sharp Sans Bold" pitchFamily="2" charset="0"/>
      <p:bold r:id="rId398"/>
    </p:embeddedFont>
    <p:embeddedFont>
      <p:font typeface="SamsungOne 400C" panose="020B0506030303020204" pitchFamily="34" charset="0"/>
      <p:regular r:id="rId399"/>
    </p:embeddedFont>
    <p:embeddedFont>
      <p:font typeface="Samsung Sharp Sans" pitchFamily="2" charset="0"/>
      <p:bold r:id="rId400"/>
    </p:embeddedFont>
    <p:embeddedFont>
      <p:font typeface="Arial Unicode MS" panose="020B0604020202020204" pitchFamily="50" charset="-127"/>
      <p:regular r:id="rId401"/>
    </p:embeddedFont>
    <p:embeddedFont>
      <p:font typeface="SamsungOne 600" panose="020B0703030303020204" pitchFamily="34" charset="0"/>
      <p:bold r:id="rId402"/>
    </p:embeddedFont>
    <p:embeddedFont>
      <p:font typeface="KoPub돋움체 Medium" panose="020B0600000101010101" charset="-127"/>
      <p:regular r:id="rId403"/>
    </p:embeddedFont>
    <p:embeddedFont>
      <p:font typeface="SamsungOne 400" panose="020B0503030303020204" pitchFamily="34" charset="0"/>
      <p:regular r:id="rId404"/>
    </p:embeddedFont>
    <p:embeddedFont>
      <p:font typeface="SamsungOne-400" panose="020B0503030303020204" pitchFamily="34" charset="0"/>
      <p:regular r:id="rId405"/>
    </p:embeddedFont>
    <p:embeddedFont>
      <p:font typeface="Samsung Sharp Sans Medium" pitchFamily="2" charset="0"/>
      <p:bold r:id="rId406"/>
    </p:embeddedFont>
  </p:embeddedFontLst>
  <p:custDataLst>
    <p:tags r:id="rId407"/>
  </p:custDataLst>
  <p:defaultTex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p:defaultTextStyle>
  <p:extLst>
    <p:ext uri="{521415D9-36F7-43E2-AB2F-B90AF26B5E84}">
      <p14:sectionLst xmlns:p14="http://schemas.microsoft.com/office/powerpoint/2010/main">
        <p14:section name="Default Section" id="{FBDDB1A7-467E-41AE-8532-63532801C677}">
          <p14:sldIdLst>
            <p14:sldId id="3803"/>
            <p14:sldId id="3804"/>
            <p14:sldId id="3805"/>
          </p14:sldIdLst>
        </p14:section>
        <p14:section name="Unit 17" id="{8AEE51C4-7E51-49A4-84EB-9701842A83AB}">
          <p14:sldIdLst>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3851"/>
            <p14:sldId id="3852"/>
            <p14:sldId id="3853"/>
            <p14:sldId id="3854"/>
            <p14:sldId id="3855"/>
            <p14:sldId id="3857"/>
            <p14:sldId id="3859"/>
            <p14:sldId id="3861"/>
            <p14:sldId id="3863"/>
            <p14:sldId id="3864"/>
            <p14:sldId id="3865"/>
            <p14:sldId id="3866"/>
            <p14:sldId id="3867"/>
            <p14:sldId id="3868"/>
            <p14:sldId id="3869"/>
            <p14:sldId id="3870"/>
            <p14:sldId id="3871"/>
            <p14:sldId id="3872"/>
            <p14:sldId id="3873"/>
            <p14:sldId id="3874"/>
            <p14:sldId id="3875"/>
            <p14:sldId id="3876"/>
            <p14:sldId id="3877"/>
            <p14:sldId id="3878"/>
            <p14:sldId id="3879"/>
            <p14:sldId id="3880"/>
            <p14:sldId id="3881"/>
            <p14:sldId id="3882"/>
            <p14:sldId id="3883"/>
            <p14:sldId id="3884"/>
            <p14:sldId id="3885"/>
            <p14:sldId id="3886"/>
            <p14:sldId id="3887"/>
            <p14:sldId id="3888"/>
            <p14:sldId id="3889"/>
            <p14:sldId id="3890"/>
            <p14:sldId id="3891"/>
            <p14:sldId id="3892"/>
            <p14:sldId id="3893"/>
            <p14:sldId id="3894"/>
          </p14:sldIdLst>
        </p14:section>
        <p14:section name="Unit 18" id="{0AA4D4D8-0685-45C2-ACCF-69DE1F0BE7B0}">
          <p14:sldIdLst>
            <p14:sldId id="3896"/>
            <p14:sldId id="3897"/>
            <p14:sldId id="3898"/>
            <p14:sldId id="3899"/>
            <p14:sldId id="3900"/>
            <p14:sldId id="3901"/>
            <p14:sldId id="3902"/>
            <p14:sldId id="3903"/>
            <p14:sldId id="3904"/>
            <p14:sldId id="3905"/>
            <p14:sldId id="3906"/>
            <p14:sldId id="3907"/>
            <p14:sldId id="3908"/>
            <p14:sldId id="3909"/>
            <p14:sldId id="3910"/>
            <p14:sldId id="3911"/>
            <p14:sldId id="3912"/>
            <p14:sldId id="3913"/>
            <p14:sldId id="3914"/>
            <p14:sldId id="3915"/>
            <p14:sldId id="3916"/>
            <p14:sldId id="3917"/>
            <p14:sldId id="3918"/>
            <p14:sldId id="3919"/>
            <p14:sldId id="3920"/>
            <p14:sldId id="3921"/>
            <p14:sldId id="3922"/>
            <p14:sldId id="3923"/>
            <p14:sldId id="3924"/>
            <p14:sldId id="3925"/>
            <p14:sldId id="3926"/>
            <p14:sldId id="3927"/>
            <p14:sldId id="3928"/>
            <p14:sldId id="3930"/>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Lst>
        </p14:section>
        <p14:section name="Unit 19" id="{4C99A519-AAA2-4C02-A0DB-EB9CCDE4BA63}">
          <p14:sldIdLst>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 id="3981"/>
            <p14:sldId id="3982"/>
            <p14:sldId id="3983"/>
            <p14:sldId id="3984"/>
            <p14:sldId id="3985"/>
            <p14:sldId id="3986"/>
            <p14:sldId id="3987"/>
            <p14:sldId id="3988"/>
            <p14:sldId id="3989"/>
            <p14:sldId id="3991"/>
            <p14:sldId id="3993"/>
            <p14:sldId id="3995"/>
            <p14:sldId id="3997"/>
            <p14:sldId id="3998"/>
            <p14:sldId id="3999"/>
            <p14:sldId id="4000"/>
            <p14:sldId id="4001"/>
            <p14:sldId id="4002"/>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Lst>
        </p14:section>
        <p14:section name="Unit 20" id="{314FDA21-8ECC-4BD8-9C91-F5F64002AEEF}">
          <p14:sldIdLst>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4065"/>
            <p14:sldId id="4066"/>
            <p14:sldId id="4067"/>
            <p14:sldId id="4068"/>
            <p14:sldId id="4069"/>
            <p14:sldId id="4070"/>
            <p14:sldId id="4071"/>
            <p14:sldId id="4072"/>
            <p14:sldId id="4073"/>
            <p14:sldId id="4075"/>
            <p14:sldId id="4077"/>
            <p14:sldId id="4079"/>
            <p14:sldId id="4080"/>
            <p14:sldId id="4081"/>
            <p14:sldId id="4082"/>
            <p14:sldId id="4083"/>
            <p14:sldId id="4084"/>
            <p14:sldId id="4085"/>
            <p14:sldId id="4086"/>
            <p14:sldId id="4087"/>
            <p14:sldId id="4088"/>
            <p14:sldId id="4089"/>
            <p14:sldId id="4090"/>
            <p14:sldId id="4091"/>
            <p14:sldId id="4092"/>
            <p14:sldId id="4093"/>
            <p14:sldId id="4094"/>
            <p14:sldId id="4095"/>
            <p14:sldId id="4096"/>
            <p14:sldId id="4097"/>
            <p14:sldId id="4098"/>
            <p14:sldId id="4099"/>
            <p14:sldId id="4100"/>
            <p14:sldId id="4101"/>
            <p14:sldId id="4102"/>
            <p14:sldId id="4103"/>
          </p14:sldIdLst>
        </p14:section>
        <p14:section name="Unit 21" id="{ECA9820B-5F89-4093-9EBF-65258C472317}">
          <p14:sldIdLst>
            <p14:sldId id="3786"/>
            <p14:sldId id="3787"/>
            <p14:sldId id="3788"/>
            <p14:sldId id="3789"/>
            <p14:sldId id="3790"/>
            <p14:sldId id="3791"/>
            <p14:sldId id="3792"/>
            <p14:sldId id="3793"/>
            <p14:sldId id="3794"/>
            <p14:sldId id="3795"/>
            <p14:sldId id="3796"/>
            <p14:sldId id="3797"/>
            <p14:sldId id="3798"/>
            <p14:sldId id="3799"/>
            <p14:sldId id="3800"/>
            <p14:sldId id="3704"/>
            <p14:sldId id="3705"/>
            <p14:sldId id="3706"/>
            <p14:sldId id="3707"/>
            <p14:sldId id="3708"/>
            <p14:sldId id="3709"/>
            <p14:sldId id="3710"/>
            <p14:sldId id="3711"/>
            <p14:sldId id="3712"/>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9"/>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3776"/>
            <p14:sldId id="3777"/>
            <p14:sldId id="3778"/>
            <p14:sldId id="3779"/>
            <p14:sldId id="3780"/>
            <p14:sldId id="3781"/>
            <p14:sldId id="3782"/>
            <p14:sldId id="3783"/>
            <p14:sldId id="3801"/>
            <p14:sldId id="3802"/>
          </p14:sldIdLst>
        </p14:section>
      </p14:sectionLst>
    </p:ext>
    <p:ext uri="{EFAFB233-063F-42B5-8137-9DF3F51BA10A}">
      <p15:sldGuideLst xmlns:p15="http://schemas.microsoft.com/office/powerpoint/2012/main">
        <p15:guide id="3" orient="horz" pos="994" userDrawn="1">
          <p15:clr>
            <a:srgbClr val="A4A3A4"/>
          </p15:clr>
        </p15:guide>
        <p15:guide id="4" orient="horz" pos="758" userDrawn="1">
          <p15:clr>
            <a:srgbClr val="A4A3A4"/>
          </p15:clr>
        </p15:guide>
        <p15:guide id="5" orient="horz" pos="1272" userDrawn="1">
          <p15:clr>
            <a:srgbClr val="A4A3A4"/>
          </p15:clr>
        </p15:guide>
        <p15:guide id="6" pos="312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3A52"/>
    <a:srgbClr val="238916"/>
    <a:srgbClr val="1429A0"/>
    <a:srgbClr val="1D1BFE"/>
    <a:srgbClr val="CD524D"/>
    <a:srgbClr val="AE63FB"/>
    <a:srgbClr val="4EC04F"/>
    <a:srgbClr val="0B8B4A"/>
    <a:srgbClr val="2E8489"/>
    <a:srgbClr val="EE21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9" autoAdjust="0"/>
    <p:restoredTop sz="94221" autoAdjust="0"/>
  </p:normalViewPr>
  <p:slideViewPr>
    <p:cSldViewPr snapToGrid="0">
      <p:cViewPr varScale="1">
        <p:scale>
          <a:sx n="75" d="100"/>
          <a:sy n="75" d="100"/>
        </p:scale>
        <p:origin x="1346" y="69"/>
      </p:cViewPr>
      <p:guideLst>
        <p:guide orient="horz" pos="994"/>
        <p:guide orient="horz" pos="758"/>
        <p:guide orient="horz" pos="1272"/>
        <p:guide pos="3120"/>
      </p:guideLst>
    </p:cSldViewPr>
  </p:slideViewPr>
  <p:outlineViewPr>
    <p:cViewPr>
      <p:scale>
        <a:sx n="33" d="100"/>
        <a:sy n="33" d="100"/>
      </p:scale>
      <p:origin x="0" y="-25848"/>
    </p:cViewPr>
  </p:outlineViewPr>
  <p:notesTextViewPr>
    <p:cViewPr>
      <p:scale>
        <a:sx n="1" d="1"/>
        <a:sy n="1" d="1"/>
      </p:scale>
      <p:origin x="0" y="0"/>
    </p:cViewPr>
  </p:notesTextViewPr>
  <p:sorterViewPr>
    <p:cViewPr>
      <p:scale>
        <a:sx n="160" d="100"/>
        <a:sy n="160" d="100"/>
      </p:scale>
      <p:origin x="0" y="0"/>
    </p:cViewPr>
  </p:sorterViewPr>
  <p:notesViewPr>
    <p:cSldViewPr snapToGrid="0" showGuides="1">
      <p:cViewPr>
        <p:scale>
          <a:sx n="50" d="100"/>
          <a:sy n="50" d="100"/>
        </p:scale>
        <p:origin x="4688" y="137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402" Type="http://schemas.openxmlformats.org/officeDocument/2006/relationships/font" Target="fonts/font20.fntdata"/><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font" Target="fonts/font6.fntdata"/><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font" Target="fonts/font17.fntdata"/><Relationship Id="rId403" Type="http://schemas.openxmlformats.org/officeDocument/2006/relationships/font" Target="fonts/font21.fntdata"/><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font" Target="fonts/font7.fntdata"/><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font" Target="fonts/font8.fntdata"/><Relationship Id="rId404" Type="http://schemas.openxmlformats.org/officeDocument/2006/relationships/font" Target="fonts/font22.fntdata"/><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font" Target="fonts/font9.fntdata"/><Relationship Id="rId405" Type="http://schemas.openxmlformats.org/officeDocument/2006/relationships/font" Target="fonts/font23.fntdata"/><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font" Target="fonts/font2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font" Target="fonts/font10.fntdata"/><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font" Target="fonts/font11.fntdata"/><Relationship Id="rId407" Type="http://schemas.openxmlformats.org/officeDocument/2006/relationships/tags" Target="tags/tag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font" Target="fonts/font1.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12.fntdata"/><Relationship Id="rId408"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font" Target="fonts/font2.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13.fntdata"/><Relationship Id="rId409"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font" Target="fonts/font3.fntdata"/><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1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1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font" Target="fonts/font4.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1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1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font" Target="fonts/font5.fntdata"/><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cs typeface="+mn-cs"/>
              </a:defRPr>
            </a:lvl1pPr>
          </a:lstStyle>
          <a:p>
            <a:pPr>
              <a:defRPr/>
            </a:pPr>
            <a:endParaRPr lang="ko-KR" altLang="en-US" dirty="0"/>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cs typeface="+mn-cs"/>
              </a:defRPr>
            </a:lvl1pPr>
          </a:lstStyle>
          <a:p>
            <a:pPr>
              <a:defRPr/>
            </a:pPr>
            <a:fld id="{AE4902DF-A078-44AD-8D07-985A76E39BC0}" type="datetimeFigureOut">
              <a:rPr lang="ko-KR" altLang="en-US"/>
              <a:pPr>
                <a:defRPr/>
              </a:pPr>
              <a:t>2023-02-01</a:t>
            </a:fld>
            <a:endParaRPr lang="ko-KR" altLang="en-US" dirty="0"/>
          </a:p>
        </p:txBody>
      </p:sp>
      <p:sp>
        <p:nvSpPr>
          <p:cNvPr id="4" name="슬라이드 이미지 개체 틀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pPr lvl="0"/>
            <a:endParaRPr lang="ko-KR" altLang="en-US" noProof="0" dirty="0"/>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cs typeface="+mn-cs"/>
              </a:defRPr>
            </a:lvl1pPr>
          </a:lstStyle>
          <a:p>
            <a:pPr>
              <a:defRPr/>
            </a:pPr>
            <a:endParaRPr lang="ko-KR" altLang="en-US" dirty="0"/>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cs typeface="+mn-cs"/>
              </a:defRPr>
            </a:lvl1pPr>
          </a:lstStyle>
          <a:p>
            <a:pPr>
              <a:defRPr/>
            </a:pPr>
            <a:fld id="{FADF23B2-3342-4405-8E32-027ADF311D3F}" type="slidenum">
              <a:rPr lang="ko-KR" altLang="en-US"/>
              <a:pPr>
                <a:defRPr/>
              </a:pPr>
              <a:t>‹#›</a:t>
            </a:fld>
            <a:endParaRPr lang="ko-KR" altLang="en-US" dirty="0"/>
          </a:p>
        </p:txBody>
      </p:sp>
    </p:spTree>
    <p:extLst>
      <p:ext uri="{BB962C8B-B14F-4D97-AF65-F5344CB8AC3E}">
        <p14:creationId xmlns:p14="http://schemas.microsoft.com/office/powerpoint/2010/main" val="3134890290"/>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맑은 고딕"/>
      </a:defRPr>
    </a:lvl1pPr>
    <a:lvl2pPr marL="457200" algn="l" rtl="0" eaLnBrk="0" fontAlgn="base" latinLnBrk="1" hangingPunct="0">
      <a:spcBef>
        <a:spcPct val="30000"/>
      </a:spcBef>
      <a:spcAft>
        <a:spcPct val="0"/>
      </a:spcAft>
      <a:defRPr sz="1200" kern="1200">
        <a:solidFill>
          <a:schemeClr val="tx1"/>
        </a:solidFill>
        <a:latin typeface="+mn-lt"/>
        <a:ea typeface="+mn-ea"/>
        <a:cs typeface="맑은 고딕"/>
      </a:defRPr>
    </a:lvl2pPr>
    <a:lvl3pPr marL="914400" algn="l" rtl="0" eaLnBrk="0" fontAlgn="base" latinLnBrk="1" hangingPunct="0">
      <a:spcBef>
        <a:spcPct val="30000"/>
      </a:spcBef>
      <a:spcAft>
        <a:spcPct val="0"/>
      </a:spcAft>
      <a:defRPr sz="1200" kern="1200">
        <a:solidFill>
          <a:schemeClr val="tx1"/>
        </a:solidFill>
        <a:latin typeface="+mn-lt"/>
        <a:ea typeface="+mn-ea"/>
        <a:cs typeface="맑은 고딕"/>
      </a:defRPr>
    </a:lvl3pPr>
    <a:lvl4pPr marL="1371600" algn="l" rtl="0" eaLnBrk="0" fontAlgn="base" latinLnBrk="1" hangingPunct="0">
      <a:spcBef>
        <a:spcPct val="30000"/>
      </a:spcBef>
      <a:spcAft>
        <a:spcPct val="0"/>
      </a:spcAft>
      <a:defRPr sz="1200" kern="1200">
        <a:solidFill>
          <a:schemeClr val="tx1"/>
        </a:solidFill>
        <a:latin typeface="+mn-lt"/>
        <a:ea typeface="+mn-ea"/>
        <a:cs typeface="맑은 고딕"/>
      </a:defRPr>
    </a:lvl4pPr>
    <a:lvl5pPr marL="1828800" algn="l" rtl="0" eaLnBrk="0" fontAlgn="base" latinLnBrk="1" hangingPunct="0">
      <a:spcBef>
        <a:spcPct val="30000"/>
      </a:spcBef>
      <a:spcAft>
        <a:spcPct val="0"/>
      </a:spcAft>
      <a:defRPr sz="1200" kern="1200">
        <a:solidFill>
          <a:schemeClr val="tx1"/>
        </a:solidFill>
        <a:latin typeface="+mn-lt"/>
        <a:ea typeface="+mn-ea"/>
        <a:cs typeface="맑은 고딕"/>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244803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21</a:t>
            </a:fld>
            <a:endParaRPr lang="ko-KR" altLang="en-US"/>
          </a:p>
        </p:txBody>
      </p:sp>
    </p:spTree>
    <p:extLst>
      <p:ext uri="{BB962C8B-B14F-4D97-AF65-F5344CB8AC3E}">
        <p14:creationId xmlns:p14="http://schemas.microsoft.com/office/powerpoint/2010/main" val="16074464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434138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707233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2148893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684631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136</a:t>
            </a:fld>
            <a:endParaRPr lang="ko-KR" altLang="en-US"/>
          </a:p>
        </p:txBody>
      </p:sp>
    </p:spTree>
    <p:extLst>
      <p:ext uri="{BB962C8B-B14F-4D97-AF65-F5344CB8AC3E}">
        <p14:creationId xmlns:p14="http://schemas.microsoft.com/office/powerpoint/2010/main" val="2619661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137</a:t>
            </a:fld>
            <a:endParaRPr lang="ko-KR" altLang="en-US"/>
          </a:p>
        </p:txBody>
      </p:sp>
    </p:spTree>
    <p:extLst>
      <p:ext uri="{BB962C8B-B14F-4D97-AF65-F5344CB8AC3E}">
        <p14:creationId xmlns:p14="http://schemas.microsoft.com/office/powerpoint/2010/main" val="42136574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965691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4336833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83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4043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22</a:t>
            </a:fld>
            <a:endParaRPr lang="ko-KR" altLang="en-US"/>
          </a:p>
        </p:txBody>
      </p:sp>
    </p:spTree>
    <p:extLst>
      <p:ext uri="{BB962C8B-B14F-4D97-AF65-F5344CB8AC3E}">
        <p14:creationId xmlns:p14="http://schemas.microsoft.com/office/powerpoint/2010/main" val="14860530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143</a:t>
            </a:fld>
            <a:endParaRPr lang="ko-KR" altLang="en-US" dirty="0"/>
          </a:p>
        </p:txBody>
      </p:sp>
    </p:spTree>
    <p:extLst>
      <p:ext uri="{BB962C8B-B14F-4D97-AF65-F5344CB8AC3E}">
        <p14:creationId xmlns:p14="http://schemas.microsoft.com/office/powerpoint/2010/main" val="9150448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144</a:t>
            </a:fld>
            <a:endParaRPr lang="ko-KR" altLang="en-US" dirty="0"/>
          </a:p>
        </p:txBody>
      </p:sp>
    </p:spTree>
    <p:extLst>
      <p:ext uri="{BB962C8B-B14F-4D97-AF65-F5344CB8AC3E}">
        <p14:creationId xmlns:p14="http://schemas.microsoft.com/office/powerpoint/2010/main" val="36221597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145</a:t>
            </a:fld>
            <a:endParaRPr lang="ko-KR" altLang="en-US" dirty="0"/>
          </a:p>
        </p:txBody>
      </p:sp>
    </p:spTree>
    <p:extLst>
      <p:ext uri="{BB962C8B-B14F-4D97-AF65-F5344CB8AC3E}">
        <p14:creationId xmlns:p14="http://schemas.microsoft.com/office/powerpoint/2010/main" val="890611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solidFill>
                  <a:prstClr val="black"/>
                </a:solidFill>
              </a:rPr>
              <a:pPr>
                <a:defRPr/>
              </a:pPr>
              <a:t>146</a:t>
            </a:fld>
            <a:endParaRPr lang="ko-KR" altLang="en-US" dirty="0">
              <a:solidFill>
                <a:prstClr val="black"/>
              </a:solidFill>
            </a:endParaRPr>
          </a:p>
        </p:txBody>
      </p:sp>
    </p:spTree>
    <p:extLst>
      <p:ext uri="{BB962C8B-B14F-4D97-AF65-F5344CB8AC3E}">
        <p14:creationId xmlns:p14="http://schemas.microsoft.com/office/powerpoint/2010/main" val="5408912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147</a:t>
            </a:fld>
            <a:endParaRPr lang="ko-KR" altLang="en-US" dirty="0"/>
          </a:p>
        </p:txBody>
      </p:sp>
    </p:spTree>
    <p:extLst>
      <p:ext uri="{BB962C8B-B14F-4D97-AF65-F5344CB8AC3E}">
        <p14:creationId xmlns:p14="http://schemas.microsoft.com/office/powerpoint/2010/main" val="20696629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148</a:t>
            </a:fld>
            <a:endParaRPr lang="ko-KR" altLang="en-US" dirty="0"/>
          </a:p>
        </p:txBody>
      </p:sp>
    </p:spTree>
    <p:extLst>
      <p:ext uri="{BB962C8B-B14F-4D97-AF65-F5344CB8AC3E}">
        <p14:creationId xmlns:p14="http://schemas.microsoft.com/office/powerpoint/2010/main" val="12238280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149</a:t>
            </a:fld>
            <a:endParaRPr lang="ko-KR" altLang="en-US" dirty="0"/>
          </a:p>
        </p:txBody>
      </p:sp>
    </p:spTree>
    <p:extLst>
      <p:ext uri="{BB962C8B-B14F-4D97-AF65-F5344CB8AC3E}">
        <p14:creationId xmlns:p14="http://schemas.microsoft.com/office/powerpoint/2010/main" val="24228986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solidFill>
                  <a:prstClr val="black"/>
                </a:solidFill>
              </a:rPr>
              <a:pPr>
                <a:defRPr/>
              </a:pPr>
              <a:t>150</a:t>
            </a:fld>
            <a:endParaRPr lang="ko-KR" altLang="en-US" dirty="0">
              <a:solidFill>
                <a:prstClr val="black"/>
              </a:solidFill>
            </a:endParaRPr>
          </a:p>
        </p:txBody>
      </p:sp>
    </p:spTree>
    <p:extLst>
      <p:ext uri="{BB962C8B-B14F-4D97-AF65-F5344CB8AC3E}">
        <p14:creationId xmlns:p14="http://schemas.microsoft.com/office/powerpoint/2010/main" val="22555798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151</a:t>
            </a:fld>
            <a:endParaRPr lang="ko-KR" altLang="en-US" dirty="0"/>
          </a:p>
        </p:txBody>
      </p:sp>
    </p:spTree>
    <p:extLst>
      <p:ext uri="{BB962C8B-B14F-4D97-AF65-F5344CB8AC3E}">
        <p14:creationId xmlns:p14="http://schemas.microsoft.com/office/powerpoint/2010/main" val="15765719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152</a:t>
            </a:fld>
            <a:endParaRPr lang="ko-KR" altLang="en-US" dirty="0"/>
          </a:p>
        </p:txBody>
      </p:sp>
    </p:spTree>
    <p:extLst>
      <p:ext uri="{BB962C8B-B14F-4D97-AF65-F5344CB8AC3E}">
        <p14:creationId xmlns:p14="http://schemas.microsoft.com/office/powerpoint/2010/main" val="3646992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a:t>
            </a:fld>
            <a:endParaRPr lang="ko-KR" altLang="en-US"/>
          </a:p>
        </p:txBody>
      </p:sp>
    </p:spTree>
    <p:extLst>
      <p:ext uri="{BB962C8B-B14F-4D97-AF65-F5344CB8AC3E}">
        <p14:creationId xmlns:p14="http://schemas.microsoft.com/office/powerpoint/2010/main" val="3016713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153</a:t>
            </a:fld>
            <a:endParaRPr lang="ko-KR" altLang="en-US" dirty="0"/>
          </a:p>
        </p:txBody>
      </p:sp>
    </p:spTree>
    <p:extLst>
      <p:ext uri="{BB962C8B-B14F-4D97-AF65-F5344CB8AC3E}">
        <p14:creationId xmlns:p14="http://schemas.microsoft.com/office/powerpoint/2010/main" val="32163247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154</a:t>
            </a:fld>
            <a:endParaRPr lang="ko-KR" altLang="en-US" dirty="0"/>
          </a:p>
        </p:txBody>
      </p:sp>
    </p:spTree>
    <p:extLst>
      <p:ext uri="{BB962C8B-B14F-4D97-AF65-F5344CB8AC3E}">
        <p14:creationId xmlns:p14="http://schemas.microsoft.com/office/powerpoint/2010/main" val="6199318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155</a:t>
            </a:fld>
            <a:endParaRPr lang="ko-KR" altLang="en-US" dirty="0"/>
          </a:p>
        </p:txBody>
      </p:sp>
    </p:spTree>
    <p:extLst>
      <p:ext uri="{BB962C8B-B14F-4D97-AF65-F5344CB8AC3E}">
        <p14:creationId xmlns:p14="http://schemas.microsoft.com/office/powerpoint/2010/main" val="16788736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156</a:t>
            </a:fld>
            <a:endParaRPr lang="ko-KR" altLang="en-US" dirty="0"/>
          </a:p>
        </p:txBody>
      </p:sp>
    </p:spTree>
    <p:extLst>
      <p:ext uri="{BB962C8B-B14F-4D97-AF65-F5344CB8AC3E}">
        <p14:creationId xmlns:p14="http://schemas.microsoft.com/office/powerpoint/2010/main" val="38970714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157</a:t>
            </a:fld>
            <a:endParaRPr lang="ko-KR" altLang="en-US" dirty="0"/>
          </a:p>
        </p:txBody>
      </p:sp>
    </p:spTree>
    <p:extLst>
      <p:ext uri="{BB962C8B-B14F-4D97-AF65-F5344CB8AC3E}">
        <p14:creationId xmlns:p14="http://schemas.microsoft.com/office/powerpoint/2010/main" val="1988848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158</a:t>
            </a:fld>
            <a:endParaRPr lang="ko-KR" altLang="en-US" dirty="0"/>
          </a:p>
        </p:txBody>
      </p:sp>
    </p:spTree>
    <p:extLst>
      <p:ext uri="{BB962C8B-B14F-4D97-AF65-F5344CB8AC3E}">
        <p14:creationId xmlns:p14="http://schemas.microsoft.com/office/powerpoint/2010/main" val="3976325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159</a:t>
            </a:fld>
            <a:endParaRPr lang="ko-KR" altLang="en-US" dirty="0"/>
          </a:p>
        </p:txBody>
      </p:sp>
    </p:spTree>
    <p:extLst>
      <p:ext uri="{BB962C8B-B14F-4D97-AF65-F5344CB8AC3E}">
        <p14:creationId xmlns:p14="http://schemas.microsoft.com/office/powerpoint/2010/main" val="20564436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160</a:t>
            </a:fld>
            <a:endParaRPr lang="ko-KR" altLang="en-US" dirty="0"/>
          </a:p>
        </p:txBody>
      </p:sp>
    </p:spTree>
    <p:extLst>
      <p:ext uri="{BB962C8B-B14F-4D97-AF65-F5344CB8AC3E}">
        <p14:creationId xmlns:p14="http://schemas.microsoft.com/office/powerpoint/2010/main" val="41874695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161</a:t>
            </a:fld>
            <a:endParaRPr lang="ko-KR" altLang="en-US" dirty="0"/>
          </a:p>
        </p:txBody>
      </p:sp>
    </p:spTree>
    <p:extLst>
      <p:ext uri="{BB962C8B-B14F-4D97-AF65-F5344CB8AC3E}">
        <p14:creationId xmlns:p14="http://schemas.microsoft.com/office/powerpoint/2010/main" val="25391630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162</a:t>
            </a:fld>
            <a:endParaRPr lang="ko-KR" altLang="en-US" dirty="0"/>
          </a:p>
        </p:txBody>
      </p:sp>
    </p:spTree>
    <p:extLst>
      <p:ext uri="{BB962C8B-B14F-4D97-AF65-F5344CB8AC3E}">
        <p14:creationId xmlns:p14="http://schemas.microsoft.com/office/powerpoint/2010/main" val="141769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a:t>
            </a:fld>
            <a:endParaRPr lang="ko-KR" altLang="en-US"/>
          </a:p>
        </p:txBody>
      </p:sp>
    </p:spTree>
    <p:extLst>
      <p:ext uri="{BB962C8B-B14F-4D97-AF65-F5344CB8AC3E}">
        <p14:creationId xmlns:p14="http://schemas.microsoft.com/office/powerpoint/2010/main" val="2499914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163</a:t>
            </a:fld>
            <a:endParaRPr lang="ko-KR" altLang="en-US" dirty="0"/>
          </a:p>
        </p:txBody>
      </p:sp>
    </p:spTree>
    <p:extLst>
      <p:ext uri="{BB962C8B-B14F-4D97-AF65-F5344CB8AC3E}">
        <p14:creationId xmlns:p14="http://schemas.microsoft.com/office/powerpoint/2010/main" val="25447924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164</a:t>
            </a:fld>
            <a:endParaRPr lang="ko-KR" altLang="en-US" dirty="0"/>
          </a:p>
        </p:txBody>
      </p:sp>
    </p:spTree>
    <p:extLst>
      <p:ext uri="{BB962C8B-B14F-4D97-AF65-F5344CB8AC3E}">
        <p14:creationId xmlns:p14="http://schemas.microsoft.com/office/powerpoint/2010/main" val="38293310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165</a:t>
            </a:fld>
            <a:endParaRPr lang="ko-KR" altLang="en-US" dirty="0"/>
          </a:p>
        </p:txBody>
      </p:sp>
    </p:spTree>
    <p:extLst>
      <p:ext uri="{BB962C8B-B14F-4D97-AF65-F5344CB8AC3E}">
        <p14:creationId xmlns:p14="http://schemas.microsoft.com/office/powerpoint/2010/main" val="3253199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166</a:t>
            </a:fld>
            <a:endParaRPr lang="ko-KR" altLang="en-US" dirty="0"/>
          </a:p>
        </p:txBody>
      </p:sp>
    </p:spTree>
    <p:extLst>
      <p:ext uri="{BB962C8B-B14F-4D97-AF65-F5344CB8AC3E}">
        <p14:creationId xmlns:p14="http://schemas.microsoft.com/office/powerpoint/2010/main" val="12474133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167</a:t>
            </a:fld>
            <a:endParaRPr lang="ko-KR" altLang="en-US" dirty="0"/>
          </a:p>
        </p:txBody>
      </p:sp>
    </p:spTree>
    <p:extLst>
      <p:ext uri="{BB962C8B-B14F-4D97-AF65-F5344CB8AC3E}">
        <p14:creationId xmlns:p14="http://schemas.microsoft.com/office/powerpoint/2010/main" val="130633285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168</a:t>
            </a:fld>
            <a:endParaRPr lang="ko-KR" altLang="en-US" dirty="0"/>
          </a:p>
        </p:txBody>
      </p:sp>
    </p:spTree>
    <p:extLst>
      <p:ext uri="{BB962C8B-B14F-4D97-AF65-F5344CB8AC3E}">
        <p14:creationId xmlns:p14="http://schemas.microsoft.com/office/powerpoint/2010/main" val="1739816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169</a:t>
            </a:fld>
            <a:endParaRPr lang="ko-KR" altLang="en-US" dirty="0"/>
          </a:p>
        </p:txBody>
      </p:sp>
    </p:spTree>
    <p:extLst>
      <p:ext uri="{BB962C8B-B14F-4D97-AF65-F5344CB8AC3E}">
        <p14:creationId xmlns:p14="http://schemas.microsoft.com/office/powerpoint/2010/main" val="32925841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170</a:t>
            </a:fld>
            <a:endParaRPr lang="ko-KR" altLang="en-US" dirty="0"/>
          </a:p>
        </p:txBody>
      </p:sp>
    </p:spTree>
    <p:extLst>
      <p:ext uri="{BB962C8B-B14F-4D97-AF65-F5344CB8AC3E}">
        <p14:creationId xmlns:p14="http://schemas.microsoft.com/office/powerpoint/2010/main" val="2773971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171</a:t>
            </a:fld>
            <a:endParaRPr lang="ko-KR" altLang="en-US" dirty="0"/>
          </a:p>
        </p:txBody>
      </p:sp>
    </p:spTree>
    <p:extLst>
      <p:ext uri="{BB962C8B-B14F-4D97-AF65-F5344CB8AC3E}">
        <p14:creationId xmlns:p14="http://schemas.microsoft.com/office/powerpoint/2010/main" val="74406365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172</a:t>
            </a:fld>
            <a:endParaRPr lang="ko-KR" altLang="en-US" dirty="0"/>
          </a:p>
        </p:txBody>
      </p:sp>
    </p:spTree>
    <p:extLst>
      <p:ext uri="{BB962C8B-B14F-4D97-AF65-F5344CB8AC3E}">
        <p14:creationId xmlns:p14="http://schemas.microsoft.com/office/powerpoint/2010/main" val="226586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a:t>
            </a:fld>
            <a:endParaRPr lang="ko-KR" altLang="en-US"/>
          </a:p>
        </p:txBody>
      </p:sp>
    </p:spTree>
    <p:extLst>
      <p:ext uri="{BB962C8B-B14F-4D97-AF65-F5344CB8AC3E}">
        <p14:creationId xmlns:p14="http://schemas.microsoft.com/office/powerpoint/2010/main" val="174439264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173</a:t>
            </a:fld>
            <a:endParaRPr lang="ko-KR" altLang="en-US" dirty="0"/>
          </a:p>
        </p:txBody>
      </p:sp>
    </p:spTree>
    <p:extLst>
      <p:ext uri="{BB962C8B-B14F-4D97-AF65-F5344CB8AC3E}">
        <p14:creationId xmlns:p14="http://schemas.microsoft.com/office/powerpoint/2010/main" val="384654736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174</a:t>
            </a:fld>
            <a:endParaRPr lang="ko-KR" altLang="en-US" dirty="0"/>
          </a:p>
        </p:txBody>
      </p:sp>
    </p:spTree>
    <p:extLst>
      <p:ext uri="{BB962C8B-B14F-4D97-AF65-F5344CB8AC3E}">
        <p14:creationId xmlns:p14="http://schemas.microsoft.com/office/powerpoint/2010/main" val="4688415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175</a:t>
            </a:fld>
            <a:endParaRPr lang="ko-KR" altLang="en-US" dirty="0"/>
          </a:p>
        </p:txBody>
      </p:sp>
    </p:spTree>
    <p:extLst>
      <p:ext uri="{BB962C8B-B14F-4D97-AF65-F5344CB8AC3E}">
        <p14:creationId xmlns:p14="http://schemas.microsoft.com/office/powerpoint/2010/main" val="18918771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176</a:t>
            </a:fld>
            <a:endParaRPr lang="ko-KR" altLang="en-US" dirty="0"/>
          </a:p>
        </p:txBody>
      </p:sp>
    </p:spTree>
    <p:extLst>
      <p:ext uri="{BB962C8B-B14F-4D97-AF65-F5344CB8AC3E}">
        <p14:creationId xmlns:p14="http://schemas.microsoft.com/office/powerpoint/2010/main" val="34478761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177</a:t>
            </a:fld>
            <a:endParaRPr lang="ko-KR" altLang="en-US" dirty="0"/>
          </a:p>
        </p:txBody>
      </p:sp>
    </p:spTree>
    <p:extLst>
      <p:ext uri="{BB962C8B-B14F-4D97-AF65-F5344CB8AC3E}">
        <p14:creationId xmlns:p14="http://schemas.microsoft.com/office/powerpoint/2010/main" val="37533148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178</a:t>
            </a:fld>
            <a:endParaRPr lang="ko-KR" altLang="en-US" dirty="0"/>
          </a:p>
        </p:txBody>
      </p:sp>
    </p:spTree>
    <p:extLst>
      <p:ext uri="{BB962C8B-B14F-4D97-AF65-F5344CB8AC3E}">
        <p14:creationId xmlns:p14="http://schemas.microsoft.com/office/powerpoint/2010/main" val="14769278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179</a:t>
            </a:fld>
            <a:endParaRPr lang="ko-KR" altLang="en-US" dirty="0"/>
          </a:p>
        </p:txBody>
      </p:sp>
    </p:spTree>
    <p:extLst>
      <p:ext uri="{BB962C8B-B14F-4D97-AF65-F5344CB8AC3E}">
        <p14:creationId xmlns:p14="http://schemas.microsoft.com/office/powerpoint/2010/main" val="27109503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180</a:t>
            </a:fld>
            <a:endParaRPr lang="ko-KR" altLang="en-US" dirty="0"/>
          </a:p>
        </p:txBody>
      </p:sp>
    </p:spTree>
    <p:extLst>
      <p:ext uri="{BB962C8B-B14F-4D97-AF65-F5344CB8AC3E}">
        <p14:creationId xmlns:p14="http://schemas.microsoft.com/office/powerpoint/2010/main" val="1852537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181</a:t>
            </a:fld>
            <a:endParaRPr lang="ko-KR" altLang="en-US" dirty="0"/>
          </a:p>
        </p:txBody>
      </p:sp>
    </p:spTree>
    <p:extLst>
      <p:ext uri="{BB962C8B-B14F-4D97-AF65-F5344CB8AC3E}">
        <p14:creationId xmlns:p14="http://schemas.microsoft.com/office/powerpoint/2010/main" val="17913636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182</a:t>
            </a:fld>
            <a:endParaRPr lang="ko-KR" altLang="en-US" dirty="0"/>
          </a:p>
        </p:txBody>
      </p:sp>
    </p:spTree>
    <p:extLst>
      <p:ext uri="{BB962C8B-B14F-4D97-AF65-F5344CB8AC3E}">
        <p14:creationId xmlns:p14="http://schemas.microsoft.com/office/powerpoint/2010/main" val="1320605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26</a:t>
            </a:fld>
            <a:endParaRPr lang="ko-KR" altLang="en-US"/>
          </a:p>
        </p:txBody>
      </p:sp>
    </p:spTree>
    <p:extLst>
      <p:ext uri="{BB962C8B-B14F-4D97-AF65-F5344CB8AC3E}">
        <p14:creationId xmlns:p14="http://schemas.microsoft.com/office/powerpoint/2010/main" val="363133141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183</a:t>
            </a:fld>
            <a:endParaRPr lang="ko-KR" altLang="en-US"/>
          </a:p>
        </p:txBody>
      </p:sp>
    </p:spTree>
    <p:extLst>
      <p:ext uri="{BB962C8B-B14F-4D97-AF65-F5344CB8AC3E}">
        <p14:creationId xmlns:p14="http://schemas.microsoft.com/office/powerpoint/2010/main" val="21117990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184</a:t>
            </a:fld>
            <a:endParaRPr lang="ko-KR" altLang="en-US"/>
          </a:p>
        </p:txBody>
      </p:sp>
    </p:spTree>
    <p:extLst>
      <p:ext uri="{BB962C8B-B14F-4D97-AF65-F5344CB8AC3E}">
        <p14:creationId xmlns:p14="http://schemas.microsoft.com/office/powerpoint/2010/main" val="164890123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185</a:t>
            </a:fld>
            <a:endParaRPr lang="ko-KR" altLang="en-US"/>
          </a:p>
        </p:txBody>
      </p:sp>
    </p:spTree>
    <p:extLst>
      <p:ext uri="{BB962C8B-B14F-4D97-AF65-F5344CB8AC3E}">
        <p14:creationId xmlns:p14="http://schemas.microsoft.com/office/powerpoint/2010/main" val="28311965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186</a:t>
            </a:fld>
            <a:endParaRPr lang="ko-KR" altLang="en-US"/>
          </a:p>
        </p:txBody>
      </p:sp>
    </p:spTree>
    <p:extLst>
      <p:ext uri="{BB962C8B-B14F-4D97-AF65-F5344CB8AC3E}">
        <p14:creationId xmlns:p14="http://schemas.microsoft.com/office/powerpoint/2010/main" val="1422167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a:solidFill>
                  <a:schemeClr val="tx1"/>
                </a:solidFill>
                <a:latin typeface="+mn-ea"/>
              </a:rPr>
              <a:t>Examine specific functions of try – except –else –finally statements.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a:solidFill>
                  <a:prstClr val="black">
                    <a:lumMod val="85000"/>
                    <a:lumOff val="15000"/>
                  </a:prstClr>
                </a:solidFill>
                <a:latin typeface="SamsungOne 400" panose="020B0503030303020204" pitchFamily="34" charset="0"/>
              </a:rPr>
              <a:t>The descriptions are shown</a:t>
            </a:r>
            <a:r>
              <a:rPr lang="en-US" altLang="ko-KR" sz="1200" baseline="0" dirty="0">
                <a:solidFill>
                  <a:prstClr val="black">
                    <a:lumMod val="85000"/>
                    <a:lumOff val="15000"/>
                  </a:prstClr>
                </a:solidFill>
                <a:latin typeface="SamsungOne 400" panose="020B0503030303020204" pitchFamily="34" charset="0"/>
              </a:rPr>
              <a:t> below.</a:t>
            </a: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187</a:t>
            </a:fld>
            <a:endParaRPr lang="ko-KR" altLang="en-US"/>
          </a:p>
        </p:txBody>
      </p:sp>
    </p:spTree>
    <p:extLst>
      <p:ext uri="{BB962C8B-B14F-4D97-AF65-F5344CB8AC3E}">
        <p14:creationId xmlns:p14="http://schemas.microsoft.com/office/powerpoint/2010/main" val="12507809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222593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189</a:t>
            </a:fld>
            <a:endParaRPr lang="ko-KR" altLang="en-US" dirty="0"/>
          </a:p>
        </p:txBody>
      </p:sp>
    </p:spTree>
    <p:extLst>
      <p:ext uri="{BB962C8B-B14F-4D97-AF65-F5344CB8AC3E}">
        <p14:creationId xmlns:p14="http://schemas.microsoft.com/office/powerpoint/2010/main" val="82903262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183461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6895315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192</a:t>
            </a:fld>
            <a:endParaRPr lang="ko-KR" altLang="en-US" dirty="0"/>
          </a:p>
        </p:txBody>
      </p:sp>
    </p:spTree>
    <p:extLst>
      <p:ext uri="{BB962C8B-B14F-4D97-AF65-F5344CB8AC3E}">
        <p14:creationId xmlns:p14="http://schemas.microsoft.com/office/powerpoint/2010/main" val="1512670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27</a:t>
            </a:fld>
            <a:endParaRPr lang="ko-KR" altLang="en-US"/>
          </a:p>
        </p:txBody>
      </p:sp>
    </p:spTree>
    <p:extLst>
      <p:ext uri="{BB962C8B-B14F-4D97-AF65-F5344CB8AC3E}">
        <p14:creationId xmlns:p14="http://schemas.microsoft.com/office/powerpoint/2010/main" val="31976458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6751598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7066285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594606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6046720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197</a:t>
            </a:fld>
            <a:endParaRPr lang="ko-KR" altLang="en-US" dirty="0"/>
          </a:p>
        </p:txBody>
      </p:sp>
    </p:spTree>
    <p:extLst>
      <p:ext uri="{BB962C8B-B14F-4D97-AF65-F5344CB8AC3E}">
        <p14:creationId xmlns:p14="http://schemas.microsoft.com/office/powerpoint/2010/main" val="369934863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4413600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403526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759488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458982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59921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28</a:t>
            </a:fld>
            <a:endParaRPr lang="ko-KR" altLang="en-US"/>
          </a:p>
        </p:txBody>
      </p:sp>
    </p:spTree>
    <p:extLst>
      <p:ext uri="{BB962C8B-B14F-4D97-AF65-F5344CB8AC3E}">
        <p14:creationId xmlns:p14="http://schemas.microsoft.com/office/powerpoint/2010/main" val="64595540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598110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351113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1870177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0256725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2779843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405311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7073625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210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1493199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211</a:t>
            </a:fld>
            <a:endParaRPr lang="ko-KR" altLang="en-US" dirty="0"/>
          </a:p>
        </p:txBody>
      </p:sp>
    </p:spTree>
    <p:extLst>
      <p:ext uri="{BB962C8B-B14F-4D97-AF65-F5344CB8AC3E}">
        <p14:creationId xmlns:p14="http://schemas.microsoft.com/office/powerpoint/2010/main" val="355615011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212</a:t>
            </a:fld>
            <a:endParaRPr lang="ko-KR" altLang="en-US" dirty="0"/>
          </a:p>
        </p:txBody>
      </p:sp>
    </p:spTree>
    <p:extLst>
      <p:ext uri="{BB962C8B-B14F-4D97-AF65-F5344CB8AC3E}">
        <p14:creationId xmlns:p14="http://schemas.microsoft.com/office/powerpoint/2010/main" val="2582667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29</a:t>
            </a:fld>
            <a:endParaRPr lang="ko-KR" altLang="en-US"/>
          </a:p>
        </p:txBody>
      </p:sp>
    </p:spTree>
    <p:extLst>
      <p:ext uri="{BB962C8B-B14F-4D97-AF65-F5344CB8AC3E}">
        <p14:creationId xmlns:p14="http://schemas.microsoft.com/office/powerpoint/2010/main" val="21395454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213</a:t>
            </a:fld>
            <a:endParaRPr lang="ko-KR" altLang="en-US" dirty="0"/>
          </a:p>
        </p:txBody>
      </p:sp>
    </p:spTree>
    <p:extLst>
      <p:ext uri="{BB962C8B-B14F-4D97-AF65-F5344CB8AC3E}">
        <p14:creationId xmlns:p14="http://schemas.microsoft.com/office/powerpoint/2010/main" val="348076432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214</a:t>
            </a:fld>
            <a:endParaRPr lang="ko-KR" altLang="en-US" dirty="0"/>
          </a:p>
        </p:txBody>
      </p:sp>
    </p:spTree>
    <p:extLst>
      <p:ext uri="{BB962C8B-B14F-4D97-AF65-F5344CB8AC3E}">
        <p14:creationId xmlns:p14="http://schemas.microsoft.com/office/powerpoint/2010/main" val="64998887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3430314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216</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69370036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217</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7890117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218</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8457852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219</a:t>
            </a:fld>
            <a:endParaRPr lang="ko-KR" altLang="en-US" dirty="0"/>
          </a:p>
        </p:txBody>
      </p:sp>
    </p:spTree>
    <p:extLst>
      <p:ext uri="{BB962C8B-B14F-4D97-AF65-F5344CB8AC3E}">
        <p14:creationId xmlns:p14="http://schemas.microsoft.com/office/powerpoint/2010/main" val="100193017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220</a:t>
            </a:fld>
            <a:endParaRPr lang="ko-KR" altLang="en-US" dirty="0"/>
          </a:p>
        </p:txBody>
      </p:sp>
    </p:spTree>
    <p:extLst>
      <p:ext uri="{BB962C8B-B14F-4D97-AF65-F5344CB8AC3E}">
        <p14:creationId xmlns:p14="http://schemas.microsoft.com/office/powerpoint/2010/main" val="330505639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a video file.</a:t>
            </a: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221</a:t>
            </a:fld>
            <a:endParaRPr lang="ko-KR" altLang="en-US" dirty="0"/>
          </a:p>
        </p:txBody>
      </p:sp>
    </p:spTree>
    <p:extLst>
      <p:ext uri="{BB962C8B-B14F-4D97-AF65-F5344CB8AC3E}">
        <p14:creationId xmlns:p14="http://schemas.microsoft.com/office/powerpoint/2010/main" val="51570699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222</a:t>
            </a:fld>
            <a:endParaRPr lang="ko-KR" altLang="en-US" dirty="0"/>
          </a:p>
        </p:txBody>
      </p:sp>
    </p:spTree>
    <p:extLst>
      <p:ext uri="{BB962C8B-B14F-4D97-AF65-F5344CB8AC3E}">
        <p14:creationId xmlns:p14="http://schemas.microsoft.com/office/powerpoint/2010/main" val="395925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a:t>
            </a:fld>
            <a:endParaRPr lang="ko-KR" altLang="en-US"/>
          </a:p>
        </p:txBody>
      </p:sp>
    </p:spTree>
    <p:extLst>
      <p:ext uri="{BB962C8B-B14F-4D97-AF65-F5344CB8AC3E}">
        <p14:creationId xmlns:p14="http://schemas.microsoft.com/office/powerpoint/2010/main" val="264546651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223</a:t>
            </a:fld>
            <a:endParaRPr lang="ko-KR" altLang="en-US" dirty="0"/>
          </a:p>
        </p:txBody>
      </p:sp>
    </p:spTree>
    <p:extLst>
      <p:ext uri="{BB962C8B-B14F-4D97-AF65-F5344CB8AC3E}">
        <p14:creationId xmlns:p14="http://schemas.microsoft.com/office/powerpoint/2010/main" val="11229667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224</a:t>
            </a:fld>
            <a:endParaRPr lang="ko-KR" altLang="en-US" dirty="0"/>
          </a:p>
        </p:txBody>
      </p:sp>
    </p:spTree>
    <p:extLst>
      <p:ext uri="{BB962C8B-B14F-4D97-AF65-F5344CB8AC3E}">
        <p14:creationId xmlns:p14="http://schemas.microsoft.com/office/powerpoint/2010/main" val="408264380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225</a:t>
            </a:fld>
            <a:endParaRPr lang="ko-KR" altLang="en-US" dirty="0"/>
          </a:p>
        </p:txBody>
      </p:sp>
    </p:spTree>
    <p:extLst>
      <p:ext uri="{BB962C8B-B14F-4D97-AF65-F5344CB8AC3E}">
        <p14:creationId xmlns:p14="http://schemas.microsoft.com/office/powerpoint/2010/main" val="160468094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226</a:t>
            </a:fld>
            <a:endParaRPr lang="ko-KR" altLang="en-US" dirty="0"/>
          </a:p>
        </p:txBody>
      </p:sp>
    </p:spTree>
    <p:extLst>
      <p:ext uri="{BB962C8B-B14F-4D97-AF65-F5344CB8AC3E}">
        <p14:creationId xmlns:p14="http://schemas.microsoft.com/office/powerpoint/2010/main" val="19006293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227</a:t>
            </a:fld>
            <a:endParaRPr lang="ko-KR" altLang="en-US" dirty="0"/>
          </a:p>
        </p:txBody>
      </p:sp>
    </p:spTree>
    <p:extLst>
      <p:ext uri="{BB962C8B-B14F-4D97-AF65-F5344CB8AC3E}">
        <p14:creationId xmlns:p14="http://schemas.microsoft.com/office/powerpoint/2010/main" val="202588617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228</a:t>
            </a:fld>
            <a:endParaRPr lang="ko-KR" altLang="en-US" dirty="0"/>
          </a:p>
        </p:txBody>
      </p:sp>
    </p:spTree>
    <p:extLst>
      <p:ext uri="{BB962C8B-B14F-4D97-AF65-F5344CB8AC3E}">
        <p14:creationId xmlns:p14="http://schemas.microsoft.com/office/powerpoint/2010/main" val="216714029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229</a:t>
            </a:fld>
            <a:endParaRPr lang="ko-KR" altLang="en-US" dirty="0"/>
          </a:p>
        </p:txBody>
      </p:sp>
    </p:spTree>
    <p:extLst>
      <p:ext uri="{BB962C8B-B14F-4D97-AF65-F5344CB8AC3E}">
        <p14:creationId xmlns:p14="http://schemas.microsoft.com/office/powerpoint/2010/main" val="138055282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230</a:t>
            </a:fld>
            <a:endParaRPr lang="ko-KR" altLang="en-US" dirty="0"/>
          </a:p>
        </p:txBody>
      </p:sp>
    </p:spTree>
    <p:extLst>
      <p:ext uri="{BB962C8B-B14F-4D97-AF65-F5344CB8AC3E}">
        <p14:creationId xmlns:p14="http://schemas.microsoft.com/office/powerpoint/2010/main" val="14372429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231</a:t>
            </a:fld>
            <a:endParaRPr lang="ko-KR" altLang="en-US" dirty="0"/>
          </a:p>
        </p:txBody>
      </p:sp>
    </p:spTree>
    <p:extLst>
      <p:ext uri="{BB962C8B-B14F-4D97-AF65-F5344CB8AC3E}">
        <p14:creationId xmlns:p14="http://schemas.microsoft.com/office/powerpoint/2010/main" val="33463129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232</a:t>
            </a:fld>
            <a:endParaRPr lang="ko-KR" altLang="en-US" dirty="0"/>
          </a:p>
        </p:txBody>
      </p:sp>
    </p:spTree>
    <p:extLst>
      <p:ext uri="{BB962C8B-B14F-4D97-AF65-F5344CB8AC3E}">
        <p14:creationId xmlns:p14="http://schemas.microsoft.com/office/powerpoint/2010/main" val="562172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108311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a:t>
            </a:fld>
            <a:endParaRPr lang="ko-KR" altLang="en-US"/>
          </a:p>
        </p:txBody>
      </p:sp>
    </p:spTree>
    <p:extLst>
      <p:ext uri="{BB962C8B-B14F-4D97-AF65-F5344CB8AC3E}">
        <p14:creationId xmlns:p14="http://schemas.microsoft.com/office/powerpoint/2010/main" val="180373685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233</a:t>
            </a:fld>
            <a:endParaRPr lang="ko-KR" altLang="en-US" dirty="0"/>
          </a:p>
        </p:txBody>
      </p:sp>
    </p:spTree>
    <p:extLst>
      <p:ext uri="{BB962C8B-B14F-4D97-AF65-F5344CB8AC3E}">
        <p14:creationId xmlns:p14="http://schemas.microsoft.com/office/powerpoint/2010/main" val="249296346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234</a:t>
            </a:fld>
            <a:endParaRPr lang="ko-KR" altLang="en-US" dirty="0"/>
          </a:p>
        </p:txBody>
      </p:sp>
    </p:spTree>
    <p:extLst>
      <p:ext uri="{BB962C8B-B14F-4D97-AF65-F5344CB8AC3E}">
        <p14:creationId xmlns:p14="http://schemas.microsoft.com/office/powerpoint/2010/main" val="29715150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235</a:t>
            </a:fld>
            <a:endParaRPr lang="ko-KR" altLang="en-US" dirty="0"/>
          </a:p>
        </p:txBody>
      </p:sp>
    </p:spTree>
    <p:extLst>
      <p:ext uri="{BB962C8B-B14F-4D97-AF65-F5344CB8AC3E}">
        <p14:creationId xmlns:p14="http://schemas.microsoft.com/office/powerpoint/2010/main" val="271513089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236</a:t>
            </a:fld>
            <a:endParaRPr lang="ko-KR" altLang="en-US" dirty="0"/>
          </a:p>
        </p:txBody>
      </p:sp>
    </p:spTree>
    <p:extLst>
      <p:ext uri="{BB962C8B-B14F-4D97-AF65-F5344CB8AC3E}">
        <p14:creationId xmlns:p14="http://schemas.microsoft.com/office/powerpoint/2010/main" val="113216071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237</a:t>
            </a:fld>
            <a:endParaRPr lang="ko-KR" altLang="en-US" dirty="0"/>
          </a:p>
        </p:txBody>
      </p:sp>
    </p:spTree>
    <p:extLst>
      <p:ext uri="{BB962C8B-B14F-4D97-AF65-F5344CB8AC3E}">
        <p14:creationId xmlns:p14="http://schemas.microsoft.com/office/powerpoint/2010/main" val="31952677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238</a:t>
            </a:fld>
            <a:endParaRPr lang="ko-KR" altLang="en-US" dirty="0"/>
          </a:p>
        </p:txBody>
      </p:sp>
    </p:spTree>
    <p:extLst>
      <p:ext uri="{BB962C8B-B14F-4D97-AF65-F5344CB8AC3E}">
        <p14:creationId xmlns:p14="http://schemas.microsoft.com/office/powerpoint/2010/main" val="82811719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239</a:t>
            </a:fld>
            <a:endParaRPr lang="ko-KR" altLang="en-US" dirty="0"/>
          </a:p>
        </p:txBody>
      </p:sp>
    </p:spTree>
    <p:extLst>
      <p:ext uri="{BB962C8B-B14F-4D97-AF65-F5344CB8AC3E}">
        <p14:creationId xmlns:p14="http://schemas.microsoft.com/office/powerpoint/2010/main" val="225426033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240</a:t>
            </a:fld>
            <a:endParaRPr lang="ko-KR" altLang="en-US" dirty="0"/>
          </a:p>
        </p:txBody>
      </p:sp>
    </p:spTree>
    <p:extLst>
      <p:ext uri="{BB962C8B-B14F-4D97-AF65-F5344CB8AC3E}">
        <p14:creationId xmlns:p14="http://schemas.microsoft.com/office/powerpoint/2010/main" val="41010574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241</a:t>
            </a:fld>
            <a:endParaRPr lang="ko-KR" altLang="en-US" dirty="0"/>
          </a:p>
        </p:txBody>
      </p:sp>
    </p:spTree>
    <p:extLst>
      <p:ext uri="{BB962C8B-B14F-4D97-AF65-F5344CB8AC3E}">
        <p14:creationId xmlns:p14="http://schemas.microsoft.com/office/powerpoint/2010/main" val="140124456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242</a:t>
            </a:fld>
            <a:endParaRPr lang="ko-KR" altLang="en-US" dirty="0"/>
          </a:p>
        </p:txBody>
      </p:sp>
    </p:spTree>
    <p:extLst>
      <p:ext uri="{BB962C8B-B14F-4D97-AF65-F5344CB8AC3E}">
        <p14:creationId xmlns:p14="http://schemas.microsoft.com/office/powerpoint/2010/main" val="3544219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a:t>
            </a:fld>
            <a:endParaRPr lang="ko-KR" altLang="en-US"/>
          </a:p>
        </p:txBody>
      </p:sp>
    </p:spTree>
    <p:extLst>
      <p:ext uri="{BB962C8B-B14F-4D97-AF65-F5344CB8AC3E}">
        <p14:creationId xmlns:p14="http://schemas.microsoft.com/office/powerpoint/2010/main" val="300347525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243</a:t>
            </a:fld>
            <a:endParaRPr lang="ko-KR" altLang="en-US" dirty="0"/>
          </a:p>
        </p:txBody>
      </p:sp>
    </p:spTree>
    <p:extLst>
      <p:ext uri="{BB962C8B-B14F-4D97-AF65-F5344CB8AC3E}">
        <p14:creationId xmlns:p14="http://schemas.microsoft.com/office/powerpoint/2010/main" val="142900538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244</a:t>
            </a:fld>
            <a:endParaRPr lang="ko-KR" altLang="en-US" dirty="0"/>
          </a:p>
        </p:txBody>
      </p:sp>
    </p:spTree>
    <p:extLst>
      <p:ext uri="{BB962C8B-B14F-4D97-AF65-F5344CB8AC3E}">
        <p14:creationId xmlns:p14="http://schemas.microsoft.com/office/powerpoint/2010/main" val="30447948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245</a:t>
            </a:fld>
            <a:endParaRPr lang="ko-KR" altLang="en-US" dirty="0"/>
          </a:p>
        </p:txBody>
      </p:sp>
    </p:spTree>
    <p:extLst>
      <p:ext uri="{BB962C8B-B14F-4D97-AF65-F5344CB8AC3E}">
        <p14:creationId xmlns:p14="http://schemas.microsoft.com/office/powerpoint/2010/main" val="113555449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246</a:t>
            </a:fld>
            <a:endParaRPr lang="ko-KR" altLang="en-US" dirty="0"/>
          </a:p>
        </p:txBody>
      </p:sp>
    </p:spTree>
    <p:extLst>
      <p:ext uri="{BB962C8B-B14F-4D97-AF65-F5344CB8AC3E}">
        <p14:creationId xmlns:p14="http://schemas.microsoft.com/office/powerpoint/2010/main" val="92738705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247</a:t>
            </a:fld>
            <a:endParaRPr lang="ko-KR" altLang="en-US" dirty="0"/>
          </a:p>
        </p:txBody>
      </p:sp>
    </p:spTree>
    <p:extLst>
      <p:ext uri="{BB962C8B-B14F-4D97-AF65-F5344CB8AC3E}">
        <p14:creationId xmlns:p14="http://schemas.microsoft.com/office/powerpoint/2010/main" val="385778977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248</a:t>
            </a:fld>
            <a:endParaRPr lang="ko-KR" altLang="en-US" dirty="0"/>
          </a:p>
        </p:txBody>
      </p:sp>
    </p:spTree>
    <p:extLst>
      <p:ext uri="{BB962C8B-B14F-4D97-AF65-F5344CB8AC3E}">
        <p14:creationId xmlns:p14="http://schemas.microsoft.com/office/powerpoint/2010/main" val="356225228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249</a:t>
            </a:fld>
            <a:endParaRPr lang="ko-KR" altLang="en-US" dirty="0"/>
          </a:p>
        </p:txBody>
      </p:sp>
    </p:spTree>
    <p:extLst>
      <p:ext uri="{BB962C8B-B14F-4D97-AF65-F5344CB8AC3E}">
        <p14:creationId xmlns:p14="http://schemas.microsoft.com/office/powerpoint/2010/main" val="329685324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250</a:t>
            </a:fld>
            <a:endParaRPr lang="ko-KR" altLang="en-US" dirty="0"/>
          </a:p>
        </p:txBody>
      </p:sp>
    </p:spTree>
    <p:extLst>
      <p:ext uri="{BB962C8B-B14F-4D97-AF65-F5344CB8AC3E}">
        <p14:creationId xmlns:p14="http://schemas.microsoft.com/office/powerpoint/2010/main" val="104911219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251</a:t>
            </a:fld>
            <a:endParaRPr lang="ko-KR" altLang="en-US" dirty="0"/>
          </a:p>
        </p:txBody>
      </p:sp>
    </p:spTree>
    <p:extLst>
      <p:ext uri="{BB962C8B-B14F-4D97-AF65-F5344CB8AC3E}">
        <p14:creationId xmlns:p14="http://schemas.microsoft.com/office/powerpoint/2010/main" val="258345265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252</a:t>
            </a:fld>
            <a:endParaRPr lang="ko-KR" altLang="en-US" dirty="0"/>
          </a:p>
        </p:txBody>
      </p:sp>
    </p:spTree>
    <p:extLst>
      <p:ext uri="{BB962C8B-B14F-4D97-AF65-F5344CB8AC3E}">
        <p14:creationId xmlns:p14="http://schemas.microsoft.com/office/powerpoint/2010/main" val="3014567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a:t>
            </a:fld>
            <a:endParaRPr lang="ko-KR" altLang="en-US"/>
          </a:p>
        </p:txBody>
      </p:sp>
    </p:spTree>
    <p:extLst>
      <p:ext uri="{BB962C8B-B14F-4D97-AF65-F5344CB8AC3E}">
        <p14:creationId xmlns:p14="http://schemas.microsoft.com/office/powerpoint/2010/main" val="383654011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253</a:t>
            </a:fld>
            <a:endParaRPr lang="ko-KR" altLang="en-US" dirty="0"/>
          </a:p>
        </p:txBody>
      </p:sp>
    </p:spTree>
    <p:extLst>
      <p:ext uri="{BB962C8B-B14F-4D97-AF65-F5344CB8AC3E}">
        <p14:creationId xmlns:p14="http://schemas.microsoft.com/office/powerpoint/2010/main" val="52190508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254</a:t>
            </a:fld>
            <a:endParaRPr lang="ko-KR" altLang="en-US" dirty="0"/>
          </a:p>
        </p:txBody>
      </p:sp>
    </p:spTree>
    <p:extLst>
      <p:ext uri="{BB962C8B-B14F-4D97-AF65-F5344CB8AC3E}">
        <p14:creationId xmlns:p14="http://schemas.microsoft.com/office/powerpoint/2010/main" val="196784702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255</a:t>
            </a:fld>
            <a:endParaRPr lang="ko-KR" altLang="en-US" dirty="0"/>
          </a:p>
        </p:txBody>
      </p:sp>
    </p:spTree>
    <p:extLst>
      <p:ext uri="{BB962C8B-B14F-4D97-AF65-F5344CB8AC3E}">
        <p14:creationId xmlns:p14="http://schemas.microsoft.com/office/powerpoint/2010/main" val="257527791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256</a:t>
            </a:fld>
            <a:endParaRPr lang="ko-KR" altLang="en-US" dirty="0"/>
          </a:p>
        </p:txBody>
      </p:sp>
    </p:spTree>
    <p:extLst>
      <p:ext uri="{BB962C8B-B14F-4D97-AF65-F5344CB8AC3E}">
        <p14:creationId xmlns:p14="http://schemas.microsoft.com/office/powerpoint/2010/main" val="226302620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257</a:t>
            </a:fld>
            <a:endParaRPr lang="ko-KR" altLang="en-US" dirty="0"/>
          </a:p>
        </p:txBody>
      </p:sp>
    </p:spTree>
    <p:extLst>
      <p:ext uri="{BB962C8B-B14F-4D97-AF65-F5344CB8AC3E}">
        <p14:creationId xmlns:p14="http://schemas.microsoft.com/office/powerpoint/2010/main" val="321523279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258</a:t>
            </a:fld>
            <a:endParaRPr lang="ko-KR" altLang="en-US" dirty="0"/>
          </a:p>
        </p:txBody>
      </p:sp>
    </p:spTree>
    <p:extLst>
      <p:ext uri="{BB962C8B-B14F-4D97-AF65-F5344CB8AC3E}">
        <p14:creationId xmlns:p14="http://schemas.microsoft.com/office/powerpoint/2010/main" val="33567103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259</a:t>
            </a:fld>
            <a:endParaRPr lang="ko-KR" altLang="en-US" dirty="0"/>
          </a:p>
        </p:txBody>
      </p:sp>
    </p:spTree>
    <p:extLst>
      <p:ext uri="{BB962C8B-B14F-4D97-AF65-F5344CB8AC3E}">
        <p14:creationId xmlns:p14="http://schemas.microsoft.com/office/powerpoint/2010/main" val="27276266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260</a:t>
            </a:fld>
            <a:endParaRPr lang="ko-KR" altLang="en-US" dirty="0"/>
          </a:p>
        </p:txBody>
      </p:sp>
    </p:spTree>
    <p:extLst>
      <p:ext uri="{BB962C8B-B14F-4D97-AF65-F5344CB8AC3E}">
        <p14:creationId xmlns:p14="http://schemas.microsoft.com/office/powerpoint/2010/main" val="55086126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261</a:t>
            </a:fld>
            <a:endParaRPr lang="ko-KR" altLang="en-US" dirty="0"/>
          </a:p>
        </p:txBody>
      </p:sp>
    </p:spTree>
    <p:extLst>
      <p:ext uri="{BB962C8B-B14F-4D97-AF65-F5344CB8AC3E}">
        <p14:creationId xmlns:p14="http://schemas.microsoft.com/office/powerpoint/2010/main" val="186127180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44435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34</a:t>
            </a:fld>
            <a:endParaRPr lang="ko-KR" altLang="en-US"/>
          </a:p>
        </p:txBody>
      </p:sp>
    </p:spTree>
    <p:extLst>
      <p:ext uri="{BB962C8B-B14F-4D97-AF65-F5344CB8AC3E}">
        <p14:creationId xmlns:p14="http://schemas.microsoft.com/office/powerpoint/2010/main" val="423495906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5198245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1087679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3411419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8065372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859605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9115134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978446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2711423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7605010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21767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35</a:t>
            </a:fld>
            <a:endParaRPr lang="ko-KR" altLang="en-US"/>
          </a:p>
        </p:txBody>
      </p:sp>
    </p:spTree>
    <p:extLst>
      <p:ext uri="{BB962C8B-B14F-4D97-AF65-F5344CB8AC3E}">
        <p14:creationId xmlns:p14="http://schemas.microsoft.com/office/powerpoint/2010/main" val="90722567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347749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0147569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468209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7122991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3208874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2308827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7676705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4185363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5920205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282</a:t>
            </a:fld>
            <a:endParaRPr lang="ko-KR" altLang="en-US" dirty="0"/>
          </a:p>
        </p:txBody>
      </p:sp>
    </p:spTree>
    <p:extLst>
      <p:ext uri="{BB962C8B-B14F-4D97-AF65-F5344CB8AC3E}">
        <p14:creationId xmlns:p14="http://schemas.microsoft.com/office/powerpoint/2010/main" val="4254902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36</a:t>
            </a:fld>
            <a:endParaRPr lang="ko-KR" altLang="en-US"/>
          </a:p>
        </p:txBody>
      </p:sp>
    </p:spTree>
    <p:extLst>
      <p:ext uri="{BB962C8B-B14F-4D97-AF65-F5344CB8AC3E}">
        <p14:creationId xmlns:p14="http://schemas.microsoft.com/office/powerpoint/2010/main" val="383222747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283</a:t>
            </a:fld>
            <a:endParaRPr lang="ko-KR" altLang="en-US" dirty="0"/>
          </a:p>
        </p:txBody>
      </p:sp>
    </p:spTree>
    <p:extLst>
      <p:ext uri="{BB962C8B-B14F-4D97-AF65-F5344CB8AC3E}">
        <p14:creationId xmlns:p14="http://schemas.microsoft.com/office/powerpoint/2010/main" val="186302410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284</a:t>
            </a:fld>
            <a:endParaRPr lang="ko-KR" altLang="en-US" dirty="0"/>
          </a:p>
        </p:txBody>
      </p:sp>
    </p:spTree>
    <p:extLst>
      <p:ext uri="{BB962C8B-B14F-4D97-AF65-F5344CB8AC3E}">
        <p14:creationId xmlns:p14="http://schemas.microsoft.com/office/powerpoint/2010/main" val="318048663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285</a:t>
            </a:fld>
            <a:endParaRPr lang="ko-KR" altLang="en-US" dirty="0"/>
          </a:p>
        </p:txBody>
      </p:sp>
    </p:spTree>
    <p:extLst>
      <p:ext uri="{BB962C8B-B14F-4D97-AF65-F5344CB8AC3E}">
        <p14:creationId xmlns:p14="http://schemas.microsoft.com/office/powerpoint/2010/main" val="3323985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0549131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287</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72934595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288</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61238909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289</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79807376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290</a:t>
            </a:fld>
            <a:endParaRPr lang="ko-KR" altLang="en-US" dirty="0"/>
          </a:p>
        </p:txBody>
      </p:sp>
    </p:spTree>
    <p:extLst>
      <p:ext uri="{BB962C8B-B14F-4D97-AF65-F5344CB8AC3E}">
        <p14:creationId xmlns:p14="http://schemas.microsoft.com/office/powerpoint/2010/main" val="188323591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291</a:t>
            </a:fld>
            <a:endParaRPr lang="ko-KR" altLang="en-US" dirty="0"/>
          </a:p>
        </p:txBody>
      </p:sp>
    </p:spTree>
    <p:extLst>
      <p:ext uri="{BB962C8B-B14F-4D97-AF65-F5344CB8AC3E}">
        <p14:creationId xmlns:p14="http://schemas.microsoft.com/office/powerpoint/2010/main" val="2840646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a video file.</a:t>
            </a: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292</a:t>
            </a:fld>
            <a:endParaRPr lang="ko-KR" altLang="en-US" dirty="0"/>
          </a:p>
        </p:txBody>
      </p:sp>
    </p:spTree>
    <p:extLst>
      <p:ext uri="{BB962C8B-B14F-4D97-AF65-F5344CB8AC3E}">
        <p14:creationId xmlns:p14="http://schemas.microsoft.com/office/powerpoint/2010/main" val="1101196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37</a:t>
            </a:fld>
            <a:endParaRPr lang="ko-KR" altLang="en-US"/>
          </a:p>
        </p:txBody>
      </p:sp>
    </p:spTree>
    <p:extLst>
      <p:ext uri="{BB962C8B-B14F-4D97-AF65-F5344CB8AC3E}">
        <p14:creationId xmlns:p14="http://schemas.microsoft.com/office/powerpoint/2010/main" val="127910134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293</a:t>
            </a:fld>
            <a:endParaRPr lang="ko-KR" altLang="en-US" dirty="0"/>
          </a:p>
        </p:txBody>
      </p:sp>
    </p:spTree>
    <p:extLst>
      <p:ext uri="{BB962C8B-B14F-4D97-AF65-F5344CB8AC3E}">
        <p14:creationId xmlns:p14="http://schemas.microsoft.com/office/powerpoint/2010/main" val="144916906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294</a:t>
            </a:fld>
            <a:endParaRPr lang="ko-KR" altLang="en-US" dirty="0"/>
          </a:p>
        </p:txBody>
      </p:sp>
    </p:spTree>
    <p:extLst>
      <p:ext uri="{BB962C8B-B14F-4D97-AF65-F5344CB8AC3E}">
        <p14:creationId xmlns:p14="http://schemas.microsoft.com/office/powerpoint/2010/main" val="306691609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295</a:t>
            </a:fld>
            <a:endParaRPr lang="ko-KR" altLang="en-US" dirty="0"/>
          </a:p>
        </p:txBody>
      </p:sp>
    </p:spTree>
    <p:extLst>
      <p:ext uri="{BB962C8B-B14F-4D97-AF65-F5344CB8AC3E}">
        <p14:creationId xmlns:p14="http://schemas.microsoft.com/office/powerpoint/2010/main" val="350721037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296</a:t>
            </a:fld>
            <a:endParaRPr lang="ko-KR" altLang="en-US" dirty="0"/>
          </a:p>
        </p:txBody>
      </p:sp>
    </p:spTree>
    <p:extLst>
      <p:ext uri="{BB962C8B-B14F-4D97-AF65-F5344CB8AC3E}">
        <p14:creationId xmlns:p14="http://schemas.microsoft.com/office/powerpoint/2010/main" val="132129420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297</a:t>
            </a:fld>
            <a:endParaRPr lang="ko-KR" altLang="en-US" dirty="0"/>
          </a:p>
        </p:txBody>
      </p:sp>
    </p:spTree>
    <p:extLst>
      <p:ext uri="{BB962C8B-B14F-4D97-AF65-F5344CB8AC3E}">
        <p14:creationId xmlns:p14="http://schemas.microsoft.com/office/powerpoint/2010/main" val="291943167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298</a:t>
            </a:fld>
            <a:endParaRPr lang="ko-KR" altLang="en-US" dirty="0"/>
          </a:p>
        </p:txBody>
      </p:sp>
    </p:spTree>
    <p:extLst>
      <p:ext uri="{BB962C8B-B14F-4D97-AF65-F5344CB8AC3E}">
        <p14:creationId xmlns:p14="http://schemas.microsoft.com/office/powerpoint/2010/main" val="264398557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299</a:t>
            </a:fld>
            <a:endParaRPr lang="ko-KR" altLang="en-US" dirty="0"/>
          </a:p>
        </p:txBody>
      </p:sp>
    </p:spTree>
    <p:extLst>
      <p:ext uri="{BB962C8B-B14F-4D97-AF65-F5344CB8AC3E}">
        <p14:creationId xmlns:p14="http://schemas.microsoft.com/office/powerpoint/2010/main" val="235101859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300</a:t>
            </a:fld>
            <a:endParaRPr lang="ko-KR" altLang="en-US" dirty="0"/>
          </a:p>
        </p:txBody>
      </p:sp>
    </p:spTree>
    <p:extLst>
      <p:ext uri="{BB962C8B-B14F-4D97-AF65-F5344CB8AC3E}">
        <p14:creationId xmlns:p14="http://schemas.microsoft.com/office/powerpoint/2010/main" val="75719784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301</a:t>
            </a:fld>
            <a:endParaRPr lang="ko-KR" altLang="en-US" dirty="0"/>
          </a:p>
        </p:txBody>
      </p:sp>
    </p:spTree>
    <p:extLst>
      <p:ext uri="{BB962C8B-B14F-4D97-AF65-F5344CB8AC3E}">
        <p14:creationId xmlns:p14="http://schemas.microsoft.com/office/powerpoint/2010/main" val="387133049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302</a:t>
            </a:fld>
            <a:endParaRPr lang="ko-KR" altLang="en-US" dirty="0"/>
          </a:p>
        </p:txBody>
      </p:sp>
    </p:spTree>
    <p:extLst>
      <p:ext uri="{BB962C8B-B14F-4D97-AF65-F5344CB8AC3E}">
        <p14:creationId xmlns:p14="http://schemas.microsoft.com/office/powerpoint/2010/main" val="1995731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38</a:t>
            </a:fld>
            <a:endParaRPr lang="ko-KR" altLang="en-US"/>
          </a:p>
        </p:txBody>
      </p:sp>
    </p:spTree>
    <p:extLst>
      <p:ext uri="{BB962C8B-B14F-4D97-AF65-F5344CB8AC3E}">
        <p14:creationId xmlns:p14="http://schemas.microsoft.com/office/powerpoint/2010/main" val="200752819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303</a:t>
            </a:fld>
            <a:endParaRPr lang="ko-KR" altLang="en-US" dirty="0"/>
          </a:p>
        </p:txBody>
      </p:sp>
    </p:spTree>
    <p:extLst>
      <p:ext uri="{BB962C8B-B14F-4D97-AF65-F5344CB8AC3E}">
        <p14:creationId xmlns:p14="http://schemas.microsoft.com/office/powerpoint/2010/main" val="144384273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304</a:t>
            </a:fld>
            <a:endParaRPr lang="ko-KR" altLang="en-US" dirty="0"/>
          </a:p>
        </p:txBody>
      </p:sp>
    </p:spTree>
    <p:extLst>
      <p:ext uri="{BB962C8B-B14F-4D97-AF65-F5344CB8AC3E}">
        <p14:creationId xmlns:p14="http://schemas.microsoft.com/office/powerpoint/2010/main" val="425187060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305</a:t>
            </a:fld>
            <a:endParaRPr lang="ko-KR" altLang="en-US" dirty="0"/>
          </a:p>
        </p:txBody>
      </p:sp>
    </p:spTree>
    <p:extLst>
      <p:ext uri="{BB962C8B-B14F-4D97-AF65-F5344CB8AC3E}">
        <p14:creationId xmlns:p14="http://schemas.microsoft.com/office/powerpoint/2010/main" val="275500029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306</a:t>
            </a:fld>
            <a:endParaRPr lang="ko-KR" altLang="en-US" dirty="0"/>
          </a:p>
        </p:txBody>
      </p:sp>
    </p:spTree>
    <p:extLst>
      <p:ext uri="{BB962C8B-B14F-4D97-AF65-F5344CB8AC3E}">
        <p14:creationId xmlns:p14="http://schemas.microsoft.com/office/powerpoint/2010/main" val="26038714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307</a:t>
            </a:fld>
            <a:endParaRPr lang="ko-KR" altLang="en-US" dirty="0"/>
          </a:p>
        </p:txBody>
      </p:sp>
    </p:spTree>
    <p:extLst>
      <p:ext uri="{BB962C8B-B14F-4D97-AF65-F5344CB8AC3E}">
        <p14:creationId xmlns:p14="http://schemas.microsoft.com/office/powerpoint/2010/main" val="68981912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308</a:t>
            </a:fld>
            <a:endParaRPr lang="ko-KR" altLang="en-US" dirty="0"/>
          </a:p>
        </p:txBody>
      </p:sp>
    </p:spTree>
    <p:extLst>
      <p:ext uri="{BB962C8B-B14F-4D97-AF65-F5344CB8AC3E}">
        <p14:creationId xmlns:p14="http://schemas.microsoft.com/office/powerpoint/2010/main" val="28558694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309</a:t>
            </a:fld>
            <a:endParaRPr lang="ko-KR" altLang="en-US" dirty="0"/>
          </a:p>
        </p:txBody>
      </p:sp>
    </p:spTree>
    <p:extLst>
      <p:ext uri="{BB962C8B-B14F-4D97-AF65-F5344CB8AC3E}">
        <p14:creationId xmlns:p14="http://schemas.microsoft.com/office/powerpoint/2010/main" val="98685916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310</a:t>
            </a:fld>
            <a:endParaRPr lang="ko-KR" altLang="en-US" dirty="0"/>
          </a:p>
        </p:txBody>
      </p:sp>
    </p:spTree>
    <p:extLst>
      <p:ext uri="{BB962C8B-B14F-4D97-AF65-F5344CB8AC3E}">
        <p14:creationId xmlns:p14="http://schemas.microsoft.com/office/powerpoint/2010/main" val="133699654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311</a:t>
            </a:fld>
            <a:endParaRPr lang="ko-KR" altLang="en-US" dirty="0"/>
          </a:p>
        </p:txBody>
      </p:sp>
    </p:spTree>
    <p:extLst>
      <p:ext uri="{BB962C8B-B14F-4D97-AF65-F5344CB8AC3E}">
        <p14:creationId xmlns:p14="http://schemas.microsoft.com/office/powerpoint/2010/main" val="192563946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312</a:t>
            </a:fld>
            <a:endParaRPr lang="ko-KR" altLang="en-US" dirty="0"/>
          </a:p>
        </p:txBody>
      </p:sp>
    </p:spTree>
    <p:extLst>
      <p:ext uri="{BB962C8B-B14F-4D97-AF65-F5344CB8AC3E}">
        <p14:creationId xmlns:p14="http://schemas.microsoft.com/office/powerpoint/2010/main" val="174759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39</a:t>
            </a:fld>
            <a:endParaRPr lang="ko-KR" altLang="en-US"/>
          </a:p>
        </p:txBody>
      </p:sp>
    </p:spTree>
    <p:extLst>
      <p:ext uri="{BB962C8B-B14F-4D97-AF65-F5344CB8AC3E}">
        <p14:creationId xmlns:p14="http://schemas.microsoft.com/office/powerpoint/2010/main" val="236113666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313</a:t>
            </a:fld>
            <a:endParaRPr lang="ko-KR" altLang="en-US" dirty="0"/>
          </a:p>
        </p:txBody>
      </p:sp>
    </p:spTree>
    <p:extLst>
      <p:ext uri="{BB962C8B-B14F-4D97-AF65-F5344CB8AC3E}">
        <p14:creationId xmlns:p14="http://schemas.microsoft.com/office/powerpoint/2010/main" val="223545597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314</a:t>
            </a:fld>
            <a:endParaRPr lang="ko-KR" altLang="en-US" dirty="0"/>
          </a:p>
        </p:txBody>
      </p:sp>
    </p:spTree>
    <p:extLst>
      <p:ext uri="{BB962C8B-B14F-4D97-AF65-F5344CB8AC3E}">
        <p14:creationId xmlns:p14="http://schemas.microsoft.com/office/powerpoint/2010/main" val="394131968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315</a:t>
            </a:fld>
            <a:endParaRPr lang="ko-KR" altLang="en-US" dirty="0"/>
          </a:p>
        </p:txBody>
      </p:sp>
    </p:spTree>
    <p:extLst>
      <p:ext uri="{BB962C8B-B14F-4D97-AF65-F5344CB8AC3E}">
        <p14:creationId xmlns:p14="http://schemas.microsoft.com/office/powerpoint/2010/main" val="340409121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316</a:t>
            </a:fld>
            <a:endParaRPr lang="ko-KR" altLang="en-US" dirty="0"/>
          </a:p>
        </p:txBody>
      </p:sp>
    </p:spTree>
    <p:extLst>
      <p:ext uri="{BB962C8B-B14F-4D97-AF65-F5344CB8AC3E}">
        <p14:creationId xmlns:p14="http://schemas.microsoft.com/office/powerpoint/2010/main" val="239877347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317</a:t>
            </a:fld>
            <a:endParaRPr lang="ko-KR" altLang="en-US" dirty="0"/>
          </a:p>
        </p:txBody>
      </p:sp>
    </p:spTree>
    <p:extLst>
      <p:ext uri="{BB962C8B-B14F-4D97-AF65-F5344CB8AC3E}">
        <p14:creationId xmlns:p14="http://schemas.microsoft.com/office/powerpoint/2010/main" val="114959413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318</a:t>
            </a:fld>
            <a:endParaRPr lang="ko-KR" altLang="en-US" dirty="0"/>
          </a:p>
        </p:txBody>
      </p:sp>
    </p:spTree>
    <p:extLst>
      <p:ext uri="{BB962C8B-B14F-4D97-AF65-F5344CB8AC3E}">
        <p14:creationId xmlns:p14="http://schemas.microsoft.com/office/powerpoint/2010/main" val="303646419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319</a:t>
            </a:fld>
            <a:endParaRPr lang="ko-KR" altLang="en-US" dirty="0"/>
          </a:p>
        </p:txBody>
      </p:sp>
    </p:spTree>
    <p:extLst>
      <p:ext uri="{BB962C8B-B14F-4D97-AF65-F5344CB8AC3E}">
        <p14:creationId xmlns:p14="http://schemas.microsoft.com/office/powerpoint/2010/main" val="8976310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320</a:t>
            </a:fld>
            <a:endParaRPr lang="ko-KR" altLang="en-US" dirty="0"/>
          </a:p>
        </p:txBody>
      </p:sp>
    </p:spTree>
    <p:extLst>
      <p:ext uri="{BB962C8B-B14F-4D97-AF65-F5344CB8AC3E}">
        <p14:creationId xmlns:p14="http://schemas.microsoft.com/office/powerpoint/2010/main" val="124296191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321</a:t>
            </a:fld>
            <a:endParaRPr lang="ko-KR" altLang="en-US" dirty="0"/>
          </a:p>
        </p:txBody>
      </p:sp>
    </p:spTree>
    <p:extLst>
      <p:ext uri="{BB962C8B-B14F-4D97-AF65-F5344CB8AC3E}">
        <p14:creationId xmlns:p14="http://schemas.microsoft.com/office/powerpoint/2010/main" val="6269418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322</a:t>
            </a:fld>
            <a:endParaRPr lang="ko-KR" altLang="en-US" dirty="0"/>
          </a:p>
        </p:txBody>
      </p:sp>
    </p:spTree>
    <p:extLst>
      <p:ext uri="{BB962C8B-B14F-4D97-AF65-F5344CB8AC3E}">
        <p14:creationId xmlns:p14="http://schemas.microsoft.com/office/powerpoint/2010/main" val="284148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6724686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323</a:t>
            </a:fld>
            <a:endParaRPr lang="ko-KR" altLang="en-US" dirty="0"/>
          </a:p>
        </p:txBody>
      </p:sp>
    </p:spTree>
    <p:extLst>
      <p:ext uri="{BB962C8B-B14F-4D97-AF65-F5344CB8AC3E}">
        <p14:creationId xmlns:p14="http://schemas.microsoft.com/office/powerpoint/2010/main" val="14865258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324</a:t>
            </a:fld>
            <a:endParaRPr lang="ko-KR" altLang="en-US" dirty="0"/>
          </a:p>
        </p:txBody>
      </p:sp>
    </p:spTree>
    <p:extLst>
      <p:ext uri="{BB962C8B-B14F-4D97-AF65-F5344CB8AC3E}">
        <p14:creationId xmlns:p14="http://schemas.microsoft.com/office/powerpoint/2010/main" val="388391620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325</a:t>
            </a:fld>
            <a:endParaRPr lang="ko-KR" altLang="en-US" dirty="0"/>
          </a:p>
        </p:txBody>
      </p:sp>
    </p:spTree>
    <p:extLst>
      <p:ext uri="{BB962C8B-B14F-4D97-AF65-F5344CB8AC3E}">
        <p14:creationId xmlns:p14="http://schemas.microsoft.com/office/powerpoint/2010/main" val="106790859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326</a:t>
            </a:fld>
            <a:endParaRPr lang="ko-KR" altLang="en-US" dirty="0"/>
          </a:p>
        </p:txBody>
      </p:sp>
    </p:spTree>
    <p:extLst>
      <p:ext uri="{BB962C8B-B14F-4D97-AF65-F5344CB8AC3E}">
        <p14:creationId xmlns:p14="http://schemas.microsoft.com/office/powerpoint/2010/main" val="51003368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327</a:t>
            </a:fld>
            <a:endParaRPr lang="ko-KR" altLang="en-US" dirty="0"/>
          </a:p>
        </p:txBody>
      </p:sp>
    </p:spTree>
    <p:extLst>
      <p:ext uri="{BB962C8B-B14F-4D97-AF65-F5344CB8AC3E}">
        <p14:creationId xmlns:p14="http://schemas.microsoft.com/office/powerpoint/2010/main" val="382728349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328</a:t>
            </a:fld>
            <a:endParaRPr lang="ko-KR" altLang="en-US" dirty="0"/>
          </a:p>
        </p:txBody>
      </p:sp>
    </p:spTree>
    <p:extLst>
      <p:ext uri="{BB962C8B-B14F-4D97-AF65-F5344CB8AC3E}">
        <p14:creationId xmlns:p14="http://schemas.microsoft.com/office/powerpoint/2010/main" val="4111837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329</a:t>
            </a:fld>
            <a:endParaRPr lang="ko-KR" altLang="en-US" dirty="0"/>
          </a:p>
        </p:txBody>
      </p:sp>
    </p:spTree>
    <p:extLst>
      <p:ext uri="{BB962C8B-B14F-4D97-AF65-F5344CB8AC3E}">
        <p14:creationId xmlns:p14="http://schemas.microsoft.com/office/powerpoint/2010/main" val="169198109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330</a:t>
            </a:fld>
            <a:endParaRPr lang="ko-KR" altLang="en-US" dirty="0"/>
          </a:p>
        </p:txBody>
      </p:sp>
    </p:spTree>
    <p:extLst>
      <p:ext uri="{BB962C8B-B14F-4D97-AF65-F5344CB8AC3E}">
        <p14:creationId xmlns:p14="http://schemas.microsoft.com/office/powerpoint/2010/main" val="23907956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331</a:t>
            </a:fld>
            <a:endParaRPr lang="ko-KR" altLang="en-US" dirty="0"/>
          </a:p>
        </p:txBody>
      </p:sp>
    </p:spTree>
    <p:extLst>
      <p:ext uri="{BB962C8B-B14F-4D97-AF65-F5344CB8AC3E}">
        <p14:creationId xmlns:p14="http://schemas.microsoft.com/office/powerpoint/2010/main" val="115948167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332</a:t>
            </a:fld>
            <a:endParaRPr lang="ko-KR" altLang="en-US" dirty="0"/>
          </a:p>
        </p:txBody>
      </p:sp>
    </p:spTree>
    <p:extLst>
      <p:ext uri="{BB962C8B-B14F-4D97-AF65-F5344CB8AC3E}">
        <p14:creationId xmlns:p14="http://schemas.microsoft.com/office/powerpoint/2010/main" val="346872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75025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41</a:t>
            </a:fld>
            <a:endParaRPr lang="ko-KR" altLang="en-US"/>
          </a:p>
        </p:txBody>
      </p:sp>
    </p:spTree>
    <p:extLst>
      <p:ext uri="{BB962C8B-B14F-4D97-AF65-F5344CB8AC3E}">
        <p14:creationId xmlns:p14="http://schemas.microsoft.com/office/powerpoint/2010/main" val="240633424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333</a:t>
            </a:fld>
            <a:endParaRPr lang="ko-KR" altLang="en-US" dirty="0"/>
          </a:p>
        </p:txBody>
      </p:sp>
    </p:spTree>
    <p:extLst>
      <p:ext uri="{BB962C8B-B14F-4D97-AF65-F5344CB8AC3E}">
        <p14:creationId xmlns:p14="http://schemas.microsoft.com/office/powerpoint/2010/main" val="96810082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334</a:t>
            </a:fld>
            <a:endParaRPr lang="ko-KR" altLang="en-US" dirty="0"/>
          </a:p>
        </p:txBody>
      </p:sp>
    </p:spTree>
    <p:extLst>
      <p:ext uri="{BB962C8B-B14F-4D97-AF65-F5344CB8AC3E}">
        <p14:creationId xmlns:p14="http://schemas.microsoft.com/office/powerpoint/2010/main" val="337744066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335</a:t>
            </a:fld>
            <a:endParaRPr lang="ko-KR" altLang="en-US" dirty="0"/>
          </a:p>
        </p:txBody>
      </p:sp>
    </p:spTree>
    <p:extLst>
      <p:ext uri="{BB962C8B-B14F-4D97-AF65-F5344CB8AC3E}">
        <p14:creationId xmlns:p14="http://schemas.microsoft.com/office/powerpoint/2010/main" val="403570795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336</a:t>
            </a:fld>
            <a:endParaRPr lang="ko-KR" altLang="en-US" dirty="0"/>
          </a:p>
        </p:txBody>
      </p:sp>
    </p:spTree>
    <p:extLst>
      <p:ext uri="{BB962C8B-B14F-4D97-AF65-F5344CB8AC3E}">
        <p14:creationId xmlns:p14="http://schemas.microsoft.com/office/powerpoint/2010/main" val="120062133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337</a:t>
            </a:fld>
            <a:endParaRPr lang="ko-KR" altLang="en-US" dirty="0"/>
          </a:p>
        </p:txBody>
      </p:sp>
    </p:spTree>
    <p:extLst>
      <p:ext uri="{BB962C8B-B14F-4D97-AF65-F5344CB8AC3E}">
        <p14:creationId xmlns:p14="http://schemas.microsoft.com/office/powerpoint/2010/main" val="30573294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338</a:t>
            </a:fld>
            <a:endParaRPr lang="ko-KR" altLang="en-US" dirty="0"/>
          </a:p>
        </p:txBody>
      </p:sp>
    </p:spTree>
    <p:extLst>
      <p:ext uri="{BB962C8B-B14F-4D97-AF65-F5344CB8AC3E}">
        <p14:creationId xmlns:p14="http://schemas.microsoft.com/office/powerpoint/2010/main" val="167696140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339</a:t>
            </a:fld>
            <a:endParaRPr lang="ko-KR" altLang="en-US" dirty="0"/>
          </a:p>
        </p:txBody>
      </p:sp>
    </p:spTree>
    <p:extLst>
      <p:ext uri="{BB962C8B-B14F-4D97-AF65-F5344CB8AC3E}">
        <p14:creationId xmlns:p14="http://schemas.microsoft.com/office/powerpoint/2010/main" val="165371731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340</a:t>
            </a:fld>
            <a:endParaRPr lang="ko-KR" altLang="en-US" dirty="0"/>
          </a:p>
        </p:txBody>
      </p:sp>
    </p:spTree>
    <p:extLst>
      <p:ext uri="{BB962C8B-B14F-4D97-AF65-F5344CB8AC3E}">
        <p14:creationId xmlns:p14="http://schemas.microsoft.com/office/powerpoint/2010/main" val="29956647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341</a:t>
            </a:fld>
            <a:endParaRPr lang="ko-KR" altLang="en-US" dirty="0"/>
          </a:p>
        </p:txBody>
      </p:sp>
    </p:spTree>
    <p:extLst>
      <p:ext uri="{BB962C8B-B14F-4D97-AF65-F5344CB8AC3E}">
        <p14:creationId xmlns:p14="http://schemas.microsoft.com/office/powerpoint/2010/main" val="52966618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342</a:t>
            </a:fld>
            <a:endParaRPr lang="ko-KR" altLang="en-US" dirty="0"/>
          </a:p>
        </p:txBody>
      </p:sp>
    </p:spTree>
    <p:extLst>
      <p:ext uri="{BB962C8B-B14F-4D97-AF65-F5344CB8AC3E}">
        <p14:creationId xmlns:p14="http://schemas.microsoft.com/office/powerpoint/2010/main" val="1894437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42</a:t>
            </a:fld>
            <a:endParaRPr lang="ko-KR" altLang="en-US"/>
          </a:p>
        </p:txBody>
      </p:sp>
    </p:spTree>
    <p:extLst>
      <p:ext uri="{BB962C8B-B14F-4D97-AF65-F5344CB8AC3E}">
        <p14:creationId xmlns:p14="http://schemas.microsoft.com/office/powerpoint/2010/main" val="403535538"/>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343</a:t>
            </a:fld>
            <a:endParaRPr lang="ko-KR" altLang="en-US" dirty="0"/>
          </a:p>
        </p:txBody>
      </p:sp>
    </p:spTree>
    <p:extLst>
      <p:ext uri="{BB962C8B-B14F-4D97-AF65-F5344CB8AC3E}">
        <p14:creationId xmlns:p14="http://schemas.microsoft.com/office/powerpoint/2010/main" val="221018233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344</a:t>
            </a:fld>
            <a:endParaRPr lang="ko-KR" altLang="en-US" dirty="0"/>
          </a:p>
        </p:txBody>
      </p:sp>
    </p:spTree>
    <p:extLst>
      <p:ext uri="{BB962C8B-B14F-4D97-AF65-F5344CB8AC3E}">
        <p14:creationId xmlns:p14="http://schemas.microsoft.com/office/powerpoint/2010/main" val="395293553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345</a:t>
            </a:fld>
            <a:endParaRPr lang="ko-KR" altLang="en-US" dirty="0"/>
          </a:p>
        </p:txBody>
      </p:sp>
    </p:spTree>
    <p:extLst>
      <p:ext uri="{BB962C8B-B14F-4D97-AF65-F5344CB8AC3E}">
        <p14:creationId xmlns:p14="http://schemas.microsoft.com/office/powerpoint/2010/main" val="269150663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346</a:t>
            </a:fld>
            <a:endParaRPr lang="ko-KR" altLang="en-US" dirty="0"/>
          </a:p>
        </p:txBody>
      </p:sp>
    </p:spTree>
    <p:extLst>
      <p:ext uri="{BB962C8B-B14F-4D97-AF65-F5344CB8AC3E}">
        <p14:creationId xmlns:p14="http://schemas.microsoft.com/office/powerpoint/2010/main" val="315665119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55439826"/>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4851840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004716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954946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9505685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96512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43</a:t>
            </a:fld>
            <a:endParaRPr lang="ko-KR" altLang="en-US"/>
          </a:p>
        </p:txBody>
      </p:sp>
    </p:spTree>
    <p:extLst>
      <p:ext uri="{BB962C8B-B14F-4D97-AF65-F5344CB8AC3E}">
        <p14:creationId xmlns:p14="http://schemas.microsoft.com/office/powerpoint/2010/main" val="708412116"/>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4662552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4887865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0272253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0767752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35269354"/>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1249591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1400472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531573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0776215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70659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44</a:t>
            </a:fld>
            <a:endParaRPr lang="ko-KR" altLang="en-US"/>
          </a:p>
        </p:txBody>
      </p:sp>
    </p:spTree>
    <p:extLst>
      <p:ext uri="{BB962C8B-B14F-4D97-AF65-F5344CB8AC3E}">
        <p14:creationId xmlns:p14="http://schemas.microsoft.com/office/powerpoint/2010/main" val="42591158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5604058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4317574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00140849"/>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9181424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4605961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3304922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91905410"/>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2882074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1564078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372</a:t>
            </a:fld>
            <a:endParaRPr lang="ko-KR" altLang="en-US" dirty="0"/>
          </a:p>
        </p:txBody>
      </p:sp>
    </p:spTree>
    <p:extLst>
      <p:ext uri="{BB962C8B-B14F-4D97-AF65-F5344CB8AC3E}">
        <p14:creationId xmlns:p14="http://schemas.microsoft.com/office/powerpoint/2010/main" val="2170869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45</a:t>
            </a:fld>
            <a:endParaRPr lang="ko-KR" altLang="en-US"/>
          </a:p>
        </p:txBody>
      </p:sp>
    </p:spTree>
    <p:extLst>
      <p:ext uri="{BB962C8B-B14F-4D97-AF65-F5344CB8AC3E}">
        <p14:creationId xmlns:p14="http://schemas.microsoft.com/office/powerpoint/2010/main" val="260199673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373</a:t>
            </a:fld>
            <a:endParaRPr lang="ko-KR" altLang="en-US" dirty="0"/>
          </a:p>
        </p:txBody>
      </p:sp>
    </p:spTree>
    <p:extLst>
      <p:ext uri="{BB962C8B-B14F-4D97-AF65-F5344CB8AC3E}">
        <p14:creationId xmlns:p14="http://schemas.microsoft.com/office/powerpoint/2010/main" val="231391617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374</a:t>
            </a:fld>
            <a:endParaRPr lang="ko-KR" altLang="en-US" dirty="0"/>
          </a:p>
        </p:txBody>
      </p:sp>
    </p:spTree>
    <p:extLst>
      <p:ext uri="{BB962C8B-B14F-4D97-AF65-F5344CB8AC3E}">
        <p14:creationId xmlns:p14="http://schemas.microsoft.com/office/powerpoint/2010/main" val="238067489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375</a:t>
            </a:fld>
            <a:endParaRPr lang="ko-KR" altLang="en-US" dirty="0"/>
          </a:p>
        </p:txBody>
      </p:sp>
    </p:spTree>
    <p:extLst>
      <p:ext uri="{BB962C8B-B14F-4D97-AF65-F5344CB8AC3E}">
        <p14:creationId xmlns:p14="http://schemas.microsoft.com/office/powerpoint/2010/main" val="100632091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376</a:t>
            </a:fld>
            <a:endParaRPr lang="ko-KR" altLang="en-US" dirty="0"/>
          </a:p>
        </p:txBody>
      </p:sp>
    </p:spTree>
    <p:extLst>
      <p:ext uri="{BB962C8B-B14F-4D97-AF65-F5344CB8AC3E}">
        <p14:creationId xmlns:p14="http://schemas.microsoft.com/office/powerpoint/2010/main" val="140091554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377</a:t>
            </a:fld>
            <a:endParaRPr lang="ko-KR" altLang="en-US" dirty="0"/>
          </a:p>
        </p:txBody>
      </p:sp>
    </p:spTree>
    <p:extLst>
      <p:ext uri="{BB962C8B-B14F-4D97-AF65-F5344CB8AC3E}">
        <p14:creationId xmlns:p14="http://schemas.microsoft.com/office/powerpoint/2010/main" val="171543495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378</a:t>
            </a:fld>
            <a:endParaRPr lang="ko-KR" altLang="en-US" dirty="0"/>
          </a:p>
        </p:txBody>
      </p:sp>
    </p:spTree>
    <p:extLst>
      <p:ext uri="{BB962C8B-B14F-4D97-AF65-F5344CB8AC3E}">
        <p14:creationId xmlns:p14="http://schemas.microsoft.com/office/powerpoint/2010/main" val="202937536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379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1267593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380</a:t>
            </a:fld>
            <a:endParaRPr lang="ko-KR" altLang="en-US"/>
          </a:p>
        </p:txBody>
      </p:sp>
    </p:spTree>
    <p:extLst>
      <p:ext uri="{BB962C8B-B14F-4D97-AF65-F5344CB8AC3E}">
        <p14:creationId xmlns:p14="http://schemas.microsoft.com/office/powerpoint/2010/main" val="3684909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46</a:t>
            </a:fld>
            <a:endParaRPr lang="ko-KR" altLang="en-US"/>
          </a:p>
        </p:txBody>
      </p:sp>
    </p:spTree>
    <p:extLst>
      <p:ext uri="{BB962C8B-B14F-4D97-AF65-F5344CB8AC3E}">
        <p14:creationId xmlns:p14="http://schemas.microsoft.com/office/powerpoint/2010/main" val="3971085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47</a:t>
            </a:fld>
            <a:endParaRPr lang="ko-KR" altLang="en-US"/>
          </a:p>
        </p:txBody>
      </p:sp>
    </p:spTree>
    <p:extLst>
      <p:ext uri="{BB962C8B-B14F-4D97-AF65-F5344CB8AC3E}">
        <p14:creationId xmlns:p14="http://schemas.microsoft.com/office/powerpoint/2010/main" val="2239295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48</a:t>
            </a:fld>
            <a:endParaRPr lang="ko-KR" altLang="en-US"/>
          </a:p>
        </p:txBody>
      </p:sp>
    </p:spTree>
    <p:extLst>
      <p:ext uri="{BB962C8B-B14F-4D97-AF65-F5344CB8AC3E}">
        <p14:creationId xmlns:p14="http://schemas.microsoft.com/office/powerpoint/2010/main" val="3154168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49</a:t>
            </a:fld>
            <a:endParaRPr lang="ko-KR" altLang="en-US"/>
          </a:p>
        </p:txBody>
      </p:sp>
    </p:spTree>
    <p:extLst>
      <p:ext uri="{BB962C8B-B14F-4D97-AF65-F5344CB8AC3E}">
        <p14:creationId xmlns:p14="http://schemas.microsoft.com/office/powerpoint/2010/main" val="702478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50</a:t>
            </a:fld>
            <a:endParaRPr lang="ko-KR" altLang="en-US"/>
          </a:p>
        </p:txBody>
      </p:sp>
    </p:spTree>
    <p:extLst>
      <p:ext uri="{BB962C8B-B14F-4D97-AF65-F5344CB8AC3E}">
        <p14:creationId xmlns:p14="http://schemas.microsoft.com/office/powerpoint/2010/main" val="334948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957154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01397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03837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63371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71422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16868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05294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80963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463622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34316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80531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836160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34461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924309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06569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4328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5488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2719373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67097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37536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960133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7524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08750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18227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99452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4727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44898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02181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Key</a:t>
            </a:r>
            <a:r>
              <a:rPr lang="ko-KR" altLang="en-US"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a:t>
            </a:r>
            <a:r>
              <a:rPr lang="en-US" altLang="ko-KR"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concept</a:t>
            </a:r>
            <a:r>
              <a:rPr lang="ko-KR" altLang="en-US"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에 곱집합을 한 번 더 복습해보자</a:t>
            </a:r>
            <a:r>
              <a:rPr lang="en-US" altLang="ko-KR"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a:t>
            </a:r>
            <a:endParaRPr lang="ko-KR" altLang="en-US"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endParaRPr>
          </a:p>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97506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ko-KR" altLang="en-US"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주석 부분을 잘 참고 해주세요</a:t>
            </a:r>
            <a:r>
              <a:rPr lang="en-US" altLang="ko-KR"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a:t>
            </a:r>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40289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85</a:t>
            </a:fld>
            <a:endParaRPr lang="ko-KR" altLang="en-US"/>
          </a:p>
        </p:txBody>
      </p:sp>
    </p:spTree>
    <p:extLst>
      <p:ext uri="{BB962C8B-B14F-4D97-AF65-F5344CB8AC3E}">
        <p14:creationId xmlns:p14="http://schemas.microsoft.com/office/powerpoint/2010/main" val="28249541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86</a:t>
            </a:fld>
            <a:endParaRPr lang="ko-KR" altLang="en-US"/>
          </a:p>
        </p:txBody>
      </p:sp>
    </p:spTree>
    <p:extLst>
      <p:ext uri="{BB962C8B-B14F-4D97-AF65-F5344CB8AC3E}">
        <p14:creationId xmlns:p14="http://schemas.microsoft.com/office/powerpoint/2010/main" val="1617300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03428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5400507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7416849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953515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1374713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동영상 파일입니다</a:t>
            </a:r>
            <a:r>
              <a:rPr lang="en-US" altLang="ko-KR"/>
              <a:t>. </a:t>
            </a:r>
            <a:endParaRPr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95</a:t>
            </a:fld>
            <a:endParaRPr lang="ko-KR" altLang="en-US"/>
          </a:p>
        </p:txBody>
      </p:sp>
    </p:spTree>
    <p:extLst>
      <p:ext uri="{BB962C8B-B14F-4D97-AF65-F5344CB8AC3E}">
        <p14:creationId xmlns:p14="http://schemas.microsoft.com/office/powerpoint/2010/main" val="527585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100</a:t>
            </a:fld>
            <a:endParaRPr lang="ko-KR" altLang="en-US"/>
          </a:p>
        </p:txBody>
      </p:sp>
    </p:spTree>
    <p:extLst>
      <p:ext uri="{BB962C8B-B14F-4D97-AF65-F5344CB8AC3E}">
        <p14:creationId xmlns:p14="http://schemas.microsoft.com/office/powerpoint/2010/main" val="1777222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103</a:t>
            </a:fld>
            <a:endParaRPr lang="ko-KR" altLang="en-US"/>
          </a:p>
        </p:txBody>
      </p:sp>
    </p:spTree>
    <p:extLst>
      <p:ext uri="{BB962C8B-B14F-4D97-AF65-F5344CB8AC3E}">
        <p14:creationId xmlns:p14="http://schemas.microsoft.com/office/powerpoint/2010/main" val="36465642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104</a:t>
            </a:fld>
            <a:endParaRPr lang="ko-KR" altLang="en-US"/>
          </a:p>
        </p:txBody>
      </p:sp>
    </p:spTree>
    <p:extLst>
      <p:ext uri="{BB962C8B-B14F-4D97-AF65-F5344CB8AC3E}">
        <p14:creationId xmlns:p14="http://schemas.microsoft.com/office/powerpoint/2010/main" val="4159732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105</a:t>
            </a:fld>
            <a:endParaRPr lang="ko-KR" altLang="en-US"/>
          </a:p>
        </p:txBody>
      </p:sp>
    </p:spTree>
    <p:extLst>
      <p:ext uri="{BB962C8B-B14F-4D97-AF65-F5344CB8AC3E}">
        <p14:creationId xmlns:p14="http://schemas.microsoft.com/office/powerpoint/2010/main" val="864354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106</a:t>
            </a:fld>
            <a:endParaRPr lang="ko-KR" altLang="en-US"/>
          </a:p>
        </p:txBody>
      </p:sp>
    </p:spTree>
    <p:extLst>
      <p:ext uri="{BB962C8B-B14F-4D97-AF65-F5344CB8AC3E}">
        <p14:creationId xmlns:p14="http://schemas.microsoft.com/office/powerpoint/2010/main" val="2549775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107</a:t>
            </a:fld>
            <a:endParaRPr lang="ko-KR" altLang="en-US"/>
          </a:p>
        </p:txBody>
      </p:sp>
    </p:spTree>
    <p:extLst>
      <p:ext uri="{BB962C8B-B14F-4D97-AF65-F5344CB8AC3E}">
        <p14:creationId xmlns:p14="http://schemas.microsoft.com/office/powerpoint/2010/main" val="1458042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a:t>
            </a:fld>
            <a:endParaRPr lang="ko-KR" altLang="en-US"/>
          </a:p>
        </p:txBody>
      </p:sp>
    </p:spTree>
    <p:extLst>
      <p:ext uri="{BB962C8B-B14F-4D97-AF65-F5344CB8AC3E}">
        <p14:creationId xmlns:p14="http://schemas.microsoft.com/office/powerpoint/2010/main" val="5030938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108</a:t>
            </a:fld>
            <a:endParaRPr lang="ko-KR" altLang="en-US"/>
          </a:p>
        </p:txBody>
      </p:sp>
    </p:spTree>
    <p:extLst>
      <p:ext uri="{BB962C8B-B14F-4D97-AF65-F5344CB8AC3E}">
        <p14:creationId xmlns:p14="http://schemas.microsoft.com/office/powerpoint/2010/main" val="30946575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109</a:t>
            </a:fld>
            <a:endParaRPr lang="ko-KR" altLang="en-US"/>
          </a:p>
        </p:txBody>
      </p:sp>
    </p:spTree>
    <p:extLst>
      <p:ext uri="{BB962C8B-B14F-4D97-AF65-F5344CB8AC3E}">
        <p14:creationId xmlns:p14="http://schemas.microsoft.com/office/powerpoint/2010/main" val="29953904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110</a:t>
            </a:fld>
            <a:endParaRPr lang="ko-KR" altLang="en-US"/>
          </a:p>
        </p:txBody>
      </p:sp>
    </p:spTree>
    <p:extLst>
      <p:ext uri="{BB962C8B-B14F-4D97-AF65-F5344CB8AC3E}">
        <p14:creationId xmlns:p14="http://schemas.microsoft.com/office/powerpoint/2010/main" val="3192846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111</a:t>
            </a:fld>
            <a:endParaRPr lang="ko-KR" altLang="en-US"/>
          </a:p>
        </p:txBody>
      </p:sp>
    </p:spTree>
    <p:extLst>
      <p:ext uri="{BB962C8B-B14F-4D97-AF65-F5344CB8AC3E}">
        <p14:creationId xmlns:p14="http://schemas.microsoft.com/office/powerpoint/2010/main" val="1118181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112</a:t>
            </a:fld>
            <a:endParaRPr lang="ko-KR" altLang="en-US"/>
          </a:p>
        </p:txBody>
      </p:sp>
    </p:spTree>
    <p:extLst>
      <p:ext uri="{BB962C8B-B14F-4D97-AF65-F5344CB8AC3E}">
        <p14:creationId xmlns:p14="http://schemas.microsoft.com/office/powerpoint/2010/main" val="28987396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113</a:t>
            </a:fld>
            <a:endParaRPr lang="ko-KR" altLang="en-US"/>
          </a:p>
        </p:txBody>
      </p:sp>
    </p:spTree>
    <p:extLst>
      <p:ext uri="{BB962C8B-B14F-4D97-AF65-F5344CB8AC3E}">
        <p14:creationId xmlns:p14="http://schemas.microsoft.com/office/powerpoint/2010/main" val="14288770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114</a:t>
            </a:fld>
            <a:endParaRPr lang="ko-KR" altLang="en-US"/>
          </a:p>
        </p:txBody>
      </p:sp>
    </p:spTree>
    <p:extLst>
      <p:ext uri="{BB962C8B-B14F-4D97-AF65-F5344CB8AC3E}">
        <p14:creationId xmlns:p14="http://schemas.microsoft.com/office/powerpoint/2010/main" val="770683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115</a:t>
            </a:fld>
            <a:endParaRPr lang="ko-KR" altLang="en-US"/>
          </a:p>
        </p:txBody>
      </p:sp>
    </p:spTree>
    <p:extLst>
      <p:ext uri="{BB962C8B-B14F-4D97-AF65-F5344CB8AC3E}">
        <p14:creationId xmlns:p14="http://schemas.microsoft.com/office/powerpoint/2010/main" val="2074670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116</a:t>
            </a:fld>
            <a:endParaRPr lang="ko-KR" altLang="en-US"/>
          </a:p>
        </p:txBody>
      </p:sp>
    </p:spTree>
    <p:extLst>
      <p:ext uri="{BB962C8B-B14F-4D97-AF65-F5344CB8AC3E}">
        <p14:creationId xmlns:p14="http://schemas.microsoft.com/office/powerpoint/2010/main" val="40666222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117</a:t>
            </a:fld>
            <a:endParaRPr lang="ko-KR" altLang="en-US"/>
          </a:p>
        </p:txBody>
      </p:sp>
    </p:spTree>
    <p:extLst>
      <p:ext uri="{BB962C8B-B14F-4D97-AF65-F5344CB8AC3E}">
        <p14:creationId xmlns:p14="http://schemas.microsoft.com/office/powerpoint/2010/main" val="4246825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20</a:t>
            </a:fld>
            <a:endParaRPr lang="ko-KR" altLang="en-US"/>
          </a:p>
        </p:txBody>
      </p:sp>
    </p:spTree>
    <p:extLst>
      <p:ext uri="{BB962C8B-B14F-4D97-AF65-F5344CB8AC3E}">
        <p14:creationId xmlns:p14="http://schemas.microsoft.com/office/powerpoint/2010/main" val="32198875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118</a:t>
            </a:fld>
            <a:endParaRPr lang="ko-KR" altLang="en-US"/>
          </a:p>
        </p:txBody>
      </p:sp>
    </p:spTree>
    <p:extLst>
      <p:ext uri="{BB962C8B-B14F-4D97-AF65-F5344CB8AC3E}">
        <p14:creationId xmlns:p14="http://schemas.microsoft.com/office/powerpoint/2010/main" val="4865338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119</a:t>
            </a:fld>
            <a:endParaRPr lang="ko-KR" altLang="en-US" dirty="0"/>
          </a:p>
        </p:txBody>
      </p:sp>
    </p:spTree>
    <p:extLst>
      <p:ext uri="{BB962C8B-B14F-4D97-AF65-F5344CB8AC3E}">
        <p14:creationId xmlns:p14="http://schemas.microsoft.com/office/powerpoint/2010/main" val="39452852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920692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4916828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125</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696729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126</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626543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487795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059004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008309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13597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62500" y="6498000"/>
            <a:ext cx="44368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a:t>
            </a: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37948771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Group 5"/>
          <p:cNvGrpSpPr>
            <a:grpSpLocks/>
          </p:cNvGrpSpPr>
          <p:nvPr userDrawn="1"/>
        </p:nvGrpSpPr>
        <p:grpSpPr bwMode="auto">
          <a:xfrm>
            <a:off x="571588" y="5924877"/>
            <a:ext cx="4875995" cy="220697"/>
            <a:chOff x="344" y="3731"/>
            <a:chExt cx="3071" cy="139"/>
          </a:xfrm>
        </p:grpSpPr>
        <p:grpSp>
          <p:nvGrpSpPr>
            <p:cNvPr id="12" name="Group 6"/>
            <p:cNvGrpSpPr>
              <a:grpSpLocks/>
            </p:cNvGrpSpPr>
            <p:nvPr/>
          </p:nvGrpSpPr>
          <p:grpSpPr bwMode="auto">
            <a:xfrm>
              <a:off x="344" y="3731"/>
              <a:ext cx="3071" cy="139"/>
              <a:chOff x="344" y="3731"/>
              <a:chExt cx="3071" cy="139"/>
            </a:xfrm>
          </p:grpSpPr>
          <p:sp>
            <p:nvSpPr>
              <p:cNvPr id="16" name="Oval 7"/>
              <p:cNvSpPr>
                <a:spLocks noChangeArrowheads="1"/>
              </p:cNvSpPr>
              <p:nvPr/>
            </p:nvSpPr>
            <p:spPr bwMode="auto">
              <a:xfrm>
                <a:off x="344" y="3731"/>
                <a:ext cx="139" cy="139"/>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endParaRPr lang="ko-KR" altLang="en-US">
                  <a:solidFill>
                    <a:srgbClr val="000000"/>
                  </a:solidFill>
                  <a:ea typeface="굴림" panose="020B0600000101010101" pitchFamily="50" charset="-127"/>
                </a:endParaRPr>
              </a:p>
            </p:txBody>
          </p:sp>
          <p:sp>
            <p:nvSpPr>
              <p:cNvPr id="19" name="Rectangle 8"/>
              <p:cNvSpPr>
                <a:spLocks noChangeArrowheads="1"/>
              </p:cNvSpPr>
              <p:nvPr/>
            </p:nvSpPr>
            <p:spPr bwMode="auto">
              <a:xfrm>
                <a:off x="515" y="3754"/>
                <a:ext cx="2900"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r>
                  <a:rPr lang="en-US" altLang="ko-KR" sz="1200" dirty="0" smtClean="0">
                    <a:solidFill>
                      <a:srgbClr val="0D0D0D"/>
                    </a:solidFill>
                    <a:latin typeface="SamsungOne 400" panose="020B0503030303020204" pitchFamily="34" charset="0"/>
                  </a:rPr>
                  <a:t>Write the entire code and the expected output results in the note</a:t>
                </a:r>
                <a:r>
                  <a:rPr lang="en-US" altLang="ko-KR" sz="1200" dirty="0" smtClean="0">
                    <a:solidFill>
                      <a:srgbClr val="0D0D0D"/>
                    </a:solidFill>
                    <a:latin typeface="SamsungOne 400" panose="020B0503030303020204" pitchFamily="34" charset="0"/>
                    <a:ea typeface="SamsungOne 400" panose="020B0503030303020204" pitchFamily="34" charset="0"/>
                  </a:rPr>
                  <a:t>.</a:t>
                </a:r>
                <a:endParaRPr lang="ko-KR" altLang="en-US" sz="1200" dirty="0">
                  <a:solidFill>
                    <a:srgbClr val="0D0D0D"/>
                  </a:solidFill>
                  <a:latin typeface="SamsungOne 400" panose="020B0503030303020204" pitchFamily="34" charset="0"/>
                </a:endParaRPr>
              </a:p>
            </p:txBody>
          </p:sp>
        </p:grpSp>
        <p:pic>
          <p:nvPicPr>
            <p:cNvPr id="1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 y="3766"/>
              <a:ext cx="69" cy="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custDataLst>
      <p:tags r:id="rId1"/>
    </p:custDataLst>
    <p:extLst>
      <p:ext uri="{BB962C8B-B14F-4D97-AF65-F5344CB8AC3E}">
        <p14:creationId xmlns:p14="http://schemas.microsoft.com/office/powerpoint/2010/main" val="20918481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iz_big">
    <p:spTree>
      <p:nvGrpSpPr>
        <p:cNvPr id="1" name=""/>
        <p:cNvGrpSpPr/>
        <p:nvPr/>
      </p:nvGrpSpPr>
      <p:grpSpPr>
        <a:xfrm>
          <a:off x="0" y="0"/>
          <a:ext cx="0" cy="0"/>
          <a:chOff x="0" y="0"/>
          <a:chExt cx="0" cy="0"/>
        </a:xfrm>
      </p:grpSpPr>
      <p:sp>
        <p:nvSpPr>
          <p:cNvPr id="3" name="직사각형 2"/>
          <p:cNvSpPr/>
          <p:nvPr userDrawn="1"/>
        </p:nvSpPr>
        <p:spPr>
          <a:xfrm>
            <a:off x="451306" y="1220478"/>
            <a:ext cx="9001905" cy="1243322"/>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userDrawn="1"/>
        </p:nvSpPr>
        <p:spPr>
          <a:xfrm>
            <a:off x="451306" y="2514600"/>
            <a:ext cx="9001905" cy="3787588"/>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Group 5"/>
          <p:cNvGrpSpPr>
            <a:grpSpLocks/>
          </p:cNvGrpSpPr>
          <p:nvPr userDrawn="1"/>
        </p:nvGrpSpPr>
        <p:grpSpPr bwMode="auto">
          <a:xfrm>
            <a:off x="571588" y="5924877"/>
            <a:ext cx="4875995" cy="220697"/>
            <a:chOff x="344" y="3731"/>
            <a:chExt cx="3071" cy="139"/>
          </a:xfrm>
        </p:grpSpPr>
        <p:grpSp>
          <p:nvGrpSpPr>
            <p:cNvPr id="12" name="Group 6"/>
            <p:cNvGrpSpPr>
              <a:grpSpLocks/>
            </p:cNvGrpSpPr>
            <p:nvPr/>
          </p:nvGrpSpPr>
          <p:grpSpPr bwMode="auto">
            <a:xfrm>
              <a:off x="344" y="3731"/>
              <a:ext cx="3071" cy="139"/>
              <a:chOff x="344" y="3731"/>
              <a:chExt cx="3071" cy="139"/>
            </a:xfrm>
          </p:grpSpPr>
          <p:sp>
            <p:nvSpPr>
              <p:cNvPr id="16" name="Oval 7"/>
              <p:cNvSpPr>
                <a:spLocks noChangeArrowheads="1"/>
              </p:cNvSpPr>
              <p:nvPr/>
            </p:nvSpPr>
            <p:spPr bwMode="auto">
              <a:xfrm>
                <a:off x="344" y="3731"/>
                <a:ext cx="139" cy="139"/>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endParaRPr lang="ko-KR" altLang="en-US">
                  <a:solidFill>
                    <a:srgbClr val="000000"/>
                  </a:solidFill>
                  <a:ea typeface="굴림" panose="020B0600000101010101" pitchFamily="50" charset="-127"/>
                </a:endParaRPr>
              </a:p>
            </p:txBody>
          </p:sp>
          <p:sp>
            <p:nvSpPr>
              <p:cNvPr id="19" name="Rectangle 8"/>
              <p:cNvSpPr>
                <a:spLocks noChangeArrowheads="1"/>
              </p:cNvSpPr>
              <p:nvPr/>
            </p:nvSpPr>
            <p:spPr bwMode="auto">
              <a:xfrm>
                <a:off x="515" y="3754"/>
                <a:ext cx="2900"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r>
                  <a:rPr lang="en-US" altLang="ko-KR" sz="1200" dirty="0" smtClean="0">
                    <a:solidFill>
                      <a:srgbClr val="0D0D0D"/>
                    </a:solidFill>
                    <a:latin typeface="SamsungOne 400" panose="020B0503030303020204" pitchFamily="34" charset="0"/>
                  </a:rPr>
                  <a:t>Write the entire code and the expected output results in the note</a:t>
                </a:r>
                <a:r>
                  <a:rPr lang="en-US" altLang="ko-KR" sz="1200" dirty="0" smtClean="0">
                    <a:solidFill>
                      <a:srgbClr val="0D0D0D"/>
                    </a:solidFill>
                    <a:latin typeface="SamsungOne 400" panose="020B0503030303020204" pitchFamily="34" charset="0"/>
                    <a:ea typeface="SamsungOne 400" panose="020B0503030303020204" pitchFamily="34" charset="0"/>
                  </a:rPr>
                  <a:t>.</a:t>
                </a:r>
                <a:endParaRPr lang="ko-KR" altLang="en-US" sz="1200" dirty="0">
                  <a:solidFill>
                    <a:srgbClr val="0D0D0D"/>
                  </a:solidFill>
                  <a:latin typeface="SamsungOne 400" panose="020B0503030303020204" pitchFamily="34" charset="0"/>
                </a:endParaRPr>
              </a:p>
            </p:txBody>
          </p:sp>
        </p:grpSp>
        <p:pic>
          <p:nvPicPr>
            <p:cNvPr id="1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 y="3766"/>
              <a:ext cx="69" cy="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custDataLst>
      <p:tags r:id="rId1"/>
    </p:custDataLst>
    <p:extLst>
      <p:ext uri="{BB962C8B-B14F-4D97-AF65-F5344CB8AC3E}">
        <p14:creationId xmlns:p14="http://schemas.microsoft.com/office/powerpoint/2010/main" val="23834806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612" y="900000"/>
            <a:ext cx="9003600"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custDataLst>
      <p:tags r:id="rId1"/>
    </p:custDataLst>
    <p:extLst>
      <p:ext uri="{BB962C8B-B14F-4D97-AF65-F5344CB8AC3E}">
        <p14:creationId xmlns:p14="http://schemas.microsoft.com/office/powerpoint/2010/main" val="13573789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2022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Innovation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spTree>
    <p:extLst>
      <p:ext uri="{BB962C8B-B14F-4D97-AF65-F5344CB8AC3E}">
        <p14:creationId xmlns:p14="http://schemas.microsoft.com/office/powerpoint/2010/main" val="177301823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54933847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385759507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a16="http://schemas.microsoft.com/office/drawing/2014/main" xmlns="" id="{C1C72A62-C683-4E28-9DB3-48070C29EDE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a16="http://schemas.microsoft.com/office/drawing/2014/main" xmlns="" id="{7E1E12FC-CEBB-4147-9EEB-E670A93F6B1E}"/>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
        <p:nvSpPr>
          <p:cNvPr id="12"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r" defTabSz="914368" rtl="0" fontAlgn="base" latinLnBrk="1">
              <a:spcBef>
                <a:spcPct val="0"/>
              </a:spcBef>
              <a:spcAft>
                <a:spcPct val="0"/>
              </a:spcAft>
              <a:defRPr/>
            </a:pPr>
            <a:r>
              <a:rPr kumimoji="1" lang="en-US" altLang="ko-KR" sz="900" kern="1200" dirty="0" smtClean="0">
                <a:solidFill>
                  <a:schemeClr val="bg1"/>
                </a:solidFill>
                <a:latin typeface="Samsung Sharp Sans Medium" pitchFamily="2" charset="0"/>
                <a:ea typeface="Samsung Sharp Sans Medium" pitchFamily="2" charset="0"/>
                <a:cs typeface="Samsung Sharp Sans Medium" pitchFamily="2" charset="0"/>
              </a:rPr>
              <a:t>Chapter 3. Effective Python Programing - Function, Closure and Class</a:t>
            </a:r>
            <a:endParaRPr kumimoji="1" lang="en-US" altLang="ko-KR" sz="900" kern="1200" dirty="0">
              <a:solidFill>
                <a:schemeClr val="bg1"/>
              </a:solidFill>
              <a:latin typeface="Samsung Sharp Sans Medium" pitchFamily="2" charset="0"/>
              <a:ea typeface="Samsung Sharp Sans Medium" pitchFamily="2" charset="0"/>
              <a:cs typeface="Samsung Sharp Sans Medium" pitchFamily="2" charset="0"/>
            </a:endParaRPr>
          </a:p>
        </p:txBody>
      </p:sp>
    </p:spTree>
    <p:extLst>
      <p:ext uri="{BB962C8B-B14F-4D97-AF65-F5344CB8AC3E}">
        <p14:creationId xmlns:p14="http://schemas.microsoft.com/office/powerpoint/2010/main" val="171221253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40360294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10700751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7314076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07832147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xmlns="" id="{1B2B22C2-BBD9-4044-B049-D10CDF14FDE6}"/>
              </a:ext>
            </a:extLst>
          </p:cNvPr>
          <p:cNvSpPr txBox="1">
            <a:spLocks/>
          </p:cNvSpPr>
          <p:nvPr userDrawn="1"/>
        </p:nvSpPr>
        <p:spPr>
          <a:xfrm>
            <a:off x="3682249" y="6347710"/>
            <a:ext cx="50783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11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11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
        <p:nvSpPr>
          <p:cNvPr id="3" name="슬라이드 번호 개체 틀 15">
            <a:extLst>
              <a:ext uri="{FF2B5EF4-FFF2-40B4-BE49-F238E27FC236}">
                <a16:creationId xmlns:a16="http://schemas.microsoft.com/office/drawing/2014/main" xmlns="" id="{8C6D6C91-60C1-41CF-B03F-1735A6A41637}"/>
              </a:ext>
            </a:extLst>
          </p:cNvPr>
          <p:cNvSpPr txBox="1">
            <a:spLocks/>
          </p:cNvSpPr>
          <p:nvPr userDrawn="1"/>
        </p:nvSpPr>
        <p:spPr>
          <a:xfrm>
            <a:off x="8808690" y="6347726"/>
            <a:ext cx="538336"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7844003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31435440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5212141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6000"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999" y="1251376"/>
            <a:ext cx="901800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 name="Group 5"/>
          <p:cNvGrpSpPr>
            <a:grpSpLocks/>
          </p:cNvGrpSpPr>
          <p:nvPr userDrawn="1"/>
        </p:nvGrpSpPr>
        <p:grpSpPr bwMode="auto">
          <a:xfrm>
            <a:off x="571588" y="5893127"/>
            <a:ext cx="5145913" cy="220697"/>
            <a:chOff x="344" y="3731"/>
            <a:chExt cx="3241" cy="139"/>
          </a:xfrm>
        </p:grpSpPr>
        <p:grpSp>
          <p:nvGrpSpPr>
            <p:cNvPr id="19" name="Group 6"/>
            <p:cNvGrpSpPr>
              <a:grpSpLocks/>
            </p:cNvGrpSpPr>
            <p:nvPr/>
          </p:nvGrpSpPr>
          <p:grpSpPr bwMode="auto">
            <a:xfrm>
              <a:off x="344" y="3731"/>
              <a:ext cx="3241" cy="139"/>
              <a:chOff x="344" y="3731"/>
              <a:chExt cx="3241" cy="139"/>
            </a:xfrm>
          </p:grpSpPr>
          <p:sp>
            <p:nvSpPr>
              <p:cNvPr id="22" name="Oval 7"/>
              <p:cNvSpPr>
                <a:spLocks noChangeArrowheads="1"/>
              </p:cNvSpPr>
              <p:nvPr/>
            </p:nvSpPr>
            <p:spPr bwMode="auto">
              <a:xfrm>
                <a:off x="344" y="3731"/>
                <a:ext cx="139" cy="139"/>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endParaRPr lang="ko-KR" altLang="en-US">
                  <a:solidFill>
                    <a:srgbClr val="000000"/>
                  </a:solidFill>
                  <a:ea typeface="굴림" panose="020B0600000101010101" pitchFamily="50" charset="-127"/>
                </a:endParaRPr>
              </a:p>
            </p:txBody>
          </p:sp>
          <p:sp>
            <p:nvSpPr>
              <p:cNvPr id="23" name="Rectangle 8"/>
              <p:cNvSpPr>
                <a:spLocks noChangeArrowheads="1"/>
              </p:cNvSpPr>
              <p:nvPr/>
            </p:nvSpPr>
            <p:spPr bwMode="auto">
              <a:xfrm>
                <a:off x="515" y="3754"/>
                <a:ext cx="3070"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pPr>
                <a:r>
                  <a:rPr lang="en-US" altLang="ko-KR" dirty="0" smtClean="0">
                    <a:solidFill>
                      <a:srgbClr val="0D0D0D"/>
                    </a:solidFill>
                    <a:latin typeface="SamsungOne 400" panose="020B0503030303020204" pitchFamily="34" charset="0"/>
                    <a:ea typeface="굴림" panose="020B0600000101010101" pitchFamily="50" charset="-127"/>
                  </a:rPr>
                  <a:t>Write the entire code and the expected output results in the note.</a:t>
                </a:r>
              </a:p>
            </p:txBody>
          </p:sp>
        </p:grpSp>
        <p:pic>
          <p:nvPicPr>
            <p:cNvPr id="2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 y="3766"/>
              <a:ext cx="69" cy="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417158290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6000"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999" y="1251376"/>
            <a:ext cx="901800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1015574"/>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496178"/>
              <a:ext cx="8748000" cy="3933952"/>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 name="Group 5"/>
          <p:cNvGrpSpPr>
            <a:grpSpLocks/>
          </p:cNvGrpSpPr>
          <p:nvPr userDrawn="1"/>
        </p:nvGrpSpPr>
        <p:grpSpPr bwMode="auto">
          <a:xfrm>
            <a:off x="571588" y="5893127"/>
            <a:ext cx="5145913" cy="220697"/>
            <a:chOff x="344" y="3731"/>
            <a:chExt cx="3241" cy="139"/>
          </a:xfrm>
        </p:grpSpPr>
        <p:grpSp>
          <p:nvGrpSpPr>
            <p:cNvPr id="19" name="Group 6"/>
            <p:cNvGrpSpPr>
              <a:grpSpLocks/>
            </p:cNvGrpSpPr>
            <p:nvPr/>
          </p:nvGrpSpPr>
          <p:grpSpPr bwMode="auto">
            <a:xfrm>
              <a:off x="344" y="3731"/>
              <a:ext cx="3241" cy="139"/>
              <a:chOff x="344" y="3731"/>
              <a:chExt cx="3241" cy="139"/>
            </a:xfrm>
          </p:grpSpPr>
          <p:sp>
            <p:nvSpPr>
              <p:cNvPr id="22" name="Oval 7"/>
              <p:cNvSpPr>
                <a:spLocks noChangeArrowheads="1"/>
              </p:cNvSpPr>
              <p:nvPr/>
            </p:nvSpPr>
            <p:spPr bwMode="auto">
              <a:xfrm>
                <a:off x="344" y="3731"/>
                <a:ext cx="139" cy="139"/>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endParaRPr lang="ko-KR" altLang="en-US">
                  <a:solidFill>
                    <a:srgbClr val="000000"/>
                  </a:solidFill>
                  <a:ea typeface="굴림" panose="020B0600000101010101" pitchFamily="50" charset="-127"/>
                </a:endParaRPr>
              </a:p>
            </p:txBody>
          </p:sp>
          <p:sp>
            <p:nvSpPr>
              <p:cNvPr id="23" name="Rectangle 8"/>
              <p:cNvSpPr>
                <a:spLocks noChangeArrowheads="1"/>
              </p:cNvSpPr>
              <p:nvPr/>
            </p:nvSpPr>
            <p:spPr bwMode="auto">
              <a:xfrm>
                <a:off x="515" y="3754"/>
                <a:ext cx="3070"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pPr>
                <a:r>
                  <a:rPr lang="en-US" altLang="ko-KR" dirty="0" smtClean="0">
                    <a:solidFill>
                      <a:srgbClr val="0D0D0D"/>
                    </a:solidFill>
                    <a:latin typeface="SamsungOne 400" panose="020B0503030303020204" pitchFamily="34" charset="0"/>
                    <a:ea typeface="굴림" panose="020B0600000101010101" pitchFamily="50" charset="-127"/>
                  </a:rPr>
                  <a:t>Write the entire code and the expected output results in the note.</a:t>
                </a:r>
              </a:p>
            </p:txBody>
          </p:sp>
        </p:grpSp>
        <p:pic>
          <p:nvPicPr>
            <p:cNvPr id="2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 y="3766"/>
              <a:ext cx="69" cy="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0022398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44" name="그룹 43">
            <a:extLst>
              <a:ext uri="{FF2B5EF4-FFF2-40B4-BE49-F238E27FC236}">
                <a16:creationId xmlns:a16="http://schemas.microsoft.com/office/drawing/2014/main" xmlns="" id="{85278258-AEB2-4213-B5E6-13FC86FAB418}"/>
              </a:ext>
            </a:extLst>
          </p:cNvPr>
          <p:cNvGrpSpPr/>
          <p:nvPr userDrawn="1"/>
        </p:nvGrpSpPr>
        <p:grpSpPr>
          <a:xfrm>
            <a:off x="449612" y="1462227"/>
            <a:ext cx="9003600" cy="4500283"/>
            <a:chOff x="578678" y="1445207"/>
            <a:chExt cx="8748000" cy="4136077"/>
          </a:xfrm>
        </p:grpSpPr>
        <p:sp>
          <p:nvSpPr>
            <p:cNvPr id="45" name="직사각형 44">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이등변 삼각형 46">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8" name="그룹 47">
            <a:extLst>
              <a:ext uri="{FF2B5EF4-FFF2-40B4-BE49-F238E27FC236}">
                <a16:creationId xmlns:a16="http://schemas.microsoft.com/office/drawing/2014/main" xmlns="" id="{E8CA0DD3-9254-499A-BE4D-7F93C9791163}"/>
              </a:ext>
            </a:extLst>
          </p:cNvPr>
          <p:cNvGrpSpPr/>
          <p:nvPr userDrawn="1"/>
        </p:nvGrpSpPr>
        <p:grpSpPr>
          <a:xfrm>
            <a:off x="747834" y="2408824"/>
            <a:ext cx="8539600" cy="3303528"/>
            <a:chOff x="747834" y="2129937"/>
            <a:chExt cx="8539600" cy="3303528"/>
          </a:xfrm>
        </p:grpSpPr>
        <p:grpSp>
          <p:nvGrpSpPr>
            <p:cNvPr id="49" name="그룹 48">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64" name="그룹 63">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66" name="직사각형 65">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67" name="직사각형 66">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65" name="직사각형 64">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50" name="그룹 4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60" name="그룹 59">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62" name="직사각형 61">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63" name="직사각형 62">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61" name="직사각형 60">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55" name="그룹 5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56" name="그룹 5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58" name="직사각형 5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59" name="직사각형 5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57" name="직사각형 5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grpSp>
        <p:nvGrpSpPr>
          <p:cNvPr id="68" name="그룹 67">
            <a:extLst>
              <a:ext uri="{FF2B5EF4-FFF2-40B4-BE49-F238E27FC236}">
                <a16:creationId xmlns:a16="http://schemas.microsoft.com/office/drawing/2014/main" xmlns="" id="{D8D49945-C464-4DDD-ADD7-9189776293B8}"/>
              </a:ext>
            </a:extLst>
          </p:cNvPr>
          <p:cNvGrpSpPr/>
          <p:nvPr userDrawn="1"/>
        </p:nvGrpSpPr>
        <p:grpSpPr>
          <a:xfrm>
            <a:off x="589808" y="1588471"/>
            <a:ext cx="6615664" cy="430887"/>
            <a:chOff x="790976" y="1592058"/>
            <a:chExt cx="6615664" cy="430887"/>
          </a:xfrm>
        </p:grpSpPr>
        <p:sp>
          <p:nvSpPr>
            <p:cNvPr id="69" name="직사각형 68">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70" name="그림 69">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32"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5145059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6" name="그룹 35">
            <a:extLst>
              <a:ext uri="{FF2B5EF4-FFF2-40B4-BE49-F238E27FC236}">
                <a16:creationId xmlns:a16="http://schemas.microsoft.com/office/drawing/2014/main" xmlns="" id="{FDEC6B4D-744D-4E9D-89EE-6B4FB27E7344}"/>
              </a:ext>
            </a:extLst>
          </p:cNvPr>
          <p:cNvGrpSpPr/>
          <p:nvPr userDrawn="1"/>
        </p:nvGrpSpPr>
        <p:grpSpPr>
          <a:xfrm>
            <a:off x="449612" y="1462227"/>
            <a:ext cx="9003600" cy="4500283"/>
            <a:chOff x="449612" y="1219200"/>
            <a:chExt cx="9003600" cy="4500283"/>
          </a:xfrm>
        </p:grpSpPr>
        <p:grpSp>
          <p:nvGrpSpPr>
            <p:cNvPr id="37" name="그룹 36">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54" name="직사각형 53"/>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이등변 삼각형 55"/>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8" name="그룹 37">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50" name="그룹 49">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52" name="직사각형 51">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53" name="직사각형 52">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51" name="직사각형 50">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39" name="그룹 38">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46" name="그룹 45">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48" name="직사각형 47">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49" name="직사각형 48">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47" name="직사각형 46">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43" name="그룹 42">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4" name="직사각형 43">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5" name="그림 44">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2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0707422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ir">
    <p:spTree>
      <p:nvGrpSpPr>
        <p:cNvPr id="1" name=""/>
        <p:cNvGrpSpPr/>
        <p:nvPr/>
      </p:nvGrpSpPr>
      <p:grpSpPr>
        <a:xfrm>
          <a:off x="0" y="0"/>
          <a:ext cx="0" cy="0"/>
          <a:chOff x="0" y="0"/>
          <a:chExt cx="0" cy="0"/>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custDataLst>
      <p:tags r:id="rId1"/>
    </p:custDataLst>
    <p:extLst>
      <p:ext uri="{BB962C8B-B14F-4D97-AF65-F5344CB8AC3E}">
        <p14:creationId xmlns:p14="http://schemas.microsoft.com/office/powerpoint/2010/main" val="42607312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76677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7" r:id="rId5"/>
    <p:sldLayoutId id="2147483808" r:id="rId6"/>
    <p:sldLayoutId id="2147483788" r:id="rId7"/>
    <p:sldLayoutId id="2147483789" r:id="rId8"/>
    <p:sldLayoutId id="2147483790" r:id="rId9"/>
    <p:sldLayoutId id="2147483805" r:id="rId10"/>
    <p:sldLayoutId id="2147483806" r:id="rId11"/>
    <p:sldLayoutId id="2147483781" r:id="rId12"/>
    <p:sldLayoutId id="2147483782" r:id="rId13"/>
    <p:sldLayoutId id="2147483783" r:id="rId14"/>
    <p:sldLayoutId id="2147483784" r:id="rId15"/>
    <p:sldLayoutId id="2147483804" r:id="rId16"/>
    <p:sldLayoutId id="2147483797" r:id="rId17"/>
    <p:sldLayoutId id="2147483798" r:id="rId18"/>
    <p:sldLayoutId id="2147483799" r:id="rId19"/>
    <p:sldLayoutId id="2147483807" r:id="rId20"/>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16.png"/><Relationship Id="rId4" Type="http://schemas.openxmlformats.org/officeDocument/2006/relationships/image" Target="../media/image29.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6.png"/></Relationships>
</file>

<file path=ppt/slides/_rels/slide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16.png"/></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6.png"/></Relationships>
</file>

<file path=ppt/slides/_rels/slide1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16.png"/><Relationship Id="rId4" Type="http://schemas.openxmlformats.org/officeDocument/2006/relationships/image" Target="../media/image29.png"/></Relationships>
</file>

<file path=ppt/slides/_rels/slide1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0.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2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2.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05.jpe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06.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107.jpe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108.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09.jpe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6.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10.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6.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16.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11.png"/><Relationship Id="rId4" Type="http://schemas.openxmlformats.org/officeDocument/2006/relationships/image" Target="../media/image16.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112.png"/><Relationship Id="rId4" Type="http://schemas.openxmlformats.org/officeDocument/2006/relationships/image" Target="../media/image16.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113.png"/><Relationship Id="rId5" Type="http://schemas.openxmlformats.org/officeDocument/2006/relationships/image" Target="../media/image16.png"/><Relationship Id="rId4" Type="http://schemas.openxmlformats.org/officeDocument/2006/relationships/image" Target="../media/image25.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114.png"/><Relationship Id="rId4" Type="http://schemas.openxmlformats.org/officeDocument/2006/relationships/image" Target="../media/image16.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115.png"/><Relationship Id="rId4" Type="http://schemas.openxmlformats.org/officeDocument/2006/relationships/image" Target="../media/image25.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4.xml"/><Relationship Id="rId1" Type="http://schemas.openxmlformats.org/officeDocument/2006/relationships/tags" Target="../tags/tag28.xml"/><Relationship Id="rId5" Type="http://schemas.openxmlformats.org/officeDocument/2006/relationships/image" Target="../media/image115.png"/><Relationship Id="rId4" Type="http://schemas.openxmlformats.org/officeDocument/2006/relationships/image" Target="../media/image25.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16.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116.png"/><Relationship Id="rId5" Type="http://schemas.openxmlformats.org/officeDocument/2006/relationships/image" Target="../media/image16.png"/><Relationship Id="rId4" Type="http://schemas.openxmlformats.org/officeDocument/2006/relationships/image" Target="../media/image2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117.png"/><Relationship Id="rId4" Type="http://schemas.openxmlformats.org/officeDocument/2006/relationships/image" Target="../media/image16.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16.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16.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118.png"/><Relationship Id="rId5" Type="http://schemas.openxmlformats.org/officeDocument/2006/relationships/image" Target="../media/image16.png"/><Relationship Id="rId4" Type="http://schemas.openxmlformats.org/officeDocument/2006/relationships/image" Target="../media/image25.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119.png"/><Relationship Id="rId4" Type="http://schemas.openxmlformats.org/officeDocument/2006/relationships/image" Target="../media/image16.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16.png"/><Relationship Id="rId5" Type="http://schemas.openxmlformats.org/officeDocument/2006/relationships/image" Target="../media/image25.png"/><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4.xml"/><Relationship Id="rId1" Type="http://schemas.openxmlformats.org/officeDocument/2006/relationships/tags" Target="../tags/tag37.xml"/><Relationship Id="rId5" Type="http://schemas.openxmlformats.org/officeDocument/2006/relationships/image" Target="../media/image16.png"/><Relationship Id="rId4" Type="http://schemas.openxmlformats.org/officeDocument/2006/relationships/image" Target="../media/image120.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16.png"/><Relationship Id="rId4" Type="http://schemas.openxmlformats.org/officeDocument/2006/relationships/image" Target="NUL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NULL"/><Relationship Id="rId4" Type="http://schemas.openxmlformats.org/officeDocument/2006/relationships/image" Target="../media/image16.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6.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121.png"/><Relationship Id="rId4" Type="http://schemas.openxmlformats.org/officeDocument/2006/relationships/image" Target="../media/image16.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4.xml"/><Relationship Id="rId1" Type="http://schemas.openxmlformats.org/officeDocument/2006/relationships/tags" Target="../tags/tag42.xml"/><Relationship Id="rId5" Type="http://schemas.openxmlformats.org/officeDocument/2006/relationships/image" Target="../media/image121.png"/><Relationship Id="rId4" Type="http://schemas.openxmlformats.org/officeDocument/2006/relationships/image" Target="../media/image16.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16.png"/><Relationship Id="rId4" Type="http://schemas.openxmlformats.org/officeDocument/2006/relationships/image" Target="../media/image122.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16.xml"/><Relationship Id="rId1" Type="http://schemas.openxmlformats.org/officeDocument/2006/relationships/tags" Target="../tags/tag44.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9.xml"/><Relationship Id="rId1" Type="http://schemas.openxmlformats.org/officeDocument/2006/relationships/tags" Target="../tags/tag45.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0.xml"/><Relationship Id="rId1" Type="http://schemas.openxmlformats.org/officeDocument/2006/relationships/tags" Target="../tags/tag46.xml"/><Relationship Id="rId4" Type="http://schemas.openxmlformats.org/officeDocument/2006/relationships/image" Target="../media/image123.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1.xml"/><Relationship Id="rId1" Type="http://schemas.openxmlformats.org/officeDocument/2006/relationships/tags" Target="../tags/tag47.xml"/><Relationship Id="rId4" Type="http://schemas.openxmlformats.org/officeDocument/2006/relationships/image" Target="../media/image123.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9.xml"/><Relationship Id="rId1" Type="http://schemas.openxmlformats.org/officeDocument/2006/relationships/tags" Target="../tags/tag48.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6.xml"/><Relationship Id="rId1" Type="http://schemas.openxmlformats.org/officeDocument/2006/relationships/tags" Target="../tags/tag49.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50.xml"/><Relationship Id="rId7"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5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6.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16.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4.xml"/><Relationship Id="rId1" Type="http://schemas.openxmlformats.org/officeDocument/2006/relationships/tags" Target="../tags/tag52.xml"/><Relationship Id="rId5" Type="http://schemas.openxmlformats.org/officeDocument/2006/relationships/image" Target="../media/image127.png"/><Relationship Id="rId4" Type="http://schemas.openxmlformats.org/officeDocument/2006/relationships/image" Target="../media/image16.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4.xml"/><Relationship Id="rId1" Type="http://schemas.openxmlformats.org/officeDocument/2006/relationships/tags" Target="../tags/tag53.xml"/><Relationship Id="rId6" Type="http://schemas.openxmlformats.org/officeDocument/2006/relationships/image" Target="../media/image128.png"/><Relationship Id="rId5" Type="http://schemas.openxmlformats.org/officeDocument/2006/relationships/image" Target="../media/image16.png"/><Relationship Id="rId4" Type="http://schemas.openxmlformats.org/officeDocument/2006/relationships/image" Target="../media/image90.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4.xml"/><Relationship Id="rId1" Type="http://schemas.openxmlformats.org/officeDocument/2006/relationships/tags" Target="../tags/tag54.xml"/><Relationship Id="rId5" Type="http://schemas.openxmlformats.org/officeDocument/2006/relationships/image" Target="../media/image16.png"/><Relationship Id="rId4" Type="http://schemas.openxmlformats.org/officeDocument/2006/relationships/image" Target="../media/image90.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1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16.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16.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4.xml"/><Relationship Id="rId1" Type="http://schemas.openxmlformats.org/officeDocument/2006/relationships/tags" Target="../tags/tag58.xml"/><Relationship Id="rId5" Type="http://schemas.openxmlformats.org/officeDocument/2006/relationships/image" Target="../media/image16.png"/><Relationship Id="rId4" Type="http://schemas.openxmlformats.org/officeDocument/2006/relationships/image" Target="../media/image129.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image" Target="../media/image131.png"/><Relationship Id="rId2" Type="http://schemas.openxmlformats.org/officeDocument/2006/relationships/slideLayout" Target="../slideLayouts/slideLayout4.xml"/><Relationship Id="rId1" Type="http://schemas.openxmlformats.org/officeDocument/2006/relationships/tags" Target="../tags/tag59.xml"/><Relationship Id="rId6" Type="http://schemas.openxmlformats.org/officeDocument/2006/relationships/image" Target="../media/image130.png"/><Relationship Id="rId5" Type="http://schemas.openxmlformats.org/officeDocument/2006/relationships/image" Target="../media/image16.png"/><Relationship Id="rId4" Type="http://schemas.openxmlformats.org/officeDocument/2006/relationships/image" Target="../media/image90.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133.png"/><Relationship Id="rId4" Type="http://schemas.openxmlformats.org/officeDocument/2006/relationships/image" Target="../media/image132.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4.xml"/><Relationship Id="rId1" Type="http://schemas.openxmlformats.org/officeDocument/2006/relationships/tags" Target="../tags/tag61.xml"/><Relationship Id="rId5" Type="http://schemas.openxmlformats.org/officeDocument/2006/relationships/image" Target="../media/image134.png"/><Relationship Id="rId4" Type="http://schemas.openxmlformats.org/officeDocument/2006/relationships/image" Target="../media/image16.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4.xml"/><Relationship Id="rId1" Type="http://schemas.openxmlformats.org/officeDocument/2006/relationships/tags" Target="../tags/tag62.xml"/><Relationship Id="rId5" Type="http://schemas.openxmlformats.org/officeDocument/2006/relationships/image" Target="../media/image135.png"/><Relationship Id="rId4" Type="http://schemas.openxmlformats.org/officeDocument/2006/relationships/image" Target="../media/image132.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4.xml"/><Relationship Id="rId1" Type="http://schemas.openxmlformats.org/officeDocument/2006/relationships/tags" Target="../tags/tag63.xml"/><Relationship Id="rId5" Type="http://schemas.openxmlformats.org/officeDocument/2006/relationships/image" Target="../media/image136.png"/><Relationship Id="rId4" Type="http://schemas.openxmlformats.org/officeDocument/2006/relationships/image" Target="../media/image16.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64.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64.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90.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4.xml"/><Relationship Id="rId1" Type="http://schemas.openxmlformats.org/officeDocument/2006/relationships/tags" Target="../tags/tag65.xml"/><Relationship Id="rId5" Type="http://schemas.openxmlformats.org/officeDocument/2006/relationships/image" Target="../media/image139.png"/><Relationship Id="rId4" Type="http://schemas.openxmlformats.org/officeDocument/2006/relationships/image" Target="../media/image25.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4.xml"/><Relationship Id="rId1" Type="http://schemas.openxmlformats.org/officeDocument/2006/relationships/tags" Target="../tags/tag66.xml"/><Relationship Id="rId5" Type="http://schemas.openxmlformats.org/officeDocument/2006/relationships/image" Target="../media/image25.png"/><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4.xml"/><Relationship Id="rId1" Type="http://schemas.openxmlformats.org/officeDocument/2006/relationships/tags" Target="../tags/tag67.xml"/><Relationship Id="rId5" Type="http://schemas.openxmlformats.org/officeDocument/2006/relationships/image" Target="../media/image25.png"/><Relationship Id="rId4" Type="http://schemas.openxmlformats.org/officeDocument/2006/relationships/image" Target="../media/image141.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4.xml"/><Relationship Id="rId1" Type="http://schemas.openxmlformats.org/officeDocument/2006/relationships/tags" Target="../tags/tag68.xml"/><Relationship Id="rId5" Type="http://schemas.openxmlformats.org/officeDocument/2006/relationships/image" Target="../media/image142.png"/><Relationship Id="rId4" Type="http://schemas.openxmlformats.org/officeDocument/2006/relationships/image" Target="../media/image16.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4.xml"/><Relationship Id="rId1" Type="http://schemas.openxmlformats.org/officeDocument/2006/relationships/tags" Target="../tags/tag69.xml"/><Relationship Id="rId5" Type="http://schemas.openxmlformats.org/officeDocument/2006/relationships/image" Target="../media/image143.png"/><Relationship Id="rId4" Type="http://schemas.openxmlformats.org/officeDocument/2006/relationships/image" Target="../media/image16.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4.xml"/><Relationship Id="rId1" Type="http://schemas.openxmlformats.org/officeDocument/2006/relationships/tags" Target="../tags/tag70.xml"/><Relationship Id="rId5" Type="http://schemas.openxmlformats.org/officeDocument/2006/relationships/image" Target="../media/image144.png"/><Relationship Id="rId4" Type="http://schemas.openxmlformats.org/officeDocument/2006/relationships/image" Target="../media/image16.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4.xml"/><Relationship Id="rId1" Type="http://schemas.openxmlformats.org/officeDocument/2006/relationships/tags" Target="../tags/tag71.xml"/><Relationship Id="rId4" Type="http://schemas.openxmlformats.org/officeDocument/2006/relationships/image" Target="../media/image16.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72.xml"/><Relationship Id="rId7" Type="http://schemas.openxmlformats.org/officeDocument/2006/relationships/image" Target="../media/image147.png"/><Relationship Id="rId2" Type="http://schemas.openxmlformats.org/officeDocument/2006/relationships/slideLayout" Target="../slideLayouts/slideLayout4.xml"/><Relationship Id="rId1" Type="http://schemas.openxmlformats.org/officeDocument/2006/relationships/tags" Target="../tags/tag7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6.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4.xml"/><Relationship Id="rId1" Type="http://schemas.openxmlformats.org/officeDocument/2006/relationships/tags" Target="../tags/tag7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6.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4.xml"/><Relationship Id="rId1" Type="http://schemas.openxmlformats.org/officeDocument/2006/relationships/tags" Target="../tags/tag74.xml"/><Relationship Id="rId5" Type="http://schemas.openxmlformats.org/officeDocument/2006/relationships/image" Target="../media/image150.png"/><Relationship Id="rId4" Type="http://schemas.openxmlformats.org/officeDocument/2006/relationships/image" Target="../media/image16.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75.xml"/><Relationship Id="rId7" Type="http://schemas.openxmlformats.org/officeDocument/2006/relationships/image" Target="../media/image151.png"/><Relationship Id="rId2" Type="http://schemas.openxmlformats.org/officeDocument/2006/relationships/slideLayout" Target="../slideLayouts/slideLayout4.xml"/><Relationship Id="rId1" Type="http://schemas.openxmlformats.org/officeDocument/2006/relationships/tags" Target="../tags/tag75.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28.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4.xml"/><Relationship Id="rId1" Type="http://schemas.openxmlformats.org/officeDocument/2006/relationships/tags" Target="../tags/tag76.xml"/><Relationship Id="rId6" Type="http://schemas.openxmlformats.org/officeDocument/2006/relationships/image" Target="../media/image153.png"/><Relationship Id="rId5" Type="http://schemas.openxmlformats.org/officeDocument/2006/relationships/image" Target="../media/image16.png"/><Relationship Id="rId4" Type="http://schemas.openxmlformats.org/officeDocument/2006/relationships/image" Target="../media/image15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4.xml"/><Relationship Id="rId1" Type="http://schemas.openxmlformats.org/officeDocument/2006/relationships/tags" Target="../tags/tag77.xml"/><Relationship Id="rId5" Type="http://schemas.openxmlformats.org/officeDocument/2006/relationships/image" Target="../media/image155.png"/><Relationship Id="rId4" Type="http://schemas.openxmlformats.org/officeDocument/2006/relationships/image" Target="../media/image154.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6.xml"/><Relationship Id="rId1" Type="http://schemas.openxmlformats.org/officeDocument/2006/relationships/tags" Target="../tags/tag78.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8.xml"/><Relationship Id="rId1" Type="http://schemas.openxmlformats.org/officeDocument/2006/relationships/tags" Target="../tags/tag80.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1.xml"/><Relationship Id="rId1" Type="http://schemas.openxmlformats.org/officeDocument/2006/relationships/tags" Target="../tags/tag81.xml"/><Relationship Id="rId5" Type="http://schemas.openxmlformats.org/officeDocument/2006/relationships/image" Target="../media/image157.png"/><Relationship Id="rId4" Type="http://schemas.openxmlformats.org/officeDocument/2006/relationships/image" Target="../media/image156.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4.xml"/><Relationship Id="rId1" Type="http://schemas.openxmlformats.org/officeDocument/2006/relationships/tags" Target="../tags/tag84.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16.xml"/><Relationship Id="rId1" Type="http://schemas.openxmlformats.org/officeDocument/2006/relationships/tags" Target="../tags/tag8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16.pn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4.xml"/><Relationship Id="rId1" Type="http://schemas.openxmlformats.org/officeDocument/2006/relationships/tags" Target="../tags/tag87.xml"/><Relationship Id="rId4" Type="http://schemas.openxmlformats.org/officeDocument/2006/relationships/image" Target="../media/image158.jpe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4.xml"/><Relationship Id="rId1" Type="http://schemas.openxmlformats.org/officeDocument/2006/relationships/tags" Target="../tags/tag88.xml"/><Relationship Id="rId4" Type="http://schemas.openxmlformats.org/officeDocument/2006/relationships/image" Target="../media/image159.jpe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4.xml"/><Relationship Id="rId1" Type="http://schemas.openxmlformats.org/officeDocument/2006/relationships/tags" Target="../tags/tag89.xml"/><Relationship Id="rId6" Type="http://schemas.openxmlformats.org/officeDocument/2006/relationships/image" Target="../media/image160.png"/><Relationship Id="rId5" Type="http://schemas.openxmlformats.org/officeDocument/2006/relationships/hyperlink" Target="https://en.wikipedia.org/wiki/Urbanization" TargetMode="External"/><Relationship Id="rId4" Type="http://schemas.openxmlformats.org/officeDocument/2006/relationships/image" Target="../media/image16.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4.xml"/><Relationship Id="rId1" Type="http://schemas.openxmlformats.org/officeDocument/2006/relationships/tags" Target="../tags/tag90.xml"/><Relationship Id="rId4" Type="http://schemas.openxmlformats.org/officeDocument/2006/relationships/image" Target="../media/image161.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4.xml"/><Relationship Id="rId1" Type="http://schemas.openxmlformats.org/officeDocument/2006/relationships/tags" Target="../tags/tag91.xml"/><Relationship Id="rId4" Type="http://schemas.openxmlformats.org/officeDocument/2006/relationships/image" Target="../media/image162.pn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4.xml"/><Relationship Id="rId1" Type="http://schemas.openxmlformats.org/officeDocument/2006/relationships/tags" Target="../tags/tag9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4.xml"/><Relationship Id="rId1" Type="http://schemas.openxmlformats.org/officeDocument/2006/relationships/tags" Target="../tags/tag93.xml"/><Relationship Id="rId4" Type="http://schemas.openxmlformats.org/officeDocument/2006/relationships/image" Target="../media/image162.pn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6.xml"/><Relationship Id="rId1" Type="http://schemas.openxmlformats.org/officeDocument/2006/relationships/tags" Target="../tags/tag94.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4.xml"/><Relationship Id="rId1" Type="http://schemas.openxmlformats.org/officeDocument/2006/relationships/tags" Target="../tags/tag95.xml"/><Relationship Id="rId4" Type="http://schemas.openxmlformats.org/officeDocument/2006/relationships/image" Target="../media/image16.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4.xml"/><Relationship Id="rId1" Type="http://schemas.openxmlformats.org/officeDocument/2006/relationships/tags" Target="../tags/tag96.xml"/><Relationship Id="rId5" Type="http://schemas.openxmlformats.org/officeDocument/2006/relationships/image" Target="../media/image16.png"/><Relationship Id="rId4" Type="http://schemas.openxmlformats.org/officeDocument/2006/relationships/image" Target="../media/image16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5.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4.xml"/><Relationship Id="rId1" Type="http://schemas.openxmlformats.org/officeDocument/2006/relationships/tags" Target="../tags/tag97.xml"/><Relationship Id="rId5" Type="http://schemas.openxmlformats.org/officeDocument/2006/relationships/image" Target="../media/image164.png"/><Relationship Id="rId4" Type="http://schemas.openxmlformats.org/officeDocument/2006/relationships/image" Target="../media/image132.pn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4.xml"/><Relationship Id="rId1" Type="http://schemas.openxmlformats.org/officeDocument/2006/relationships/tags" Target="../tags/tag98.xml"/><Relationship Id="rId5" Type="http://schemas.openxmlformats.org/officeDocument/2006/relationships/image" Target="../media/image165.png"/><Relationship Id="rId4" Type="http://schemas.openxmlformats.org/officeDocument/2006/relationships/image" Target="../media/image16.pn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99.xml"/><Relationship Id="rId5" Type="http://schemas.openxmlformats.org/officeDocument/2006/relationships/image" Target="../media/image165.png"/><Relationship Id="rId4" Type="http://schemas.openxmlformats.org/officeDocument/2006/relationships/image" Target="../media/image16.pn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4.xml"/><Relationship Id="rId1" Type="http://schemas.openxmlformats.org/officeDocument/2006/relationships/tags" Target="../tags/tag100.xml"/><Relationship Id="rId5" Type="http://schemas.openxmlformats.org/officeDocument/2006/relationships/image" Target="../media/image29.png"/><Relationship Id="rId4" Type="http://schemas.openxmlformats.org/officeDocument/2006/relationships/image" Target="../media/image28.pn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01.xml"/><Relationship Id="rId7" Type="http://schemas.openxmlformats.org/officeDocument/2006/relationships/image" Target="../media/image166.png"/><Relationship Id="rId2" Type="http://schemas.openxmlformats.org/officeDocument/2006/relationships/slideLayout" Target="../slideLayouts/slideLayout4.xml"/><Relationship Id="rId1" Type="http://schemas.openxmlformats.org/officeDocument/2006/relationships/tags" Target="../tags/tag10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6.pn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4.xml"/><Relationship Id="rId1" Type="http://schemas.openxmlformats.org/officeDocument/2006/relationships/tags" Target="../tags/tag102.xml"/><Relationship Id="rId5" Type="http://schemas.openxmlformats.org/officeDocument/2006/relationships/image" Target="../media/image16.png"/><Relationship Id="rId4" Type="http://schemas.openxmlformats.org/officeDocument/2006/relationships/image" Target="../media/image166.pn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4.xml"/><Relationship Id="rId1" Type="http://schemas.openxmlformats.org/officeDocument/2006/relationships/tags" Target="../tags/tag103.xml"/><Relationship Id="rId5" Type="http://schemas.openxmlformats.org/officeDocument/2006/relationships/image" Target="../media/image16.png"/><Relationship Id="rId4" Type="http://schemas.openxmlformats.org/officeDocument/2006/relationships/image" Target="../media/image167.pn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4.xml"/><Relationship Id="rId1" Type="http://schemas.openxmlformats.org/officeDocument/2006/relationships/tags" Target="../tags/tag104.xml"/><Relationship Id="rId5" Type="http://schemas.openxmlformats.org/officeDocument/2006/relationships/image" Target="../media/image16.png"/><Relationship Id="rId4" Type="http://schemas.openxmlformats.org/officeDocument/2006/relationships/image" Target="../media/image168.pn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4.xml"/><Relationship Id="rId1" Type="http://schemas.openxmlformats.org/officeDocument/2006/relationships/tags" Target="../tags/tag105.xml"/><Relationship Id="rId5" Type="http://schemas.openxmlformats.org/officeDocument/2006/relationships/image" Target="../media/image16.png"/><Relationship Id="rId4" Type="http://schemas.openxmlformats.org/officeDocument/2006/relationships/image" Target="../media/image169.pn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4.xml"/><Relationship Id="rId1" Type="http://schemas.openxmlformats.org/officeDocument/2006/relationships/tags" Target="../tags/tag106.xml"/><Relationship Id="rId5" Type="http://schemas.openxmlformats.org/officeDocument/2006/relationships/image" Target="../media/image16.png"/><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4.xml"/><Relationship Id="rId1" Type="http://schemas.openxmlformats.org/officeDocument/2006/relationships/tags" Target="../tags/tag107.xml"/><Relationship Id="rId5" Type="http://schemas.openxmlformats.org/officeDocument/2006/relationships/image" Target="../media/image16.png"/><Relationship Id="rId4" Type="http://schemas.openxmlformats.org/officeDocument/2006/relationships/image" Target="../media/image171.png"/></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4.xml"/><Relationship Id="rId1" Type="http://schemas.openxmlformats.org/officeDocument/2006/relationships/tags" Target="../tags/tag108.xml"/><Relationship Id="rId4" Type="http://schemas.openxmlformats.org/officeDocument/2006/relationships/image" Target="../media/image16.pn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4.xml"/><Relationship Id="rId1" Type="http://schemas.openxmlformats.org/officeDocument/2006/relationships/tags" Target="../tags/tag109.xml"/><Relationship Id="rId5" Type="http://schemas.openxmlformats.org/officeDocument/2006/relationships/image" Target="../media/image172.png"/><Relationship Id="rId4" Type="http://schemas.openxmlformats.org/officeDocument/2006/relationships/image" Target="../media/image16.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4.xml"/><Relationship Id="rId1" Type="http://schemas.openxmlformats.org/officeDocument/2006/relationships/tags" Target="../tags/tag110.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32.pn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4.xml"/><Relationship Id="rId1" Type="http://schemas.openxmlformats.org/officeDocument/2006/relationships/tags" Target="../tags/tag111.xml"/><Relationship Id="rId5" Type="http://schemas.openxmlformats.org/officeDocument/2006/relationships/image" Target="../media/image175.png"/><Relationship Id="rId4" Type="http://schemas.openxmlformats.org/officeDocument/2006/relationships/image" Target="../media/image16.png"/></Relationships>
</file>

<file path=ppt/slides/_rels/slide24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notesSlide" Target="../notesSlides/notesSlide212.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1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4.xml"/><Relationship Id="rId1" Type="http://schemas.openxmlformats.org/officeDocument/2006/relationships/tags" Target="../tags/tag113.xml"/><Relationship Id="rId6" Type="http://schemas.openxmlformats.org/officeDocument/2006/relationships/image" Target="../media/image177.png"/><Relationship Id="rId5" Type="http://schemas.openxmlformats.org/officeDocument/2006/relationships/image" Target="../media/image132.png"/><Relationship Id="rId4" Type="http://schemas.openxmlformats.org/officeDocument/2006/relationships/image" Target="../media/image25.pn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4.xml"/><Relationship Id="rId1" Type="http://schemas.openxmlformats.org/officeDocument/2006/relationships/tags" Target="../tags/tag114.xml"/><Relationship Id="rId5" Type="http://schemas.openxmlformats.org/officeDocument/2006/relationships/image" Target="../media/image16.png"/><Relationship Id="rId4" Type="http://schemas.openxmlformats.org/officeDocument/2006/relationships/image" Target="../media/image178.pn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4.xml"/><Relationship Id="rId1" Type="http://schemas.openxmlformats.org/officeDocument/2006/relationships/tags" Target="../tags/tag115.xml"/><Relationship Id="rId5" Type="http://schemas.openxmlformats.org/officeDocument/2006/relationships/image" Target="../media/image16.png"/><Relationship Id="rId4" Type="http://schemas.openxmlformats.org/officeDocument/2006/relationships/image" Target="../media/image179.png"/></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4.xml"/><Relationship Id="rId1" Type="http://schemas.openxmlformats.org/officeDocument/2006/relationships/tags" Target="../tags/tag11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4.xml"/><Relationship Id="rId1" Type="http://schemas.openxmlformats.org/officeDocument/2006/relationships/tags" Target="../tags/tag117.xml"/><Relationship Id="rId4" Type="http://schemas.openxmlformats.org/officeDocument/2006/relationships/image" Target="../media/image16.pn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4.xml"/><Relationship Id="rId1" Type="http://schemas.openxmlformats.org/officeDocument/2006/relationships/tags" Target="../tags/tag118.xml"/><Relationship Id="rId4" Type="http://schemas.openxmlformats.org/officeDocument/2006/relationships/image" Target="../media/image16.png"/></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4.xml"/><Relationship Id="rId1" Type="http://schemas.openxmlformats.org/officeDocument/2006/relationships/tags" Target="../tags/tag119.xml"/><Relationship Id="rId5" Type="http://schemas.openxmlformats.org/officeDocument/2006/relationships/image" Target="../media/image16.png"/><Relationship Id="rId4" Type="http://schemas.openxmlformats.org/officeDocument/2006/relationships/image" Target="../media/image180.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4.xml"/><Relationship Id="rId1" Type="http://schemas.openxmlformats.org/officeDocument/2006/relationships/tags" Target="../tags/tag120.xml"/><Relationship Id="rId6" Type="http://schemas.openxmlformats.org/officeDocument/2006/relationships/image" Target="../media/image16.png"/><Relationship Id="rId5" Type="http://schemas.openxmlformats.org/officeDocument/2006/relationships/image" Target="../media/image181.png"/><Relationship Id="rId4" Type="http://schemas.openxmlformats.org/officeDocument/2006/relationships/image" Target="../media/image25.png"/></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4.xml"/><Relationship Id="rId1" Type="http://schemas.openxmlformats.org/officeDocument/2006/relationships/tags" Target="../tags/tag121.xml"/><Relationship Id="rId5" Type="http://schemas.openxmlformats.org/officeDocument/2006/relationships/image" Target="../media/image182.png"/><Relationship Id="rId4" Type="http://schemas.openxmlformats.org/officeDocument/2006/relationships/image" Target="../media/image16.png"/></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4.xml"/><Relationship Id="rId1" Type="http://schemas.openxmlformats.org/officeDocument/2006/relationships/tags" Target="../tags/tag122.xml"/><Relationship Id="rId6" Type="http://schemas.openxmlformats.org/officeDocument/2006/relationships/image" Target="../media/image183.png"/><Relationship Id="rId5" Type="http://schemas.openxmlformats.org/officeDocument/2006/relationships/image" Target="../media/image16.png"/><Relationship Id="rId4" Type="http://schemas.openxmlformats.org/officeDocument/2006/relationships/image" Target="../media/image181.png"/></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4.xml"/><Relationship Id="rId1" Type="http://schemas.openxmlformats.org/officeDocument/2006/relationships/tags" Target="../tags/tag123.xml"/><Relationship Id="rId5" Type="http://schemas.openxmlformats.org/officeDocument/2006/relationships/image" Target="../media/image16.png"/><Relationship Id="rId4" Type="http://schemas.openxmlformats.org/officeDocument/2006/relationships/image" Target="../media/image184.png"/></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6.xml"/><Relationship Id="rId1" Type="http://schemas.openxmlformats.org/officeDocument/2006/relationships/tags" Target="../tags/tag124.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0.xml"/><Relationship Id="rId1" Type="http://schemas.openxmlformats.org/officeDocument/2006/relationships/tags" Target="../tags/tag125.xml"/><Relationship Id="rId4" Type="http://schemas.openxmlformats.org/officeDocument/2006/relationships/image" Target="../media/image185.png"/></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10.xml"/><Relationship Id="rId1" Type="http://schemas.openxmlformats.org/officeDocument/2006/relationships/tags" Target="../tags/tag126.xml"/><Relationship Id="rId4" Type="http://schemas.openxmlformats.org/officeDocument/2006/relationships/image" Target="../media/image18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0.xml"/><Relationship Id="rId1" Type="http://schemas.openxmlformats.org/officeDocument/2006/relationships/tags" Target="../tags/tag127.xml"/><Relationship Id="rId4" Type="http://schemas.openxmlformats.org/officeDocument/2006/relationships/image" Target="../media/image186.png"/></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6.xml"/><Relationship Id="rId1" Type="http://schemas.openxmlformats.org/officeDocument/2006/relationships/tags" Target="../tags/tag128.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4.xml"/><Relationship Id="rId1" Type="http://schemas.openxmlformats.org/officeDocument/2006/relationships/tags" Target="../tags/tag129.xml"/><Relationship Id="rId5" Type="http://schemas.openxmlformats.org/officeDocument/2006/relationships/image" Target="../media/image16.png"/><Relationship Id="rId4" Type="http://schemas.openxmlformats.org/officeDocument/2006/relationships/image" Target="../media/image187.png"/></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4.xml"/><Relationship Id="rId1" Type="http://schemas.openxmlformats.org/officeDocument/2006/relationships/tags" Target="../tags/tag130.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6.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4.xml"/><Relationship Id="rId1" Type="http://schemas.openxmlformats.org/officeDocument/2006/relationships/tags" Target="../tags/tag131.xml"/><Relationship Id="rId5" Type="http://schemas.openxmlformats.org/officeDocument/2006/relationships/image" Target="../media/image16.png"/><Relationship Id="rId4" Type="http://schemas.openxmlformats.org/officeDocument/2006/relationships/image" Target="../media/image188.png"/></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4.xml"/><Relationship Id="rId1" Type="http://schemas.openxmlformats.org/officeDocument/2006/relationships/tags" Target="../tags/tag132.xml"/><Relationship Id="rId4" Type="http://schemas.openxmlformats.org/officeDocument/2006/relationships/image" Target="../media/image16.png"/></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4.xml"/><Relationship Id="rId1" Type="http://schemas.openxmlformats.org/officeDocument/2006/relationships/tags" Target="../tags/tag133.xml"/><Relationship Id="rId4" Type="http://schemas.openxmlformats.org/officeDocument/2006/relationships/image" Target="../media/image16.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4.xml"/><Relationship Id="rId1" Type="http://schemas.openxmlformats.org/officeDocument/2006/relationships/tags" Target="../tags/tag134.xml"/><Relationship Id="rId4" Type="http://schemas.openxmlformats.org/officeDocument/2006/relationships/image" Target="../media/image190.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4.xml"/><Relationship Id="rId1" Type="http://schemas.openxmlformats.org/officeDocument/2006/relationships/tags" Target="../tags/tag135.xml"/><Relationship Id="rId5" Type="http://schemas.openxmlformats.org/officeDocument/2006/relationships/image" Target="../media/image191.png"/><Relationship Id="rId4" Type="http://schemas.openxmlformats.org/officeDocument/2006/relationships/image" Target="../media/image16.png"/></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4.xml"/><Relationship Id="rId1" Type="http://schemas.openxmlformats.org/officeDocument/2006/relationships/tags" Target="../tags/tag136.xml"/><Relationship Id="rId6" Type="http://schemas.openxmlformats.org/officeDocument/2006/relationships/image" Target="../media/image16.png"/><Relationship Id="rId5" Type="http://schemas.openxmlformats.org/officeDocument/2006/relationships/image" Target="../media/image193.png"/><Relationship Id="rId4" Type="http://schemas.openxmlformats.org/officeDocument/2006/relationships/image" Target="../media/image192.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4.xml"/><Relationship Id="rId1" Type="http://schemas.openxmlformats.org/officeDocument/2006/relationships/tags" Target="../tags/tag137.xml"/><Relationship Id="rId5" Type="http://schemas.openxmlformats.org/officeDocument/2006/relationships/image" Target="../media/image16.png"/><Relationship Id="rId4" Type="http://schemas.openxmlformats.org/officeDocument/2006/relationships/image" Target="../media/image194.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4.xml"/><Relationship Id="rId1" Type="http://schemas.openxmlformats.org/officeDocument/2006/relationships/tags" Target="../tags/tag138.xml"/><Relationship Id="rId5" Type="http://schemas.openxmlformats.org/officeDocument/2006/relationships/image" Target="../media/image195.png"/><Relationship Id="rId4" Type="http://schemas.openxmlformats.org/officeDocument/2006/relationships/image" Target="../media/image16.png"/></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4.xml"/><Relationship Id="rId1" Type="http://schemas.openxmlformats.org/officeDocument/2006/relationships/tags" Target="../tags/tag139.xml"/><Relationship Id="rId5" Type="http://schemas.openxmlformats.org/officeDocument/2006/relationships/image" Target="../media/image196.png"/><Relationship Id="rId4" Type="http://schemas.openxmlformats.org/officeDocument/2006/relationships/image" Target="../media/image16.png"/></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4.xml"/><Relationship Id="rId1" Type="http://schemas.openxmlformats.org/officeDocument/2006/relationships/tags" Target="../tags/tag140.xml"/><Relationship Id="rId5" Type="http://schemas.openxmlformats.org/officeDocument/2006/relationships/image" Target="../media/image197.png"/><Relationship Id="rId4" Type="http://schemas.openxmlformats.org/officeDocument/2006/relationships/image" Target="../media/image16.png"/></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4.xml"/><Relationship Id="rId1" Type="http://schemas.openxmlformats.org/officeDocument/2006/relationships/tags" Target="../tags/tag141.xml"/><Relationship Id="rId5" Type="http://schemas.openxmlformats.org/officeDocument/2006/relationships/image" Target="../media/image198.png"/><Relationship Id="rId4" Type="http://schemas.openxmlformats.org/officeDocument/2006/relationships/image" Target="../media/image16.png"/></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4.xml"/><Relationship Id="rId1" Type="http://schemas.openxmlformats.org/officeDocument/2006/relationships/tags" Target="../tags/tag142.xml"/><Relationship Id="rId5" Type="http://schemas.openxmlformats.org/officeDocument/2006/relationships/image" Target="../media/image199.png"/><Relationship Id="rId4" Type="http://schemas.openxmlformats.org/officeDocument/2006/relationships/image" Target="../media/image16.png"/></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4.xml"/><Relationship Id="rId1" Type="http://schemas.openxmlformats.org/officeDocument/2006/relationships/tags" Target="../tags/tag143.xml"/><Relationship Id="rId4" Type="http://schemas.openxmlformats.org/officeDocument/2006/relationships/image" Target="../media/image16.png"/></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4.xml"/><Relationship Id="rId1" Type="http://schemas.openxmlformats.org/officeDocument/2006/relationships/tags" Target="../tags/tag144.xml"/><Relationship Id="rId5" Type="http://schemas.openxmlformats.org/officeDocument/2006/relationships/image" Target="../media/image200.png"/><Relationship Id="rId4" Type="http://schemas.openxmlformats.org/officeDocument/2006/relationships/image" Target="../media/image16.png"/></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4.xml"/><Relationship Id="rId1" Type="http://schemas.openxmlformats.org/officeDocument/2006/relationships/tags" Target="../tags/tag145.xml"/><Relationship Id="rId5" Type="http://schemas.openxmlformats.org/officeDocument/2006/relationships/image" Target="../media/image201.png"/><Relationship Id="rId4" Type="http://schemas.openxmlformats.org/officeDocument/2006/relationships/image" Target="../media/image16.png"/></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4.xml"/><Relationship Id="rId1" Type="http://schemas.openxmlformats.org/officeDocument/2006/relationships/tags" Target="../tags/tag146.xml"/><Relationship Id="rId5" Type="http://schemas.openxmlformats.org/officeDocument/2006/relationships/image" Target="../media/image202.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5.png"/></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4.xml"/><Relationship Id="rId1" Type="http://schemas.openxmlformats.org/officeDocument/2006/relationships/tags" Target="../tags/tag147.xml"/><Relationship Id="rId5" Type="http://schemas.openxmlformats.org/officeDocument/2006/relationships/image" Target="../media/image203.png"/><Relationship Id="rId4" Type="http://schemas.openxmlformats.org/officeDocument/2006/relationships/image" Target="../media/image16.png"/></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4.xml"/><Relationship Id="rId1" Type="http://schemas.openxmlformats.org/officeDocument/2006/relationships/tags" Target="../tags/tag148.xml"/><Relationship Id="rId5" Type="http://schemas.openxmlformats.org/officeDocument/2006/relationships/image" Target="../media/image16.png"/><Relationship Id="rId4" Type="http://schemas.openxmlformats.org/officeDocument/2006/relationships/image" Target="../media/image204.png"/></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16.xml"/><Relationship Id="rId1" Type="http://schemas.openxmlformats.org/officeDocument/2006/relationships/tags" Target="../tags/tag149.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8.xml"/><Relationship Id="rId1" Type="http://schemas.openxmlformats.org/officeDocument/2006/relationships/tags" Target="../tags/tag151.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9.xml"/><Relationship Id="rId1" Type="http://schemas.openxmlformats.org/officeDocument/2006/relationships/tags" Target="../tags/tag152.xml"/><Relationship Id="rId5" Type="http://schemas.openxmlformats.org/officeDocument/2006/relationships/image" Target="../media/image206.png"/><Relationship Id="rId4" Type="http://schemas.openxmlformats.org/officeDocument/2006/relationships/image" Target="../media/image205.pn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6.xml"/></Relationships>
</file>

<file path=ppt/slides/_rels/slide29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258.xml"/><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3.xml"/><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5.png"/></Relationships>
</file>

<file path=ppt/slides/_rels/slide30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67.xml"/><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6.xml"/></Relationships>
</file>

<file path=ppt/slides/_rels/slide30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6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71.xml"/><Relationship Id="rId1" Type="http://schemas.openxmlformats.org/officeDocument/2006/relationships/slideLayout" Target="../slideLayouts/slideLayout4.xml"/><Relationship Id="rId5" Type="http://schemas.openxmlformats.org/officeDocument/2006/relationships/image" Target="../media/image215.png"/><Relationship Id="rId4" Type="http://schemas.openxmlformats.org/officeDocument/2006/relationships/image" Target="../media/image16.png"/></Relationships>
</file>

<file path=ppt/slides/_rels/slide3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2.xml"/><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3.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7.xml"/><Relationship Id="rId1" Type="http://schemas.openxmlformats.org/officeDocument/2006/relationships/slideLayout" Target="../slideLayouts/slideLayout4.xml"/><Relationship Id="rId4" Type="http://schemas.openxmlformats.org/officeDocument/2006/relationships/image" Target="../media/image218.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7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0.xml"/><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3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1.xm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3.xml"/><Relationship Id="rId1" Type="http://schemas.openxmlformats.org/officeDocument/2006/relationships/slideLayout" Target="../slideLayouts/slideLayout4.xml"/><Relationship Id="rId6" Type="http://schemas.openxmlformats.org/officeDocument/2006/relationships/image" Target="../media/image223.jpeg"/><Relationship Id="rId5" Type="http://schemas.openxmlformats.org/officeDocument/2006/relationships/image" Target="../media/image222.jpeg"/><Relationship Id="rId4" Type="http://schemas.openxmlformats.org/officeDocument/2006/relationships/image" Target="../media/image221.png"/></Relationships>
</file>

<file path=ppt/slides/_rels/slide3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4.xml"/><Relationship Id="rId1" Type="http://schemas.openxmlformats.org/officeDocument/2006/relationships/slideLayout" Target="../slideLayouts/slideLayout4.xml"/><Relationship Id="rId5" Type="http://schemas.openxmlformats.org/officeDocument/2006/relationships/image" Target="../media/image225.jpeg"/><Relationship Id="rId4" Type="http://schemas.openxmlformats.org/officeDocument/2006/relationships/image" Target="../media/image224.jpeg"/></Relationships>
</file>

<file path=ppt/slides/_rels/slide3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8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7.xml"/><Relationship Id="rId1" Type="http://schemas.openxmlformats.org/officeDocument/2006/relationships/slideLayout" Target="../slideLayouts/slideLayout4.xml"/><Relationship Id="rId5" Type="http://schemas.openxmlformats.org/officeDocument/2006/relationships/image" Target="../media/image227.png"/><Relationship Id="rId4" Type="http://schemas.openxmlformats.org/officeDocument/2006/relationships/image" Target="../media/image16.png"/></Relationships>
</file>

<file path=ppt/slides/_rels/slide3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8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2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8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0.xml"/><Relationship Id="rId1" Type="http://schemas.openxmlformats.org/officeDocument/2006/relationships/slideLayout" Target="../slideLayouts/slideLayout4.xml"/><Relationship Id="rId4" Type="http://schemas.openxmlformats.org/officeDocument/2006/relationships/image" Target="../media/image230.png"/></Relationships>
</file>

<file path=ppt/slides/_rels/slide3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1.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2.xml"/><Relationship Id="rId1" Type="http://schemas.openxmlformats.org/officeDocument/2006/relationships/slideLayout" Target="../slideLayouts/slideLayout4.xml"/><Relationship Id="rId4" Type="http://schemas.openxmlformats.org/officeDocument/2006/relationships/image" Target="../media/image231.png"/></Relationships>
</file>

<file path=ppt/slides/_rels/slide3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9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95.xml"/><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25.png"/></Relationships>
</file>

<file path=ppt/slides/_rels/slide3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7.xml"/><Relationship Id="rId1" Type="http://schemas.openxmlformats.org/officeDocument/2006/relationships/slideLayout" Target="../slideLayouts/slideLayout4.xml"/><Relationship Id="rId4" Type="http://schemas.openxmlformats.org/officeDocument/2006/relationships/image" Target="../media/image233.png"/></Relationships>
</file>

<file path=ppt/slides/_rels/slide3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8.xml"/><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3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9.xml"/><Relationship Id="rId1" Type="http://schemas.openxmlformats.org/officeDocument/2006/relationships/slideLayout" Target="../slideLayouts/slideLayout4.xml"/><Relationship Id="rId4" Type="http://schemas.openxmlformats.org/officeDocument/2006/relationships/image" Target="../media/image235.png"/></Relationships>
</file>

<file path=ppt/slides/_rels/slide3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0.xml"/><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2.xml"/><Relationship Id="rId1" Type="http://schemas.openxmlformats.org/officeDocument/2006/relationships/slideLayout" Target="../slideLayouts/slideLayout4.xml"/><Relationship Id="rId4" Type="http://schemas.openxmlformats.org/officeDocument/2006/relationships/image" Target="../media/image236.png"/></Relationships>
</file>

<file path=ppt/slides/_rels/slide33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0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4.xml"/><Relationship Id="rId1" Type="http://schemas.openxmlformats.org/officeDocument/2006/relationships/slideLayout" Target="../slideLayouts/slideLayout4.xml"/><Relationship Id="rId4" Type="http://schemas.openxmlformats.org/officeDocument/2006/relationships/image" Target="../media/image237.png"/></Relationships>
</file>

<file path=ppt/slides/_rels/slide3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5.xml"/><Relationship Id="rId1" Type="http://schemas.openxmlformats.org/officeDocument/2006/relationships/slideLayout" Target="../slideLayouts/slideLayout4.xml"/><Relationship Id="rId4" Type="http://schemas.openxmlformats.org/officeDocument/2006/relationships/image" Target="../media/image238.png"/></Relationships>
</file>

<file path=ppt/slides/_rels/slide3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25.png"/></Relationships>
</file>

<file path=ppt/slides/_rels/slide34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0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4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0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4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0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28.png"/></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6.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6.xml"/></Relationships>
</file>

<file path=ppt/slides/_rels/slide3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4.xml"/><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5.xml"/><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3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6.xml"/><Relationship Id="rId1" Type="http://schemas.openxmlformats.org/officeDocument/2006/relationships/slideLayout" Target="../slideLayouts/slideLayout4.xml"/><Relationship Id="rId4" Type="http://schemas.openxmlformats.org/officeDocument/2006/relationships/image" Target="../media/image243.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25.png"/></Relationships>
</file>

<file path=ppt/slides/_rels/slide3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7.xml"/><Relationship Id="rId1" Type="http://schemas.openxmlformats.org/officeDocument/2006/relationships/slideLayout" Target="../slideLayouts/slideLayout4.xml"/><Relationship Id="rId4" Type="http://schemas.openxmlformats.org/officeDocument/2006/relationships/image" Target="../media/image244.png"/></Relationships>
</file>

<file path=ppt/slides/_rels/slide3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8.xml"/><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1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5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2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1.xml"/><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35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2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3.xml"/><Relationship Id="rId1" Type="http://schemas.openxmlformats.org/officeDocument/2006/relationships/slideLayout" Target="../slideLayouts/slideLayout4.xml"/><Relationship Id="rId5" Type="http://schemas.openxmlformats.org/officeDocument/2006/relationships/image" Target="../media/image249.png"/><Relationship Id="rId4" Type="http://schemas.openxmlformats.org/officeDocument/2006/relationships/image" Target="../media/image16.png"/></Relationships>
</file>

<file path=ppt/slides/_rels/slide35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5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4.png"/></Relationships>
</file>

<file path=ppt/slides/_rels/slide3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7.xml"/><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8.xml"/><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9.xml"/><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3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1.xml"/><Relationship Id="rId1" Type="http://schemas.openxmlformats.org/officeDocument/2006/relationships/slideLayout" Target="../slideLayouts/slideLayout4.xml"/><Relationship Id="rId4" Type="http://schemas.openxmlformats.org/officeDocument/2006/relationships/image" Target="../media/image252.png"/></Relationships>
</file>

<file path=ppt/slides/_rels/slide36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3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6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3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5.png"/></Relationships>
</file>

<file path=ppt/slides/_rels/slide36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34.xml"/><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16.png"/></Relationships>
</file>

<file path=ppt/slides/_rels/slide3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5.xml"/><Relationship Id="rId1" Type="http://schemas.openxmlformats.org/officeDocument/2006/relationships/slideLayout" Target="../slideLayouts/slideLayout4.xml"/><Relationship Id="rId4" Type="http://schemas.openxmlformats.org/officeDocument/2006/relationships/image" Target="../media/image258.png"/></Relationships>
</file>

<file path=ppt/slides/_rels/slide3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6.xml"/><Relationship Id="rId1" Type="http://schemas.openxmlformats.org/officeDocument/2006/relationships/slideLayout" Target="../slideLayouts/slideLayout4.xml"/><Relationship Id="rId5" Type="http://schemas.openxmlformats.org/officeDocument/2006/relationships/image" Target="../media/image252.png"/><Relationship Id="rId4" Type="http://schemas.openxmlformats.org/officeDocument/2006/relationships/image" Target="../media/image259.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7.xml"/><Relationship Id="rId1" Type="http://schemas.openxmlformats.org/officeDocument/2006/relationships/slideLayout" Target="../slideLayouts/slideLayout4.xml"/><Relationship Id="rId4" Type="http://schemas.openxmlformats.org/officeDocument/2006/relationships/image" Target="../media/image260.png"/></Relationships>
</file>

<file path=ppt/slides/_rels/slide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8.xml"/><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3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7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40.xml"/><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9.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9.xml"/></Relationships>
</file>

<file path=ppt/slides/_rels/slide37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16.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NUL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 xmlns:a16="http://schemas.microsoft.com/office/drawing/2014/main"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Samsung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Innovation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 xmlns:a16="http://schemas.microsoft.com/office/drawing/2014/main"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400"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34393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9" name="TextBox 18">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1.1 Digital World and Encryption</a:t>
            </a:r>
            <a:endParaRPr lang="ko-KR" altLang="en-US" b="1" dirty="0">
              <a:latin typeface="Samsung Sharp Sans" pitchFamily="2" charset="0"/>
            </a:endParaRPr>
          </a:p>
        </p:txBody>
      </p:sp>
      <p:sp>
        <p:nvSpPr>
          <p:cNvPr id="20" name="직사각형 19">
            <a:extLst>
              <a:ext uri="{FF2B5EF4-FFF2-40B4-BE49-F238E27FC236}">
                <a16:creationId xmlns="" xmlns:a16="http://schemas.microsoft.com/office/drawing/2014/main" id="{F1B12DA7-C15F-4B00-8AB3-088BA5E0B6A4}"/>
              </a:ext>
            </a:extLst>
          </p:cNvPr>
          <p:cNvSpPr/>
          <p:nvPr/>
        </p:nvSpPr>
        <p:spPr>
          <a:xfrm>
            <a:off x="5177120" y="2032676"/>
            <a:ext cx="4448175" cy="2005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digital world, it is very important to prove your identity and access information.
At the same time, the problem of digital threats is becoming a serious problem, such as falsifying personal identities or accessing public information without legitimate authority.</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two people have private communications in a remote place, they should be able to send and receive information in an encrypted manner.</a:t>
            </a:r>
          </a:p>
        </p:txBody>
      </p:sp>
      <p:sp>
        <p:nvSpPr>
          <p:cNvPr id="12" name="직사각형 11">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16" name="그룹 15"/>
          <p:cNvGrpSpPr/>
          <p:nvPr/>
        </p:nvGrpSpPr>
        <p:grpSpPr>
          <a:xfrm>
            <a:off x="463014" y="2012817"/>
            <a:ext cx="4630480" cy="3109729"/>
            <a:chOff x="463014" y="2083777"/>
            <a:chExt cx="4630480" cy="3109729"/>
          </a:xfrm>
        </p:grpSpPr>
        <p:sp>
          <p:nvSpPr>
            <p:cNvPr id="17" name="직사각형 16">
              <a:extLst>
                <a:ext uri="{FF2B5EF4-FFF2-40B4-BE49-F238E27FC236}">
                  <a16:creationId xmlns="" xmlns:a16="http://schemas.microsoft.com/office/drawing/2014/main" id="{51F06A04-E2A8-48C7-82E8-B3EBF98C5213}"/>
                </a:ext>
              </a:extLst>
            </p:cNvPr>
            <p:cNvSpPr/>
            <p:nvPr/>
          </p:nvSpPr>
          <p:spPr>
            <a:xfrm>
              <a:off x="463014" y="2083777"/>
              <a:ext cx="4630480" cy="310972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1" name="그룹 20"/>
            <p:cNvGrpSpPr/>
            <p:nvPr/>
          </p:nvGrpSpPr>
          <p:grpSpPr>
            <a:xfrm>
              <a:off x="537727" y="2223246"/>
              <a:ext cx="4484846" cy="2910028"/>
              <a:chOff x="359134" y="2258965"/>
              <a:chExt cx="4484846" cy="2910028"/>
            </a:xfrm>
          </p:grpSpPr>
          <p:grpSp>
            <p:nvGrpSpPr>
              <p:cNvPr id="22" name="그룹 21"/>
              <p:cNvGrpSpPr/>
              <p:nvPr/>
            </p:nvGrpSpPr>
            <p:grpSpPr>
              <a:xfrm>
                <a:off x="1207604" y="2258966"/>
                <a:ext cx="656915" cy="1054102"/>
                <a:chOff x="1207604" y="2258966"/>
                <a:chExt cx="656915" cy="1054102"/>
              </a:xfrm>
            </p:grpSpPr>
            <p:pic>
              <p:nvPicPr>
                <p:cNvPr id="40" name="그림 39"/>
                <p:cNvPicPr>
                  <a:picLocks noChangeAspect="1"/>
                </p:cNvPicPr>
                <p:nvPr/>
              </p:nvPicPr>
              <p:blipFill rotWithShape="1">
                <a:blip r:embed="rId2">
                  <a:clrChange>
                    <a:clrFrom>
                      <a:srgbClr val="F6F6F6"/>
                    </a:clrFrom>
                    <a:clrTo>
                      <a:srgbClr val="F6F6F6">
                        <a:alpha val="0"/>
                      </a:srgbClr>
                    </a:clrTo>
                  </a:clrChange>
                </a:blip>
                <a:srcRect l="55563"/>
                <a:stretch/>
              </p:blipFill>
              <p:spPr>
                <a:xfrm>
                  <a:off x="1207604" y="2499805"/>
                  <a:ext cx="656915" cy="813263"/>
                </a:xfrm>
                <a:prstGeom prst="rect">
                  <a:avLst/>
                </a:prstGeom>
              </p:spPr>
            </p:pic>
            <p:sp>
              <p:nvSpPr>
                <p:cNvPr id="41" name="TextBox 40"/>
                <p:cNvSpPr txBox="1"/>
                <p:nvPr/>
              </p:nvSpPr>
              <p:spPr>
                <a:xfrm>
                  <a:off x="1246558" y="2258966"/>
                  <a:ext cx="579005" cy="307777"/>
                </a:xfrm>
                <a:prstGeom prst="rect">
                  <a:avLst/>
                </a:prstGeom>
                <a:noFill/>
              </p:spPr>
              <p:txBody>
                <a:bodyPr wrap="none" rtlCol="0">
                  <a:spAutoFit/>
                </a:bodyPr>
                <a:lstStyle/>
                <a:p>
                  <a:pPr algn="ctr"/>
                  <a:r>
                    <a:rPr lang="en-US" altLang="ko-KR" sz="1400" b="1" dirty="0" smtClean="0">
                      <a:latin typeface="SamsungOne 400" panose="020B0503030303020204" pitchFamily="34" charset="0"/>
                      <a:ea typeface="SamsungOne 400" panose="020B0503030303020204" pitchFamily="34" charset="0"/>
                    </a:rPr>
                    <a:t>Alice</a:t>
                  </a:r>
                  <a:endParaRPr lang="ko-KR" altLang="en-US" sz="1400" b="1" dirty="0">
                    <a:latin typeface="SamsungOne 400" panose="020B0503030303020204" pitchFamily="34" charset="0"/>
                  </a:endParaRPr>
                </a:p>
              </p:txBody>
            </p:sp>
          </p:grpSp>
          <p:grpSp>
            <p:nvGrpSpPr>
              <p:cNvPr id="23" name="그룹 22"/>
              <p:cNvGrpSpPr/>
              <p:nvPr/>
            </p:nvGrpSpPr>
            <p:grpSpPr>
              <a:xfrm>
                <a:off x="3268436" y="2258965"/>
                <a:ext cx="797238" cy="1054103"/>
                <a:chOff x="2878318" y="2258965"/>
                <a:chExt cx="797238" cy="1054103"/>
              </a:xfrm>
            </p:grpSpPr>
            <p:pic>
              <p:nvPicPr>
                <p:cNvPr id="38" name="그림 37"/>
                <p:cNvPicPr>
                  <a:picLocks noChangeAspect="1"/>
                </p:cNvPicPr>
                <p:nvPr/>
              </p:nvPicPr>
              <p:blipFill rotWithShape="1">
                <a:blip r:embed="rId2">
                  <a:clrChange>
                    <a:clrFrom>
                      <a:srgbClr val="F6F6F6"/>
                    </a:clrFrom>
                    <a:clrTo>
                      <a:srgbClr val="F6F6F6">
                        <a:alpha val="0"/>
                      </a:srgbClr>
                    </a:clrTo>
                  </a:clrChange>
                </a:blip>
                <a:srcRect r="46070"/>
                <a:stretch/>
              </p:blipFill>
              <p:spPr>
                <a:xfrm>
                  <a:off x="2878318" y="2499806"/>
                  <a:ext cx="797238" cy="813262"/>
                </a:xfrm>
                <a:prstGeom prst="rect">
                  <a:avLst/>
                </a:prstGeom>
              </p:spPr>
            </p:pic>
            <p:sp>
              <p:nvSpPr>
                <p:cNvPr id="39" name="TextBox 38"/>
                <p:cNvSpPr txBox="1"/>
                <p:nvPr/>
              </p:nvSpPr>
              <p:spPr>
                <a:xfrm>
                  <a:off x="3028311" y="2258965"/>
                  <a:ext cx="497252" cy="307777"/>
                </a:xfrm>
                <a:prstGeom prst="rect">
                  <a:avLst/>
                </a:prstGeom>
                <a:noFill/>
              </p:spPr>
              <p:txBody>
                <a:bodyPr wrap="none" rtlCol="0">
                  <a:spAutoFit/>
                </a:bodyPr>
                <a:lstStyle/>
                <a:p>
                  <a:pPr algn="ctr"/>
                  <a:r>
                    <a:rPr lang="en-US" altLang="ko-KR" sz="1400" b="1" dirty="0" smtClean="0">
                      <a:latin typeface="SamsungOne 400" panose="020B0503030303020204" pitchFamily="34" charset="0"/>
                      <a:ea typeface="SamsungOne 400" panose="020B0503030303020204" pitchFamily="34" charset="0"/>
                    </a:rPr>
                    <a:t>Bob</a:t>
                  </a:r>
                  <a:endParaRPr lang="ko-KR" altLang="en-US" sz="1400" b="1" dirty="0">
                    <a:latin typeface="SamsungOne 400" panose="020B0503030303020204" pitchFamily="34" charset="0"/>
                  </a:endParaRPr>
                </a:p>
              </p:txBody>
            </p:sp>
          </p:grpSp>
          <p:sp>
            <p:nvSpPr>
              <p:cNvPr id="24" name="모서리가 둥근 직사각형 23"/>
              <p:cNvSpPr/>
              <p:nvPr/>
            </p:nvSpPr>
            <p:spPr>
              <a:xfrm>
                <a:off x="2484228" y="2750345"/>
                <a:ext cx="300038" cy="264318"/>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solidFill>
                    <a:latin typeface="SamsungOne 400" panose="020B0503030303020204" pitchFamily="34" charset="0"/>
                    <a:ea typeface="SamsungOne 400" panose="020B0503030303020204" pitchFamily="34" charset="0"/>
                    <a:cs typeface="맑은 고딕"/>
                  </a:rPr>
                  <a:t>K</a:t>
                </a:r>
                <a:endParaRPr lang="ko-KR" altLang="en-US" sz="1400" b="1" dirty="0">
                  <a:solidFill>
                    <a:schemeClr val="tx1"/>
                  </a:solidFill>
                  <a:latin typeface="SamsungOne 400" panose="020B0503030303020204" pitchFamily="34" charset="0"/>
                  <a:ea typeface="SamsungOne 400" panose="020B0503030303020204" pitchFamily="34" charset="0"/>
                  <a:cs typeface="맑은 고딕"/>
                </a:endParaRPr>
              </a:p>
            </p:txBody>
          </p:sp>
          <p:cxnSp>
            <p:nvCxnSpPr>
              <p:cNvPr id="25" name="직선 화살표 연결선 24"/>
              <p:cNvCxnSpPr/>
              <p:nvPr/>
            </p:nvCxnSpPr>
            <p:spPr>
              <a:xfrm flipV="1">
                <a:off x="1842334" y="2906436"/>
                <a:ext cx="523264" cy="1"/>
              </a:xfrm>
              <a:prstGeom prst="straightConnector1">
                <a:avLst/>
              </a:prstGeom>
              <a:noFill/>
              <a:ln>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직선 화살표 연결선 25"/>
              <p:cNvCxnSpPr/>
              <p:nvPr/>
            </p:nvCxnSpPr>
            <p:spPr>
              <a:xfrm flipH="1">
                <a:off x="2844491" y="2906435"/>
                <a:ext cx="500456" cy="1"/>
              </a:xfrm>
              <a:prstGeom prst="straightConnector1">
                <a:avLst/>
              </a:prstGeom>
              <a:noFill/>
              <a:ln>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p:cNvSpPr txBox="1"/>
              <p:nvPr/>
            </p:nvSpPr>
            <p:spPr>
              <a:xfrm>
                <a:off x="2330317" y="3003695"/>
                <a:ext cx="607859"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secret</a:t>
                </a:r>
                <a:endParaRPr lang="ko-KR" altLang="en-US" sz="1200" dirty="0">
                  <a:latin typeface="SamsungOne 400" panose="020B0503030303020204" pitchFamily="34" charset="0"/>
                </a:endParaRPr>
              </a:p>
            </p:txBody>
          </p:sp>
          <p:sp>
            <p:nvSpPr>
              <p:cNvPr id="28" name="TextBox 27"/>
              <p:cNvSpPr txBox="1"/>
              <p:nvPr/>
            </p:nvSpPr>
            <p:spPr>
              <a:xfrm>
                <a:off x="1112706" y="3370189"/>
                <a:ext cx="846707" cy="292388"/>
              </a:xfrm>
              <a:prstGeom prst="rect">
                <a:avLst/>
              </a:prstGeom>
              <a:noFill/>
            </p:spPr>
            <p:txBody>
              <a:bodyPr wrap="none" rtlCol="0">
                <a:spAutoFit/>
              </a:bodyPr>
              <a:lstStyle/>
              <a:p>
                <a:pPr algn="ctr"/>
                <a:r>
                  <a:rPr lang="en-US" altLang="ko-KR" sz="1300" dirty="0" smtClean="0">
                    <a:latin typeface="SamsungOne 400" panose="020B0503030303020204" pitchFamily="34" charset="0"/>
                    <a:ea typeface="SamsungOne 400" panose="020B0503030303020204" pitchFamily="34" charset="0"/>
                  </a:rPr>
                  <a:t>plaintext</a:t>
                </a:r>
                <a:endParaRPr lang="ko-KR" altLang="en-US" sz="1300" dirty="0">
                  <a:latin typeface="SamsungOne 400" panose="020B0503030303020204" pitchFamily="34" charset="0"/>
                </a:endParaRPr>
              </a:p>
            </p:txBody>
          </p:sp>
          <p:sp>
            <p:nvSpPr>
              <p:cNvPr id="29" name="TextBox 28"/>
              <p:cNvSpPr txBox="1"/>
              <p:nvPr/>
            </p:nvSpPr>
            <p:spPr>
              <a:xfrm>
                <a:off x="3218967" y="3372971"/>
                <a:ext cx="846707" cy="292388"/>
              </a:xfrm>
              <a:prstGeom prst="rect">
                <a:avLst/>
              </a:prstGeom>
              <a:noFill/>
            </p:spPr>
            <p:txBody>
              <a:bodyPr wrap="none" rtlCol="0">
                <a:spAutoFit/>
              </a:bodyPr>
              <a:lstStyle/>
              <a:p>
                <a:pPr algn="ctr"/>
                <a:r>
                  <a:rPr lang="en-US" altLang="ko-KR" sz="1300" dirty="0" smtClean="0">
                    <a:latin typeface="SamsungOne 400" panose="020B0503030303020204" pitchFamily="34" charset="0"/>
                    <a:ea typeface="SamsungOne 400" panose="020B0503030303020204" pitchFamily="34" charset="0"/>
                  </a:rPr>
                  <a:t>plaintext</a:t>
                </a:r>
                <a:endParaRPr lang="ko-KR" altLang="en-US" sz="1300" dirty="0">
                  <a:latin typeface="SamsungOne 400" panose="020B0503030303020204" pitchFamily="34" charset="0"/>
                </a:endParaRPr>
              </a:p>
            </p:txBody>
          </p:sp>
          <p:cxnSp>
            <p:nvCxnSpPr>
              <p:cNvPr id="30" name="직선 화살표 연결선 29"/>
              <p:cNvCxnSpPr>
                <a:stCxn id="28" idx="2"/>
              </p:cNvCxnSpPr>
              <p:nvPr/>
            </p:nvCxnSpPr>
            <p:spPr>
              <a:xfrm>
                <a:off x="1536060" y="3662577"/>
                <a:ext cx="0" cy="4587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flipV="1">
                <a:off x="3669589" y="3662577"/>
                <a:ext cx="0" cy="4587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9134" y="3748241"/>
                <a:ext cx="1176925"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encrypt with K</a:t>
                </a:r>
                <a:endParaRPr lang="ko-KR" altLang="en-US" sz="1200" dirty="0">
                  <a:latin typeface="SamsungOne 400" panose="020B0503030303020204" pitchFamily="34" charset="0"/>
                </a:endParaRPr>
              </a:p>
            </p:txBody>
          </p:sp>
          <p:sp>
            <p:nvSpPr>
              <p:cNvPr id="33" name="TextBox 32"/>
              <p:cNvSpPr txBox="1"/>
              <p:nvPr/>
            </p:nvSpPr>
            <p:spPr>
              <a:xfrm>
                <a:off x="3667055" y="3754866"/>
                <a:ext cx="1176925"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encrypt with K</a:t>
                </a:r>
                <a:endParaRPr lang="ko-KR" altLang="en-US" sz="1200" dirty="0">
                  <a:latin typeface="SamsungOne 400" panose="020B0503030303020204" pitchFamily="34" charset="0"/>
                </a:endParaRPr>
              </a:p>
            </p:txBody>
          </p:sp>
          <p:sp>
            <p:nvSpPr>
              <p:cNvPr id="34" name="TextBox 33"/>
              <p:cNvSpPr txBox="1"/>
              <p:nvPr/>
            </p:nvSpPr>
            <p:spPr>
              <a:xfrm>
                <a:off x="1095072" y="4110904"/>
                <a:ext cx="881973"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ciphertext</a:t>
                </a:r>
                <a:endParaRPr lang="ko-KR" altLang="en-US" sz="1200" dirty="0">
                  <a:latin typeface="SamsungOne 400" panose="020B0503030303020204" pitchFamily="34" charset="0"/>
                </a:endParaRPr>
              </a:p>
            </p:txBody>
          </p:sp>
          <p:sp>
            <p:nvSpPr>
              <p:cNvPr id="35" name="TextBox 34"/>
              <p:cNvSpPr txBox="1"/>
              <p:nvPr/>
            </p:nvSpPr>
            <p:spPr>
              <a:xfrm>
                <a:off x="3226353" y="4110904"/>
                <a:ext cx="881973"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ciphertext</a:t>
                </a:r>
                <a:endParaRPr lang="ko-KR" altLang="en-US" sz="1200" dirty="0">
                  <a:latin typeface="SamsungOne 400" panose="020B0503030303020204" pitchFamily="34" charset="0"/>
                </a:endParaRPr>
              </a:p>
            </p:txBody>
          </p:sp>
          <p:cxnSp>
            <p:nvCxnSpPr>
              <p:cNvPr id="36" name="꺾인 연결선 35"/>
              <p:cNvCxnSpPr>
                <a:stCxn id="34" idx="2"/>
                <a:endCxn id="35" idx="2"/>
              </p:cNvCxnSpPr>
              <p:nvPr/>
            </p:nvCxnSpPr>
            <p:spPr>
              <a:xfrm rot="16200000" flipH="1">
                <a:off x="2601699" y="3322262"/>
                <a:ext cx="12700" cy="2131281"/>
              </a:xfrm>
              <a:prstGeom prst="bentConnector3">
                <a:avLst>
                  <a:gd name="adj1" fmla="val 3881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41149" t="62491" r="43183"/>
              <a:stretch/>
            </p:blipFill>
            <p:spPr>
              <a:xfrm>
                <a:off x="2293144" y="4292948"/>
                <a:ext cx="635794" cy="876045"/>
              </a:xfrm>
              <a:prstGeom prst="rect">
                <a:avLst/>
              </a:prstGeom>
            </p:spPr>
          </p:pic>
        </p:grpSp>
      </p:grpSp>
    </p:spTree>
    <p:extLst>
      <p:ext uri="{BB962C8B-B14F-4D97-AF65-F5344CB8AC3E}">
        <p14:creationId xmlns:p14="http://schemas.microsoft.com/office/powerpoint/2010/main" val="40639843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그룹 67"/>
          <p:cNvGrpSpPr/>
          <p:nvPr/>
        </p:nvGrpSpPr>
        <p:grpSpPr>
          <a:xfrm>
            <a:off x="540801" y="2335737"/>
            <a:ext cx="4262603" cy="3847318"/>
            <a:chOff x="540801" y="2335737"/>
            <a:chExt cx="4262603" cy="3847318"/>
          </a:xfrm>
        </p:grpSpPr>
        <p:sp>
          <p:nvSpPr>
            <p:cNvPr id="15" name="TextBox 14">
              <a:extLst>
                <a:ext uri="{FF2B5EF4-FFF2-40B4-BE49-F238E27FC236}">
                  <a16:creationId xmlns="" xmlns:a16="http://schemas.microsoft.com/office/drawing/2014/main" id="{10F65341-86A2-433D-8AA7-E233A9EBA2B4}"/>
                </a:ext>
              </a:extLst>
            </p:cNvPr>
            <p:cNvSpPr txBox="1"/>
            <p:nvPr/>
          </p:nvSpPr>
          <p:spPr>
            <a:xfrm>
              <a:off x="610299" y="2435179"/>
              <a:ext cx="4193105" cy="3662541"/>
            </a:xfrm>
            <a:prstGeom prst="rect">
              <a:avLst/>
            </a:prstGeom>
            <a:noFill/>
          </p:spPr>
          <p:txBody>
            <a:bodyPr wrap="square">
              <a:spAutoFit/>
            </a:bodyPr>
            <a:lstStyle/>
            <a:p>
              <a:pPr marL="228600" indent="-228600">
                <a:spcBef>
                  <a:spcPts val="15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200" b="1" dirty="0">
                  <a:solidFill>
                    <a:schemeClr val="accent4"/>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b="1" dirty="0">
                  <a:latin typeface="SamsungOne 400" panose="020B0503030303020204" pitchFamily="34" charset="0"/>
                  <a:ea typeface="SamsungOne 400" panose="020B0503030303020204" pitchFamily="34" charset="0"/>
                  <a:cs typeface="Arial" panose="020B0604020202020204" pitchFamily="34" charset="0"/>
                </a:rPr>
                <a:t>Start</a:t>
              </a:r>
              <a:endParaRPr lang="en-US" altLang="ko-KR" sz="1200" dirty="0">
                <a:latin typeface="SamsungOne 400" panose="020B0503030303020204" pitchFamily="34" charset="0"/>
                <a:ea typeface="SamsungOne 400" panose="020B0503030303020204" pitchFamily="34" charset="0"/>
                <a:cs typeface="Arial" panose="020B0604020202020204" pitchFamily="34" charset="0"/>
              </a:endParaRP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Call the function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hanoi</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(n, from_, to_, via_)</a:t>
              </a: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if there is only one disk then {</a:t>
              </a:r>
              <a:r>
                <a:rPr lang="ko-KR" altLang="en-US" sz="12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a:r>
              <a:br>
                <a:rPr lang="en-US" altLang="ko-KR" sz="1200" dirty="0">
                  <a:latin typeface="SamsungOne 400" panose="020B0503030303020204" pitchFamily="34" charset="0"/>
                  <a:ea typeface="SamsungOne 400" panose="020B0503030303020204" pitchFamily="34" charset="0"/>
                  <a:cs typeface="Arial" panose="020B0604020202020204" pitchFamily="34" charset="0"/>
                </a:rPr>
              </a:br>
              <a:r>
                <a:rPr lang="en-US" altLang="ko-KR" sz="12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[4]</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Move the disk from from_ to to_}</a:t>
              </a: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else { Move the (n-1) disks from from_ to to_                   Call the function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hanoi</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(n-1, from_, via_, to_)</a:t>
              </a: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         [6]</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Move the largest disk n from_ to_ destination</a:t>
              </a: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         [7]</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Move (n-1) disks in via_ to the destination </a:t>
              </a:r>
            </a:p>
            <a:p>
              <a:pPr marL="228600" indent="-228600">
                <a:spcBef>
                  <a:spcPts val="1500"/>
                </a:spcBef>
              </a:pPr>
              <a:r>
                <a:rPr lang="en-US" altLang="ko-KR" sz="1200" dirty="0">
                  <a:latin typeface="SamsungOne 400" panose="020B0503030303020204" pitchFamily="34" charset="0"/>
                  <a:ea typeface="SamsungOne 400" panose="020B0503030303020204" pitchFamily="34" charset="0"/>
                  <a:cs typeface="Arial" panose="020B0604020202020204" pitchFamily="34" charset="0"/>
                </a:rPr>
                <a:t>                from_ is used as an auxiliary rod</a:t>
              </a:r>
            </a:p>
            <a:p>
              <a:pPr marL="228600" indent="-228600">
                <a:spcBef>
                  <a:spcPts val="1500"/>
                </a:spcBef>
              </a:pPr>
              <a:r>
                <a:rPr lang="en-US" altLang="ko-KR" sz="1200" dirty="0">
                  <a:latin typeface="SamsungOne 400" panose="020B0503030303020204" pitchFamily="34" charset="0"/>
                  <a:ea typeface="SamsungOne 400" panose="020B0503030303020204" pitchFamily="34" charset="0"/>
                  <a:cs typeface="Arial" panose="020B0604020202020204" pitchFamily="34" charset="0"/>
                </a:rPr>
                <a:t>                Call the function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hanoi</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(n-1, via_, to_, from_)</a:t>
              </a:r>
              <a:r>
                <a:rPr lang="ko-KR" altLang="en-US" sz="12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a:t>
              </a:r>
            </a:p>
            <a:p>
              <a:pPr>
                <a:spcBef>
                  <a:spcPts val="15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[8]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 xmlns:a16="http://schemas.microsoft.com/office/drawing/2014/main" id="{18A509CE-2204-48AA-9989-E855F59F776B}"/>
                </a:ext>
              </a:extLst>
            </p:cNvPr>
            <p:cNvSpPr/>
            <p:nvPr/>
          </p:nvSpPr>
          <p:spPr>
            <a:xfrm>
              <a:off x="540801" y="2335737"/>
              <a:ext cx="4256253" cy="384731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9" name="직사각형 38">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41" name="TextBox 40">
            <a:extLst>
              <a:ext uri="{FF2B5EF4-FFF2-40B4-BE49-F238E27FC236}">
                <a16:creationId xmlns="" xmlns:a16="http://schemas.microsoft.com/office/drawing/2014/main"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3.4. Programming plan</a:t>
            </a:r>
            <a:endParaRPr lang="ko-KR" altLang="en-US" b="1" dirty="0">
              <a:latin typeface="Samsung Sharp Sans" pitchFamily="2" charset="0"/>
            </a:endParaRPr>
          </a:p>
        </p:txBody>
      </p:sp>
      <p:sp>
        <p:nvSpPr>
          <p:cNvPr id="42" name="직사각형 41">
            <a:extLst>
              <a:ext uri="{FF2B5EF4-FFF2-40B4-BE49-F238E27FC236}">
                <a16:creationId xmlns="" xmlns:a16="http://schemas.microsoft.com/office/drawing/2014/main" id="{90EFA62F-9637-4E5A-AAB1-9E61461D75DD}"/>
              </a:ext>
            </a:extLst>
          </p:cNvPr>
          <p:cNvSpPr/>
          <p:nvPr/>
        </p:nvSpPr>
        <p:spPr>
          <a:xfrm>
            <a:off x="580388" y="2041786"/>
            <a:ext cx="396390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buSzPct val="120000"/>
              <a:buBlip>
                <a:blip r:embed="rId3"/>
              </a:buBlip>
              <a:defRPr/>
            </a:pPr>
            <a:r>
              <a:rPr lang="de-DE" altLang="ko-KR" sz="1400" dirty="0">
                <a:solidFill>
                  <a:prstClr val="black"/>
                </a:solidFill>
                <a:latin typeface="Samsung Sharp Sans" pitchFamily="2" charset="0"/>
                <a:ea typeface="Samsung Sharp Sans" pitchFamily="2" charset="0"/>
                <a:cs typeface="Samsung Sharp Sans" pitchFamily="2" charset="0"/>
              </a:rPr>
              <a:t>Pseudocode</a:t>
            </a:r>
          </a:p>
        </p:txBody>
      </p:sp>
      <p:sp>
        <p:nvSpPr>
          <p:cNvPr id="43" name="직사각형 42">
            <a:extLst>
              <a:ext uri="{FF2B5EF4-FFF2-40B4-BE49-F238E27FC236}">
                <a16:creationId xmlns="" xmlns:a16="http://schemas.microsoft.com/office/drawing/2014/main" id="{90EFA62F-9637-4E5A-AAB1-9E61461D75DD}"/>
              </a:ext>
            </a:extLst>
          </p:cNvPr>
          <p:cNvSpPr/>
          <p:nvPr/>
        </p:nvSpPr>
        <p:spPr>
          <a:xfrm>
            <a:off x="4995725" y="2041786"/>
            <a:ext cx="396390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buSzPct val="120000"/>
              <a:buBlip>
                <a:blip r:embed="rId3"/>
              </a:buBlip>
              <a:defRPr/>
            </a:pPr>
            <a:r>
              <a:rPr lang="de-DE" altLang="ko-KR" sz="1400" dirty="0">
                <a:solidFill>
                  <a:prstClr val="black"/>
                </a:solidFill>
                <a:latin typeface="Samsung Sharp Sans" pitchFamily="2" charset="0"/>
                <a:ea typeface="Samsung Sharp Sans" pitchFamily="2" charset="0"/>
                <a:cs typeface="Samsung Sharp Sans" pitchFamily="2" charset="0"/>
              </a:rPr>
              <a:t>Flowchart</a:t>
            </a:r>
          </a:p>
        </p:txBody>
      </p:sp>
      <p:sp>
        <p:nvSpPr>
          <p:cNvPr id="44" name="직사각형 43">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45" name="직사각형 44">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67" name="그룹 66"/>
          <p:cNvGrpSpPr/>
          <p:nvPr/>
        </p:nvGrpSpPr>
        <p:grpSpPr>
          <a:xfrm>
            <a:off x="5473496" y="2189494"/>
            <a:ext cx="3916384" cy="3961117"/>
            <a:chOff x="5473496" y="2189494"/>
            <a:chExt cx="3916384" cy="3961117"/>
          </a:xfrm>
        </p:grpSpPr>
        <p:cxnSp>
          <p:nvCxnSpPr>
            <p:cNvPr id="26" name="직선 화살표 연결선 25">
              <a:extLst>
                <a:ext uri="{FF2B5EF4-FFF2-40B4-BE49-F238E27FC236}">
                  <a16:creationId xmlns="" xmlns:a16="http://schemas.microsoft.com/office/drawing/2014/main" id="{B243A438-F022-4B4A-9587-3612D8F211E3}"/>
                </a:ext>
              </a:extLst>
            </p:cNvPr>
            <p:cNvCxnSpPr>
              <a:cxnSpLocks/>
              <a:endCxn id="79" idx="0"/>
            </p:cNvCxnSpPr>
            <p:nvPr/>
          </p:nvCxnSpPr>
          <p:spPr>
            <a:xfrm>
              <a:off x="7276595" y="2736368"/>
              <a:ext cx="1" cy="25000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9" name="직사각형 18">
              <a:extLst>
                <a:ext uri="{FF2B5EF4-FFF2-40B4-BE49-F238E27FC236}">
                  <a16:creationId xmlns="" xmlns:a16="http://schemas.microsoft.com/office/drawing/2014/main" id="{2B33400D-4DB2-481D-9A88-048C2F5D870A}"/>
                </a:ext>
              </a:extLst>
            </p:cNvPr>
            <p:cNvSpPr/>
            <p:nvPr/>
          </p:nvSpPr>
          <p:spPr>
            <a:xfrm>
              <a:off x="5473496" y="2541732"/>
              <a:ext cx="3606198" cy="256333"/>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hanoi(n, from_, via_, to_)</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25" name="직선 화살표 연결선 24">
              <a:extLst>
                <a:ext uri="{FF2B5EF4-FFF2-40B4-BE49-F238E27FC236}">
                  <a16:creationId xmlns="" xmlns:a16="http://schemas.microsoft.com/office/drawing/2014/main" id="{308FD6D5-9D26-4535-AD35-C67EB2E09A4A}"/>
                </a:ext>
              </a:extLst>
            </p:cNvPr>
            <p:cNvCxnSpPr>
              <a:cxnSpLocks/>
              <a:stCxn id="31" idx="2"/>
              <a:endCxn id="19" idx="0"/>
            </p:cNvCxnSpPr>
            <p:nvPr/>
          </p:nvCxnSpPr>
          <p:spPr>
            <a:xfrm>
              <a:off x="7276595" y="2370516"/>
              <a:ext cx="0" cy="17121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1" name="순서도: 수행의 시작/종료 30">
              <a:extLst>
                <a:ext uri="{FF2B5EF4-FFF2-40B4-BE49-F238E27FC236}">
                  <a16:creationId xmlns="" xmlns:a16="http://schemas.microsoft.com/office/drawing/2014/main" id="{F791EFFE-3DFC-4AD9-BE34-DA5A7C10B3AD}"/>
                </a:ext>
              </a:extLst>
            </p:cNvPr>
            <p:cNvSpPr/>
            <p:nvPr/>
          </p:nvSpPr>
          <p:spPr>
            <a:xfrm>
              <a:off x="6873258" y="2189494"/>
              <a:ext cx="806673" cy="181022"/>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5" name="순서도: 수행의 시작/종료 34">
              <a:extLst>
                <a:ext uri="{FF2B5EF4-FFF2-40B4-BE49-F238E27FC236}">
                  <a16:creationId xmlns="" xmlns:a16="http://schemas.microsoft.com/office/drawing/2014/main" id="{CD3D2B65-632D-4C42-8CD8-7A659D455DDA}"/>
                </a:ext>
              </a:extLst>
            </p:cNvPr>
            <p:cNvSpPr/>
            <p:nvPr/>
          </p:nvSpPr>
          <p:spPr>
            <a:xfrm>
              <a:off x="6890247" y="5974140"/>
              <a:ext cx="772695" cy="176471"/>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8" name="직사각형 37">
              <a:extLst>
                <a:ext uri="{FF2B5EF4-FFF2-40B4-BE49-F238E27FC236}">
                  <a16:creationId xmlns="" xmlns:a16="http://schemas.microsoft.com/office/drawing/2014/main" id="{40E01DDA-B306-42CE-A5C5-38A525421EEE}"/>
                </a:ext>
              </a:extLst>
            </p:cNvPr>
            <p:cNvSpPr/>
            <p:nvPr/>
          </p:nvSpPr>
          <p:spPr>
            <a:xfrm>
              <a:off x="5479972" y="4206802"/>
              <a:ext cx="3593247" cy="404899"/>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hanoi</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(number_of_disks_to_move-1, from_, via_, to_)</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79" name="다이아몬드 78">
              <a:extLst>
                <a:ext uri="{FF2B5EF4-FFF2-40B4-BE49-F238E27FC236}">
                  <a16:creationId xmlns="" xmlns:a16="http://schemas.microsoft.com/office/drawing/2014/main" id="{3DD9DC5F-E200-41F1-82F0-872EA53EEC2C}"/>
                </a:ext>
              </a:extLst>
            </p:cNvPr>
            <p:cNvSpPr/>
            <p:nvPr/>
          </p:nvSpPr>
          <p:spPr>
            <a:xfrm>
              <a:off x="5479972" y="2986369"/>
              <a:ext cx="3593247" cy="457327"/>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113" name="TextBox 112">
              <a:extLst>
                <a:ext uri="{FF2B5EF4-FFF2-40B4-BE49-F238E27FC236}">
                  <a16:creationId xmlns="" xmlns:a16="http://schemas.microsoft.com/office/drawing/2014/main" id="{3691C2F3-C346-4864-957F-2356C4126DE2}"/>
                </a:ext>
              </a:extLst>
            </p:cNvPr>
            <p:cNvSpPr txBox="1"/>
            <p:nvPr/>
          </p:nvSpPr>
          <p:spPr>
            <a:xfrm>
              <a:off x="6721331" y="3390081"/>
              <a:ext cx="377026" cy="230832"/>
            </a:xfrm>
            <a:prstGeom prst="rect">
              <a:avLst/>
            </a:prstGeom>
            <a:noFill/>
          </p:spPr>
          <p:txBody>
            <a:bodyPr wrap="none" rtlCol="0">
              <a:spAutoFit/>
            </a:bodyPr>
            <a:lstStyle/>
            <a:p>
              <a:r>
                <a:rPr lang="en-US" altLang="ko-KR" sz="900" b="1" dirty="0">
                  <a:latin typeface="SamsungOne 400" panose="020B0503030303020204" pitchFamily="34" charset="0"/>
                  <a:ea typeface="SamsungOne 400" panose="020B0503030303020204" pitchFamily="34" charset="0"/>
                </a:rPr>
                <a:t>YES</a:t>
              </a:r>
              <a:endParaRPr lang="ko-KR" altLang="en-US" sz="900" b="1" dirty="0">
                <a:latin typeface="SamsungOne 400" panose="020B0503030303020204" pitchFamily="34" charset="0"/>
              </a:endParaRPr>
            </a:p>
          </p:txBody>
        </p:sp>
        <p:sp>
          <p:nvSpPr>
            <p:cNvPr id="114" name="TextBox 113">
              <a:extLst>
                <a:ext uri="{FF2B5EF4-FFF2-40B4-BE49-F238E27FC236}">
                  <a16:creationId xmlns="" xmlns:a16="http://schemas.microsoft.com/office/drawing/2014/main" id="{BFE702D3-2AB8-4698-B449-B0B6D4F42E3E}"/>
                </a:ext>
              </a:extLst>
            </p:cNvPr>
            <p:cNvSpPr txBox="1"/>
            <p:nvPr/>
          </p:nvSpPr>
          <p:spPr>
            <a:xfrm>
              <a:off x="9043310" y="2995376"/>
              <a:ext cx="346570" cy="230832"/>
            </a:xfrm>
            <a:prstGeom prst="rect">
              <a:avLst/>
            </a:prstGeom>
            <a:noFill/>
          </p:spPr>
          <p:txBody>
            <a:bodyPr wrap="none" rtlCol="0">
              <a:spAutoFit/>
            </a:bodyPr>
            <a:lstStyle/>
            <a:p>
              <a:r>
                <a:rPr lang="en-US" altLang="ko-KR" sz="900" b="1" dirty="0">
                  <a:latin typeface="SamsungOne 400" panose="020B0503030303020204" pitchFamily="34" charset="0"/>
                  <a:ea typeface="SamsungOne 400" panose="020B0503030303020204" pitchFamily="34" charset="0"/>
                </a:rPr>
                <a:t>NO</a:t>
              </a:r>
              <a:endParaRPr lang="ko-KR" altLang="en-US" sz="900" b="1" dirty="0">
                <a:latin typeface="SamsungOne 400" panose="020B0503030303020204" pitchFamily="34" charset="0"/>
              </a:endParaRPr>
            </a:p>
          </p:txBody>
        </p:sp>
        <p:cxnSp>
          <p:nvCxnSpPr>
            <p:cNvPr id="53" name="직선 화살표 연결선 52">
              <a:extLst>
                <a:ext uri="{FF2B5EF4-FFF2-40B4-BE49-F238E27FC236}">
                  <a16:creationId xmlns="" xmlns:a16="http://schemas.microsoft.com/office/drawing/2014/main" id="{6118FE10-A84B-402E-8390-8C161DD4F79A}"/>
                </a:ext>
              </a:extLst>
            </p:cNvPr>
            <p:cNvCxnSpPr>
              <a:cxnSpLocks/>
              <a:stCxn id="79" idx="2"/>
              <a:endCxn id="30" idx="0"/>
            </p:cNvCxnSpPr>
            <p:nvPr/>
          </p:nvCxnSpPr>
          <p:spPr>
            <a:xfrm>
              <a:off x="7276596" y="3443696"/>
              <a:ext cx="0" cy="16733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 name="직사각형 29">
              <a:extLst>
                <a:ext uri="{FF2B5EF4-FFF2-40B4-BE49-F238E27FC236}">
                  <a16:creationId xmlns="" xmlns:a16="http://schemas.microsoft.com/office/drawing/2014/main" id="{353BDBDE-4CDB-45CA-BF3A-501554175C73}"/>
                </a:ext>
              </a:extLst>
            </p:cNvPr>
            <p:cNvSpPr/>
            <p:nvPr/>
          </p:nvSpPr>
          <p:spPr>
            <a:xfrm>
              <a:off x="5479972" y="3611034"/>
              <a:ext cx="3593247" cy="443297"/>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 ‘Number {}, {} -&gt; {}'.format(</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number_of_disks_to_move</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from_, to_))</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40" name="직사각형 39">
              <a:extLst>
                <a:ext uri="{FF2B5EF4-FFF2-40B4-BE49-F238E27FC236}">
                  <a16:creationId xmlns="" xmlns:a16="http://schemas.microsoft.com/office/drawing/2014/main" id="{3FA6059B-F4CC-41A7-A16D-C8B89E4ADBBA}"/>
                </a:ext>
              </a:extLst>
            </p:cNvPr>
            <p:cNvSpPr/>
            <p:nvPr/>
          </p:nvSpPr>
          <p:spPr>
            <a:xfrm>
              <a:off x="5479972" y="4791935"/>
              <a:ext cx="3593247" cy="479579"/>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print(”Number {}, {} -&gt; {}".format(</a:t>
              </a:r>
              <a:r>
                <a:rPr lang="en-US" altLang="ko-KR" sz="115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number_of_disks_to_move</a:t>
              </a:r>
              <a:r>
                <a:rPr lang="en-US" altLang="ko-KR" sz="115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from_, to_)) </a:t>
              </a:r>
              <a:endParaRPr lang="ko-KR" altLang="en-US" sz="1150" dirty="0">
                <a:solidFill>
                  <a:schemeClr val="tx1"/>
                </a:solidFill>
                <a:latin typeface="SamsungOne 400" panose="020B0503030303020204" pitchFamily="34" charset="0"/>
                <a:cs typeface="Arial" panose="020B0604020202020204" pitchFamily="34" charset="0"/>
              </a:endParaRPr>
            </a:p>
          </p:txBody>
        </p:sp>
        <p:cxnSp>
          <p:nvCxnSpPr>
            <p:cNvPr id="62" name="연결선: 꺾임 61">
              <a:extLst>
                <a:ext uri="{FF2B5EF4-FFF2-40B4-BE49-F238E27FC236}">
                  <a16:creationId xmlns="" xmlns:a16="http://schemas.microsoft.com/office/drawing/2014/main" id="{6CC34860-DC86-44C1-A435-C6CD6964C8FD}"/>
                </a:ext>
              </a:extLst>
            </p:cNvPr>
            <p:cNvCxnSpPr>
              <a:cxnSpLocks/>
              <a:stCxn id="79" idx="3"/>
              <a:endCxn id="38" idx="3"/>
            </p:cNvCxnSpPr>
            <p:nvPr/>
          </p:nvCxnSpPr>
          <p:spPr>
            <a:xfrm>
              <a:off x="9073219" y="3215033"/>
              <a:ext cx="12700" cy="1194219"/>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a:extLst>
                <a:ext uri="{FF2B5EF4-FFF2-40B4-BE49-F238E27FC236}">
                  <a16:creationId xmlns="" xmlns:a16="http://schemas.microsoft.com/office/drawing/2014/main" id="{717BA522-926F-421D-8B65-6AD81FE22725}"/>
                </a:ext>
              </a:extLst>
            </p:cNvPr>
            <p:cNvCxnSpPr>
              <a:cxnSpLocks/>
              <a:stCxn id="30" idx="3"/>
              <a:endCxn id="35" idx="3"/>
            </p:cNvCxnSpPr>
            <p:nvPr/>
          </p:nvCxnSpPr>
          <p:spPr>
            <a:xfrm flipH="1">
              <a:off x="7662942" y="3832683"/>
              <a:ext cx="1410277" cy="2229693"/>
            </a:xfrm>
            <a:prstGeom prst="bentConnector3">
              <a:avLst>
                <a:gd name="adj1" fmla="val -162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연결선: 꺾임 77">
              <a:extLst>
                <a:ext uri="{FF2B5EF4-FFF2-40B4-BE49-F238E27FC236}">
                  <a16:creationId xmlns="" xmlns:a16="http://schemas.microsoft.com/office/drawing/2014/main" id="{922AF692-A4EA-4EBE-81F0-F0E55C8A2E75}"/>
                </a:ext>
              </a:extLst>
            </p:cNvPr>
            <p:cNvCxnSpPr>
              <a:cxnSpLocks/>
              <a:stCxn id="38" idx="1"/>
              <a:endCxn id="19" idx="1"/>
            </p:cNvCxnSpPr>
            <p:nvPr/>
          </p:nvCxnSpPr>
          <p:spPr>
            <a:xfrm rot="10800000">
              <a:off x="5473496" y="2669900"/>
              <a:ext cx="6476" cy="1739353"/>
            </a:xfrm>
            <a:prstGeom prst="bentConnector3">
              <a:avLst>
                <a:gd name="adj1" fmla="val 36299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 xmlns:a16="http://schemas.microsoft.com/office/drawing/2014/main" id="{991645D7-0517-4FA9-AF56-E29A78C2D567}"/>
                </a:ext>
              </a:extLst>
            </p:cNvPr>
            <p:cNvSpPr/>
            <p:nvPr/>
          </p:nvSpPr>
          <p:spPr>
            <a:xfrm>
              <a:off x="5479972" y="5442730"/>
              <a:ext cx="3593247" cy="353160"/>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hanoi</a:t>
              </a:r>
              <a:r>
                <a:rPr lang="en-US" altLang="ko-KR" sz="115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(number_of_disks_to_move-1, via_, to_, from_)</a:t>
              </a:r>
              <a:endParaRPr lang="ko-KR" altLang="en-US" sz="115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cxnSp>
          <p:nvCxnSpPr>
            <p:cNvPr id="84" name="연결선: 꺾임 83">
              <a:extLst>
                <a:ext uri="{FF2B5EF4-FFF2-40B4-BE49-F238E27FC236}">
                  <a16:creationId xmlns="" xmlns:a16="http://schemas.microsoft.com/office/drawing/2014/main" id="{059D1E9F-D7CE-4E28-95C1-3F228926B2EE}"/>
                </a:ext>
              </a:extLst>
            </p:cNvPr>
            <p:cNvCxnSpPr>
              <a:cxnSpLocks/>
              <a:stCxn id="83" idx="1"/>
              <a:endCxn id="19" idx="1"/>
            </p:cNvCxnSpPr>
            <p:nvPr/>
          </p:nvCxnSpPr>
          <p:spPr>
            <a:xfrm rot="10800000">
              <a:off x="5473496" y="2669900"/>
              <a:ext cx="6476" cy="2949411"/>
            </a:xfrm>
            <a:prstGeom prst="bentConnector3">
              <a:avLst>
                <a:gd name="adj1" fmla="val 36299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 xmlns:a16="http://schemas.microsoft.com/office/drawing/2014/main" id="{036C9C5C-CF96-43EB-BBF8-E9A4E13B1998}"/>
                </a:ext>
              </a:extLst>
            </p:cNvPr>
            <p:cNvCxnSpPr>
              <a:cxnSpLocks/>
              <a:stCxn id="38" idx="2"/>
              <a:endCxn id="40" idx="0"/>
            </p:cNvCxnSpPr>
            <p:nvPr/>
          </p:nvCxnSpPr>
          <p:spPr>
            <a:xfrm>
              <a:off x="7276596" y="4611701"/>
              <a:ext cx="0" cy="18023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6" name="직선 화살표 연결선 95">
              <a:extLst>
                <a:ext uri="{FF2B5EF4-FFF2-40B4-BE49-F238E27FC236}">
                  <a16:creationId xmlns="" xmlns:a16="http://schemas.microsoft.com/office/drawing/2014/main" id="{D487A447-9956-4EC4-AB4A-EFD05585D0C4}"/>
                </a:ext>
              </a:extLst>
            </p:cNvPr>
            <p:cNvCxnSpPr>
              <a:cxnSpLocks/>
              <a:stCxn id="40" idx="2"/>
              <a:endCxn id="83" idx="0"/>
            </p:cNvCxnSpPr>
            <p:nvPr/>
          </p:nvCxnSpPr>
          <p:spPr>
            <a:xfrm>
              <a:off x="7276596" y="5271514"/>
              <a:ext cx="0" cy="17121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9" name="직선 화살표 연결선 98">
              <a:extLst>
                <a:ext uri="{FF2B5EF4-FFF2-40B4-BE49-F238E27FC236}">
                  <a16:creationId xmlns="" xmlns:a16="http://schemas.microsoft.com/office/drawing/2014/main" id="{F01CC14D-67C7-426D-AC42-9209D62B62CA}"/>
                </a:ext>
              </a:extLst>
            </p:cNvPr>
            <p:cNvCxnSpPr>
              <a:cxnSpLocks/>
              <a:stCxn id="83" idx="2"/>
              <a:endCxn id="35" idx="0"/>
            </p:cNvCxnSpPr>
            <p:nvPr/>
          </p:nvCxnSpPr>
          <p:spPr>
            <a:xfrm flipH="1">
              <a:off x="7276595" y="5795890"/>
              <a:ext cx="1" cy="17825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5" name="직사각형 4"/>
            <p:cNvSpPr/>
            <p:nvPr/>
          </p:nvSpPr>
          <p:spPr>
            <a:xfrm>
              <a:off x="6018879" y="3076105"/>
              <a:ext cx="2515432" cy="276999"/>
            </a:xfrm>
            <a:prstGeom prst="rect">
              <a:avLst/>
            </a:prstGeom>
          </p:spPr>
          <p:txBody>
            <a:bodyPr wrap="none">
              <a:spAutoFit/>
            </a:bodyPr>
            <a:lstStyle/>
            <a:p>
              <a:pPr algn="ctr"/>
              <a:r>
                <a:rPr lang="en-US" altLang="ko-KR" sz="1200" dirty="0">
                  <a:latin typeface="SamsungOne 400" panose="020B0503030303020204" pitchFamily="34" charset="0"/>
                  <a:ea typeface="SamsungOne 400" panose="020B0503030303020204" pitchFamily="34" charset="0"/>
                  <a:cs typeface="Arial" panose="020B0604020202020204" pitchFamily="34" charset="0"/>
                </a:rPr>
                <a:t>if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number_of_disks_to_move</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 1</a:t>
              </a:r>
              <a:endParaRPr lang="ko-KR" altLang="en-US" sz="1200" dirty="0">
                <a:latin typeface="SamsungOne 400" panose="020B0503030303020204" pitchFamily="34" charset="0"/>
                <a:ea typeface="SamsungOne 400" panose="020B0503030303020204" pitchFamily="34" charset="0"/>
                <a:cs typeface="Arial" panose="020B0604020202020204" pitchFamily="34" charset="0"/>
              </a:endParaRPr>
            </a:p>
          </p:txBody>
        </p:sp>
      </p:grpSp>
    </p:spTree>
    <p:extLst>
      <p:ext uri="{BB962C8B-B14F-4D97-AF65-F5344CB8AC3E}">
        <p14:creationId xmlns:p14="http://schemas.microsoft.com/office/powerpoint/2010/main" val="38263421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1" name="TextBox 10">
            <a:extLst>
              <a:ext uri="{FF2B5EF4-FFF2-40B4-BE49-F238E27FC236}">
                <a16:creationId xmlns="" xmlns:a16="http://schemas.microsoft.com/office/drawing/2014/main"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a:solidFill>
                  <a:schemeClr val="tx1">
                    <a:lumMod val="95000"/>
                    <a:lumOff val="5000"/>
                  </a:schemeClr>
                </a:solidFill>
                <a:latin typeface="Samsung Sharp Sans" pitchFamily="2" charset="0"/>
                <a:ea typeface="Samsung Sharp Sans" pitchFamily="2" charset="0"/>
                <a:cs typeface="Samsung Sharp Sans" pitchFamily="2" charset="0"/>
              </a:rPr>
              <a:t>3.5. Tower of Hanoi final code</a:t>
            </a:r>
          </a:p>
        </p:txBody>
      </p:sp>
      <p:sp>
        <p:nvSpPr>
          <p:cNvPr id="12" name="직사각형 11">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5" name="그룹 4"/>
          <p:cNvGrpSpPr/>
          <p:nvPr/>
        </p:nvGrpSpPr>
        <p:grpSpPr>
          <a:xfrm>
            <a:off x="449998" y="1964926"/>
            <a:ext cx="9045605" cy="1604288"/>
            <a:chOff x="449998" y="2007130"/>
            <a:chExt cx="9045605" cy="1604288"/>
          </a:xfrm>
        </p:grpSpPr>
        <p:pic>
          <p:nvPicPr>
            <p:cNvPr id="6" name="그림 5">
              <a:extLst>
                <a:ext uri="{FF2B5EF4-FFF2-40B4-BE49-F238E27FC236}">
                  <a16:creationId xmlns="" xmlns:a16="http://schemas.microsoft.com/office/drawing/2014/main" id="{4F73C49F-27E9-4D8B-B506-66E208A88A8A}"/>
                </a:ext>
              </a:extLst>
            </p:cNvPr>
            <p:cNvPicPr>
              <a:picLocks noChangeAspect="1"/>
            </p:cNvPicPr>
            <p:nvPr/>
          </p:nvPicPr>
          <p:blipFill rotWithShape="1">
            <a:blip r:embed="rId2"/>
            <a:srcRect b="-7963"/>
            <a:stretch/>
          </p:blipFill>
          <p:spPr>
            <a:xfrm>
              <a:off x="449998" y="2007130"/>
              <a:ext cx="9045605" cy="1604288"/>
            </a:xfrm>
            <a:prstGeom prst="rect">
              <a:avLst/>
            </a:prstGeom>
          </p:spPr>
        </p:pic>
        <p:sp>
          <p:nvSpPr>
            <p:cNvPr id="9" name="직사각형 8"/>
            <p:cNvSpPr/>
            <p:nvPr/>
          </p:nvSpPr>
          <p:spPr>
            <a:xfrm>
              <a:off x="1776926" y="2482909"/>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sp>
          <p:nvSpPr>
            <p:cNvPr id="14" name="직사각형 13"/>
            <p:cNvSpPr/>
            <p:nvPr/>
          </p:nvSpPr>
          <p:spPr>
            <a:xfrm>
              <a:off x="1769892" y="2958688"/>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cxnSp>
          <p:nvCxnSpPr>
            <p:cNvPr id="3" name="직선 연결선 2"/>
            <p:cNvCxnSpPr/>
            <p:nvPr/>
          </p:nvCxnSpPr>
          <p:spPr>
            <a:xfrm>
              <a:off x="484116" y="3495822"/>
              <a:ext cx="89060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07824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Tree>
    <p:extLst>
      <p:ext uri="{BB962C8B-B14F-4D97-AF65-F5344CB8AC3E}">
        <p14:creationId xmlns:p14="http://schemas.microsoft.com/office/powerpoint/2010/main" val="34759029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1. Finding the Factorial with a Loop Statement</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6" name="TextBox 15">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1.1. Definition of Factorial</a:t>
            </a:r>
            <a:endParaRPr lang="ko-KR" altLang="en-US" b="1" dirty="0">
              <a:latin typeface="Samsung Sharp Sans" pitchFamily="2" charset="0"/>
            </a:endParaRPr>
          </a:p>
        </p:txBody>
      </p:sp>
      <p:sp>
        <p:nvSpPr>
          <p:cNvPr id="17" name="직사각형 16">
            <a:extLst>
              <a:ext uri="{FF2B5EF4-FFF2-40B4-BE49-F238E27FC236}">
                <a16:creationId xmlns="" xmlns:a16="http://schemas.microsoft.com/office/drawing/2014/main" id="{90EFA62F-9637-4E5A-AAB1-9E61461D75DD}"/>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Factorial is a term introduced from mathematics. It is expressed as n! for a natural number n.</a:t>
            </a:r>
          </a:p>
        </p:txBody>
      </p:sp>
      <p:sp>
        <p:nvSpPr>
          <p:cNvPr id="18" name="직사각형 17">
            <a:extLst>
              <a:ext uri="{FF2B5EF4-FFF2-40B4-BE49-F238E27FC236}">
                <a16:creationId xmlns="" xmlns:a16="http://schemas.microsoft.com/office/drawing/2014/main" id="{F1B12DA7-C15F-4B00-8AB3-088BA5E0B6A4}"/>
              </a:ext>
            </a:extLst>
          </p:cNvPr>
          <p:cNvSpPr/>
          <p:nvPr/>
        </p:nvSpPr>
        <p:spPr>
          <a:xfrm>
            <a:off x="690341" y="2266771"/>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factorial is the product of all natural numbers from 1 to n when n is any natural number.</a:t>
            </a:r>
          </a:p>
        </p:txBody>
      </p:sp>
      <p:grpSp>
        <p:nvGrpSpPr>
          <p:cNvPr id="3" name="그룹 2"/>
          <p:cNvGrpSpPr/>
          <p:nvPr/>
        </p:nvGrpSpPr>
        <p:grpSpPr>
          <a:xfrm>
            <a:off x="2360789" y="2709444"/>
            <a:ext cx="5195367" cy="771103"/>
            <a:chOff x="2367823" y="2886497"/>
            <a:chExt cx="5195367" cy="771103"/>
          </a:xfrm>
        </p:grpSpPr>
        <p:pic>
          <p:nvPicPr>
            <p:cNvPr id="30" name="_x418062672" descr="EMB0000158c3411">
              <a:extLst>
                <a:ext uri="{FF2B5EF4-FFF2-40B4-BE49-F238E27FC236}">
                  <a16:creationId xmlns="" xmlns:a16="http://schemas.microsoft.com/office/drawing/2014/main" id="{3EA35AAB-88AD-4062-819A-913662381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339" y="2987650"/>
              <a:ext cx="3901321" cy="529528"/>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 xmlns:a16="http://schemas.microsoft.com/office/drawing/2014/main" id="{18A509CE-2204-48AA-9989-E855F59F776B}"/>
                </a:ext>
              </a:extLst>
            </p:cNvPr>
            <p:cNvSpPr/>
            <p:nvPr/>
          </p:nvSpPr>
          <p:spPr>
            <a:xfrm>
              <a:off x="2367823" y="2886497"/>
              <a:ext cx="5195367" cy="771103"/>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161475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6" name="직사각형 1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1. Finding the Factorial with a Loop Statement</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1.2. Factorial and the for loop</a:t>
            </a:r>
            <a:endParaRPr lang="ko-KR" altLang="en-US" b="1" dirty="0">
              <a:latin typeface="Samsung Sharp Sans" pitchFamily="2" charset="0"/>
            </a:endParaRPr>
          </a:p>
        </p:txBody>
      </p:sp>
      <p:sp>
        <p:nvSpPr>
          <p:cNvPr id="20" name="직사각형 19">
            <a:extLst>
              <a:ext uri="{FF2B5EF4-FFF2-40B4-BE49-F238E27FC236}">
                <a16:creationId xmlns="" xmlns:a16="http://schemas.microsoft.com/office/drawing/2014/main" id="{90EFA62F-9637-4E5A-AAB1-9E61461D75DD}"/>
              </a:ext>
            </a:extLst>
          </p:cNvPr>
          <p:cNvSpPr/>
          <p:nvPr/>
        </p:nvSpPr>
        <p:spPr>
          <a:xfrm>
            <a:off x="580388" y="200334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Define and use a factorial with simple code without a return statement. The for loop can be used as follows.</a:t>
            </a:r>
          </a:p>
        </p:txBody>
      </p:sp>
      <p:grpSp>
        <p:nvGrpSpPr>
          <p:cNvPr id="21" name="그룹 20">
            <a:extLst>
              <a:ext uri="{FF2B5EF4-FFF2-40B4-BE49-F238E27FC236}">
                <a16:creationId xmlns="" xmlns:a16="http://schemas.microsoft.com/office/drawing/2014/main" id="{A9DB7DD0-AA7A-4B07-8996-7FC36E5F9099}"/>
              </a:ext>
            </a:extLst>
          </p:cNvPr>
          <p:cNvGrpSpPr/>
          <p:nvPr/>
        </p:nvGrpSpPr>
        <p:grpSpPr>
          <a:xfrm>
            <a:off x="629914" y="3967658"/>
            <a:ext cx="8680179" cy="737984"/>
            <a:chOff x="676851" y="3081413"/>
            <a:chExt cx="8680179" cy="737984"/>
          </a:xfrm>
        </p:grpSpPr>
        <p:sp>
          <p:nvSpPr>
            <p:cNvPr id="22" name="모서리가 둥근 직사각형 4">
              <a:extLst>
                <a:ext uri="{FF2B5EF4-FFF2-40B4-BE49-F238E27FC236}">
                  <a16:creationId xmlns="" xmlns:a16="http://schemas.microsoft.com/office/drawing/2014/main" id="{D49205AF-D745-4C79-8100-FE9EACB201DB}"/>
                </a:ext>
              </a:extLst>
            </p:cNvPr>
            <p:cNvSpPr/>
            <p:nvPr/>
          </p:nvSpPr>
          <p:spPr>
            <a:xfrm>
              <a:off x="676851" y="3081413"/>
              <a:ext cx="8680179" cy="7379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 4</a:t>
              </a:r>
            </a:p>
          </p:txBody>
        </p:sp>
        <p:sp>
          <p:nvSpPr>
            <p:cNvPr id="25" name="TextBox 21">
              <a:extLst>
                <a:ext uri="{FF2B5EF4-FFF2-40B4-BE49-F238E27FC236}">
                  <a16:creationId xmlns="" xmlns:a16="http://schemas.microsoft.com/office/drawing/2014/main"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From 1 to n, the fact variable is multiplied by accumulating by </a:t>
              </a:r>
              <a:r>
                <a:rPr lang="en-US" altLang="ko-KR" sz="1200" dirty="0" err="1">
                  <a:solidFill>
                    <a:prstClr val="black">
                      <a:lumMod val="85000"/>
                      <a:lumOff val="15000"/>
                    </a:prstClr>
                  </a:solidFill>
                  <a:latin typeface="SamsungOne 400" panose="020B0503030303020204" pitchFamily="34" charset="0"/>
                </a:rPr>
                <a:t>i</a:t>
              </a:r>
              <a:r>
                <a:rPr lang="en-US" altLang="ko-KR" sz="1200" dirty="0">
                  <a:solidFill>
                    <a:prstClr val="black">
                      <a:lumMod val="85000"/>
                      <a:lumOff val="15000"/>
                    </a:prstClr>
                  </a:solidFill>
                  <a:latin typeface="SamsungOne 400" panose="020B0503030303020204" pitchFamily="34" charset="0"/>
                </a:rPr>
                <a:t>.</a:t>
              </a:r>
            </a:p>
          </p:txBody>
        </p:sp>
      </p:grpSp>
      <p:grpSp>
        <p:nvGrpSpPr>
          <p:cNvPr id="2" name="그룹 1"/>
          <p:cNvGrpSpPr/>
          <p:nvPr/>
        </p:nvGrpSpPr>
        <p:grpSpPr>
          <a:xfrm>
            <a:off x="580389" y="2217469"/>
            <a:ext cx="8887612" cy="1547913"/>
            <a:chOff x="580389" y="2447790"/>
            <a:chExt cx="8887612" cy="1547913"/>
          </a:xfrm>
        </p:grpSpPr>
        <p:pic>
          <p:nvPicPr>
            <p:cNvPr id="5" name="그림 4">
              <a:extLst>
                <a:ext uri="{FF2B5EF4-FFF2-40B4-BE49-F238E27FC236}">
                  <a16:creationId xmlns="" xmlns:a16="http://schemas.microsoft.com/office/drawing/2014/main" id="{18CC81BB-3EF8-4F31-B6DC-56EFA8B97CC4}"/>
                </a:ext>
              </a:extLst>
            </p:cNvPr>
            <p:cNvPicPr>
              <a:picLocks noChangeAspect="1"/>
            </p:cNvPicPr>
            <p:nvPr/>
          </p:nvPicPr>
          <p:blipFill rotWithShape="1">
            <a:blip r:embed="rId5"/>
            <a:srcRect b="25050"/>
            <a:stretch/>
          </p:blipFill>
          <p:spPr>
            <a:xfrm>
              <a:off x="580389" y="2447790"/>
              <a:ext cx="8887612" cy="1195742"/>
            </a:xfrm>
            <a:prstGeom prst="rect">
              <a:avLst/>
            </a:prstGeom>
          </p:spPr>
        </p:pic>
        <p:sp>
          <p:nvSpPr>
            <p:cNvPr id="18" name="직사각형 17"/>
            <p:cNvSpPr/>
            <p:nvPr/>
          </p:nvSpPr>
          <p:spPr>
            <a:xfrm>
              <a:off x="1895914" y="2589396"/>
              <a:ext cx="1955505"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a number : '</a:t>
              </a:r>
              <a:r>
                <a:rPr lang="en-US" altLang="ko-KR" sz="1100" dirty="0" smtClean="0">
                  <a:solidFill>
                    <a:prstClr val="black"/>
                  </a:solidFill>
                  <a:latin typeface="D2Coding" panose="020B0609020101020101" pitchFamily="49" charset="-127"/>
                  <a:ea typeface="D2Coding" panose="020B0609020101020101" pitchFamily="49" charset="-127"/>
                </a:rPr>
                <a:t>))</a:t>
              </a:r>
            </a:p>
          </p:txBody>
        </p:sp>
        <p:sp>
          <p:nvSpPr>
            <p:cNvPr id="19" name="직사각형 18"/>
            <p:cNvSpPr/>
            <p:nvPr/>
          </p:nvSpPr>
          <p:spPr>
            <a:xfrm>
              <a:off x="674860" y="3653547"/>
              <a:ext cx="1287583" cy="342156"/>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Enter a number : 5</a:t>
              </a:r>
            </a:p>
            <a:p>
              <a:r>
                <a:rPr lang="en-US" altLang="ko-KR" sz="1100" dirty="0">
                  <a:latin typeface="D2Coding" panose="020B0609020101020101" pitchFamily="49" charset="-127"/>
                  <a:ea typeface="D2Coding" panose="020B0609020101020101" pitchFamily="49" charset="-127"/>
                </a:rPr>
                <a:t>5! = 120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4489421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2" name="직사각형 21">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2. Finding the Factorial with a Recursive Function</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2.1. What is a recursive function?</a:t>
            </a:r>
            <a:endParaRPr lang="ko-KR" altLang="en-US" b="1" dirty="0">
              <a:latin typeface="Samsung Sharp Sans" pitchFamily="2" charset="0"/>
            </a:endParaRPr>
          </a:p>
        </p:txBody>
      </p:sp>
      <p:sp>
        <p:nvSpPr>
          <p:cNvPr id="26" name="직사각형 25">
            <a:extLst>
              <a:ext uri="{FF2B5EF4-FFF2-40B4-BE49-F238E27FC236}">
                <a16:creationId xmlns="" xmlns:a16="http://schemas.microsoft.com/office/drawing/2014/main" id="{90EFA62F-9637-4E5A-AAB1-9E61461D75DD}"/>
              </a:ext>
            </a:extLst>
          </p:cNvPr>
          <p:cNvSpPr/>
          <p:nvPr/>
        </p:nvSpPr>
        <p:spPr>
          <a:xfrm>
            <a:off x="580388" y="2007151"/>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A recursion is a function that calls itself inside a function. Recursion is a very useful troubleshooting technique. It can intuitively and simply solve problems that are difficult to solve with procedural techniques.</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Factorial expression and definition : n! = n * (n – 1)!, if n &lt;= 1 : return 1</a:t>
            </a:r>
          </a:p>
        </p:txBody>
      </p:sp>
      <p:grpSp>
        <p:nvGrpSpPr>
          <p:cNvPr id="4" name="그룹 3"/>
          <p:cNvGrpSpPr/>
          <p:nvPr/>
        </p:nvGrpSpPr>
        <p:grpSpPr>
          <a:xfrm>
            <a:off x="580388" y="2816159"/>
            <a:ext cx="8887611" cy="3074404"/>
            <a:chOff x="580388" y="3045041"/>
            <a:chExt cx="8887611" cy="3074404"/>
          </a:xfrm>
        </p:grpSpPr>
        <p:grpSp>
          <p:nvGrpSpPr>
            <p:cNvPr id="10" name="그룹 9">
              <a:extLst>
                <a:ext uri="{FF2B5EF4-FFF2-40B4-BE49-F238E27FC236}">
                  <a16:creationId xmlns="" xmlns:a16="http://schemas.microsoft.com/office/drawing/2014/main" id="{173995FB-6452-421F-965D-F6A6027ABCDB}"/>
                </a:ext>
              </a:extLst>
            </p:cNvPr>
            <p:cNvGrpSpPr/>
            <p:nvPr/>
          </p:nvGrpSpPr>
          <p:grpSpPr>
            <a:xfrm>
              <a:off x="1439534" y="3108764"/>
              <a:ext cx="6793034" cy="2668652"/>
              <a:chOff x="683568" y="1196752"/>
              <a:chExt cx="6793034" cy="2668652"/>
            </a:xfrm>
          </p:grpSpPr>
          <p:sp>
            <p:nvSpPr>
              <p:cNvPr id="11" name="TextBox 10">
                <a:extLst>
                  <a:ext uri="{FF2B5EF4-FFF2-40B4-BE49-F238E27FC236}">
                    <a16:creationId xmlns="" xmlns:a16="http://schemas.microsoft.com/office/drawing/2014/main" id="{C9FE6FA7-7BD9-48A7-9CA8-A3E3D9B10AA7}"/>
                  </a:ext>
                </a:extLst>
              </p:cNvPr>
              <p:cNvSpPr txBox="1"/>
              <p:nvPr/>
            </p:nvSpPr>
            <p:spPr>
              <a:xfrm>
                <a:off x="683568" y="1196752"/>
                <a:ext cx="6793034" cy="1292662"/>
              </a:xfrm>
              <a:prstGeom prst="rect">
                <a:avLst/>
              </a:prstGeom>
              <a:noFill/>
            </p:spPr>
            <p:txBody>
              <a:bodyPr wrap="square" rtlCol="0">
                <a:spAutoFit/>
              </a:bodyPr>
              <a:lstStyle/>
              <a:p>
                <a:r>
                  <a:rPr lang="en-US" altLang="ko-KR" sz="1300" b="1" dirty="0" err="1">
                    <a:latin typeface="D2Coding" pitchFamily="49" charset="-127"/>
                    <a:ea typeface="D2Coding" pitchFamily="49" charset="-127"/>
                  </a:rPr>
                  <a:t>def</a:t>
                </a:r>
                <a:r>
                  <a:rPr lang="en-US" altLang="ko-KR" sz="1300" b="1" dirty="0">
                    <a:latin typeface="D2Coding" pitchFamily="49" charset="-127"/>
                    <a:ea typeface="D2Coding" pitchFamily="49" charset="-127"/>
                  </a:rPr>
                  <a:t> factorial(5):</a:t>
                </a:r>
                <a:endParaRPr lang="ko-KR" altLang="en-US" sz="1300" b="1" dirty="0">
                  <a:latin typeface="D2Coding" pitchFamily="49" charset="-127"/>
                  <a:ea typeface="D2Coding" pitchFamily="49" charset="-127"/>
                </a:endParaRPr>
              </a:p>
              <a:p>
                <a:r>
                  <a:rPr lang="ko-KR" altLang="en-US" sz="1300" b="1" dirty="0">
                    <a:latin typeface="D2Coding" pitchFamily="49" charset="-127"/>
                    <a:ea typeface="D2Coding" pitchFamily="49" charset="-127"/>
                  </a:rPr>
                  <a:t>    </a:t>
                </a:r>
                <a:r>
                  <a:rPr lang="en-US" altLang="ko-KR" sz="1300" b="1" dirty="0">
                    <a:latin typeface="D2Coding" pitchFamily="49" charset="-127"/>
                    <a:ea typeface="D2Coding" pitchFamily="49" charset="-127"/>
                  </a:rPr>
                  <a:t>if n &lt;= 1 : 		</a:t>
                </a:r>
              </a:p>
              <a:p>
                <a:r>
                  <a:rPr lang="en-US" altLang="ko-KR" sz="1300" b="1" dirty="0">
                    <a:latin typeface="D2Coding" pitchFamily="49" charset="-127"/>
                    <a:ea typeface="D2Coding" pitchFamily="49" charset="-127"/>
                  </a:rPr>
                  <a:t>	return 1</a:t>
                </a:r>
              </a:p>
              <a:p>
                <a:r>
                  <a:rPr lang="en-US" altLang="ko-KR" sz="1300" b="1" dirty="0">
                    <a:latin typeface="D2Coding" pitchFamily="49" charset="-127"/>
                    <a:ea typeface="D2Coding" pitchFamily="49" charset="-127"/>
                  </a:rPr>
                  <a:t>    else :</a:t>
                </a:r>
              </a:p>
              <a:p>
                <a:r>
                  <a:rPr lang="en-US" altLang="ko-KR" sz="1300" b="1" dirty="0">
                    <a:latin typeface="D2Coding" pitchFamily="49" charset="-127"/>
                    <a:ea typeface="D2Coding" pitchFamily="49" charset="-127"/>
                  </a:rPr>
                  <a:t>        return n * factorial(n-1)</a:t>
                </a:r>
                <a:endParaRPr lang="ko-KR" altLang="en-US" sz="1300" b="1" dirty="0">
                  <a:latin typeface="D2Coding" pitchFamily="49" charset="-127"/>
                  <a:ea typeface="D2Coding" pitchFamily="49" charset="-127"/>
                </a:endParaRPr>
              </a:p>
              <a:p>
                <a:endParaRPr lang="ko-KR" altLang="en-US" sz="1300" b="1" dirty="0">
                  <a:latin typeface="D2Coding" pitchFamily="49" charset="-127"/>
                  <a:ea typeface="D2Coding" pitchFamily="49" charset="-127"/>
                </a:endParaRPr>
              </a:p>
            </p:txBody>
          </p:sp>
          <p:cxnSp>
            <p:nvCxnSpPr>
              <p:cNvPr id="12" name="연결선: 꺾임 11">
                <a:extLst>
                  <a:ext uri="{FF2B5EF4-FFF2-40B4-BE49-F238E27FC236}">
                    <a16:creationId xmlns="" xmlns:a16="http://schemas.microsoft.com/office/drawing/2014/main" id="{7D92F1B8-EFD8-4AC2-973D-DCF607806B74}"/>
                  </a:ext>
                </a:extLst>
              </p:cNvPr>
              <p:cNvCxnSpPr>
                <a:cxnSpLocks/>
              </p:cNvCxnSpPr>
              <p:nvPr/>
            </p:nvCxnSpPr>
            <p:spPr>
              <a:xfrm>
                <a:off x="2555776" y="2348880"/>
                <a:ext cx="288032" cy="225897"/>
              </a:xfrm>
              <a:prstGeom prst="bentConnector3">
                <a:avLst>
                  <a:gd name="adj1" fmla="val -2365"/>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AE6CD1BB-1CA6-4A13-8689-532F138D690A}"/>
                  </a:ext>
                </a:extLst>
              </p:cNvPr>
              <p:cNvSpPr txBox="1"/>
              <p:nvPr/>
            </p:nvSpPr>
            <p:spPr>
              <a:xfrm>
                <a:off x="2843808" y="2420888"/>
                <a:ext cx="1584176" cy="292388"/>
              </a:xfrm>
              <a:prstGeom prst="rect">
                <a:avLst/>
              </a:prstGeom>
              <a:noFill/>
            </p:spPr>
            <p:txBody>
              <a:bodyPr wrap="square" rtlCol="0">
                <a:spAutoFit/>
              </a:bodyPr>
              <a:lstStyle/>
              <a:p>
                <a:r>
                  <a:rPr lang="en-US" altLang="ko-KR" sz="1300" b="1">
                    <a:latin typeface="D2Coding" pitchFamily="49" charset="-127"/>
                    <a:ea typeface="D2Coding" pitchFamily="49" charset="-127"/>
                  </a:rPr>
                  <a:t>5 * factorial(4)</a:t>
                </a:r>
                <a:endParaRPr lang="ko-KR" altLang="en-US" sz="1300"/>
              </a:p>
            </p:txBody>
          </p:sp>
          <p:sp>
            <p:nvSpPr>
              <p:cNvPr id="14" name="TextBox 13">
                <a:extLst>
                  <a:ext uri="{FF2B5EF4-FFF2-40B4-BE49-F238E27FC236}">
                    <a16:creationId xmlns="" xmlns:a16="http://schemas.microsoft.com/office/drawing/2014/main" id="{95A5FF2E-AE87-4102-8FAD-899B97A83D8D}"/>
                  </a:ext>
                </a:extLst>
              </p:cNvPr>
              <p:cNvSpPr txBox="1"/>
              <p:nvPr/>
            </p:nvSpPr>
            <p:spPr>
              <a:xfrm>
                <a:off x="3707904" y="2852936"/>
                <a:ext cx="1584176" cy="292388"/>
              </a:xfrm>
              <a:prstGeom prst="rect">
                <a:avLst/>
              </a:prstGeom>
              <a:noFill/>
            </p:spPr>
            <p:txBody>
              <a:bodyPr wrap="square" rtlCol="0">
                <a:spAutoFit/>
              </a:bodyPr>
              <a:lstStyle/>
              <a:p>
                <a:r>
                  <a:rPr lang="en-US" altLang="ko-KR" sz="1300" b="1">
                    <a:latin typeface="D2Coding" pitchFamily="49" charset="-127"/>
                    <a:ea typeface="D2Coding" pitchFamily="49" charset="-127"/>
                  </a:rPr>
                  <a:t>4 * factorial(3)</a:t>
                </a:r>
                <a:endParaRPr lang="ko-KR" altLang="en-US" sz="1300"/>
              </a:p>
            </p:txBody>
          </p:sp>
          <p:cxnSp>
            <p:nvCxnSpPr>
              <p:cNvPr id="15" name="연결선: 꺾임 14">
                <a:extLst>
                  <a:ext uri="{FF2B5EF4-FFF2-40B4-BE49-F238E27FC236}">
                    <a16:creationId xmlns="" xmlns:a16="http://schemas.microsoft.com/office/drawing/2014/main" id="{1E3EB843-D600-4B39-9F80-59D6D3838B28}"/>
                  </a:ext>
                </a:extLst>
              </p:cNvPr>
              <p:cNvCxnSpPr>
                <a:cxnSpLocks/>
              </p:cNvCxnSpPr>
              <p:nvPr/>
            </p:nvCxnSpPr>
            <p:spPr>
              <a:xfrm>
                <a:off x="3419872" y="2780928"/>
                <a:ext cx="288032" cy="225897"/>
              </a:xfrm>
              <a:prstGeom prst="bentConnector3">
                <a:avLst>
                  <a:gd name="adj1" fmla="val -2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 xmlns:a16="http://schemas.microsoft.com/office/drawing/2014/main" id="{947E7870-F9E7-456D-887B-F8756473C390}"/>
                  </a:ext>
                </a:extLst>
              </p:cNvPr>
              <p:cNvCxnSpPr>
                <a:cxnSpLocks/>
              </p:cNvCxnSpPr>
              <p:nvPr/>
            </p:nvCxnSpPr>
            <p:spPr>
              <a:xfrm>
                <a:off x="4283968" y="3140968"/>
                <a:ext cx="288032" cy="225897"/>
              </a:xfrm>
              <a:prstGeom prst="bentConnector3">
                <a:avLst>
                  <a:gd name="adj1" fmla="val -236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6AA1A089-63E0-4720-BC7F-1F8A9FCB67A4}"/>
                  </a:ext>
                </a:extLst>
              </p:cNvPr>
              <p:cNvSpPr txBox="1"/>
              <p:nvPr/>
            </p:nvSpPr>
            <p:spPr>
              <a:xfrm>
                <a:off x="4499992" y="3212976"/>
                <a:ext cx="1584176" cy="292388"/>
              </a:xfrm>
              <a:prstGeom prst="rect">
                <a:avLst/>
              </a:prstGeom>
              <a:noFill/>
            </p:spPr>
            <p:txBody>
              <a:bodyPr wrap="square" rtlCol="0">
                <a:spAutoFit/>
              </a:bodyPr>
              <a:lstStyle/>
              <a:p>
                <a:r>
                  <a:rPr lang="en-US" altLang="ko-KR" sz="1300" b="1">
                    <a:latin typeface="D2Coding" pitchFamily="49" charset="-127"/>
                    <a:ea typeface="D2Coding" pitchFamily="49" charset="-127"/>
                  </a:rPr>
                  <a:t>3 * factorial(2)</a:t>
                </a:r>
                <a:endParaRPr lang="ko-KR" altLang="en-US" sz="1300"/>
              </a:p>
            </p:txBody>
          </p:sp>
          <p:sp>
            <p:nvSpPr>
              <p:cNvPr id="18" name="TextBox 17">
                <a:extLst>
                  <a:ext uri="{FF2B5EF4-FFF2-40B4-BE49-F238E27FC236}">
                    <a16:creationId xmlns="" xmlns:a16="http://schemas.microsoft.com/office/drawing/2014/main" id="{AD9DCE98-4854-42A6-834D-5A2526142139}"/>
                  </a:ext>
                </a:extLst>
              </p:cNvPr>
              <p:cNvSpPr txBox="1"/>
              <p:nvPr/>
            </p:nvSpPr>
            <p:spPr>
              <a:xfrm>
                <a:off x="5508104" y="3573016"/>
                <a:ext cx="1584176" cy="292388"/>
              </a:xfrm>
              <a:prstGeom prst="rect">
                <a:avLst/>
              </a:prstGeom>
              <a:noFill/>
            </p:spPr>
            <p:txBody>
              <a:bodyPr wrap="square" rtlCol="0">
                <a:spAutoFit/>
              </a:bodyPr>
              <a:lstStyle/>
              <a:p>
                <a:r>
                  <a:rPr lang="en-US" altLang="ko-KR" sz="1300" b="1">
                    <a:latin typeface="D2Coding" pitchFamily="49" charset="-127"/>
                    <a:ea typeface="D2Coding" pitchFamily="49" charset="-127"/>
                  </a:rPr>
                  <a:t>2 * factorial(1)</a:t>
                </a:r>
                <a:endParaRPr lang="ko-KR" altLang="en-US" sz="1300"/>
              </a:p>
            </p:txBody>
          </p:sp>
          <p:cxnSp>
            <p:nvCxnSpPr>
              <p:cNvPr id="19" name="연결선: 꺾임 18">
                <a:extLst>
                  <a:ext uri="{FF2B5EF4-FFF2-40B4-BE49-F238E27FC236}">
                    <a16:creationId xmlns="" xmlns:a16="http://schemas.microsoft.com/office/drawing/2014/main" id="{8B210544-525E-4DCA-9409-5667BEE246AE}"/>
                  </a:ext>
                </a:extLst>
              </p:cNvPr>
              <p:cNvCxnSpPr>
                <a:cxnSpLocks/>
              </p:cNvCxnSpPr>
              <p:nvPr/>
            </p:nvCxnSpPr>
            <p:spPr>
              <a:xfrm>
                <a:off x="5220072" y="3501008"/>
                <a:ext cx="288032" cy="225897"/>
              </a:xfrm>
              <a:prstGeom prst="bentConnector3">
                <a:avLst>
                  <a:gd name="adj1" fmla="val -2365"/>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자유형: 도형 1">
              <a:extLst>
                <a:ext uri="{FF2B5EF4-FFF2-40B4-BE49-F238E27FC236}">
                  <a16:creationId xmlns="" xmlns:a16="http://schemas.microsoft.com/office/drawing/2014/main" id="{7071F248-14A3-447D-8864-0A8471E99984}"/>
                </a:ext>
              </a:extLst>
            </p:cNvPr>
            <p:cNvSpPr/>
            <p:nvPr/>
          </p:nvSpPr>
          <p:spPr>
            <a:xfrm>
              <a:off x="6725317" y="5260100"/>
              <a:ext cx="492369" cy="251209"/>
            </a:xfrm>
            <a:custGeom>
              <a:avLst/>
              <a:gdLst>
                <a:gd name="connsiteX0" fmla="*/ 492369 w 492369"/>
                <a:gd name="connsiteY0" fmla="*/ 251209 h 251209"/>
                <a:gd name="connsiteX1" fmla="*/ 492369 w 492369"/>
                <a:gd name="connsiteY1" fmla="*/ 0 h 251209"/>
                <a:gd name="connsiteX2" fmla="*/ 0 w 492369"/>
                <a:gd name="connsiteY2" fmla="*/ 0 h 251209"/>
              </a:gdLst>
              <a:ahLst/>
              <a:cxnLst>
                <a:cxn ang="0">
                  <a:pos x="connsiteX0" y="connsiteY0"/>
                </a:cxn>
                <a:cxn ang="0">
                  <a:pos x="connsiteX1" y="connsiteY1"/>
                </a:cxn>
                <a:cxn ang="0">
                  <a:pos x="connsiteX2" y="connsiteY2"/>
                </a:cxn>
              </a:cxnLst>
              <a:rect l="l" t="t" r="r" b="b"/>
              <a:pathLst>
                <a:path w="492369" h="251209">
                  <a:moveTo>
                    <a:pt x="492369" y="251209"/>
                  </a:moveTo>
                  <a:lnTo>
                    <a:pt x="492369" y="0"/>
                  </a:lnTo>
                  <a:lnTo>
                    <a:pt x="0" y="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a:extLst>
                <a:ext uri="{FF2B5EF4-FFF2-40B4-BE49-F238E27FC236}">
                  <a16:creationId xmlns="" xmlns:a16="http://schemas.microsoft.com/office/drawing/2014/main" id="{934A3CCA-E34D-4197-B851-1654BC88EB8C}"/>
                </a:ext>
              </a:extLst>
            </p:cNvPr>
            <p:cNvSpPr/>
            <p:nvPr/>
          </p:nvSpPr>
          <p:spPr>
            <a:xfrm>
              <a:off x="580388" y="3045041"/>
              <a:ext cx="8887611" cy="30744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 xmlns:a16="http://schemas.microsoft.com/office/drawing/2014/main" id="{9D636242-169B-401E-8BB0-9E8B5AC8FD9D}"/>
                </a:ext>
              </a:extLst>
            </p:cNvPr>
            <p:cNvSpPr txBox="1"/>
            <p:nvPr/>
          </p:nvSpPr>
          <p:spPr>
            <a:xfrm>
              <a:off x="6264070" y="4398238"/>
              <a:ext cx="2727029" cy="492443"/>
            </a:xfrm>
            <a:prstGeom prst="rect">
              <a:avLst/>
            </a:prstGeom>
            <a:solidFill>
              <a:schemeClr val="bg1">
                <a:lumMod val="95000"/>
              </a:schemeClr>
            </a:solidFill>
          </p:spPr>
          <p:txBody>
            <a:bodyPr wrap="none" rtlCol="0">
              <a:spAutoFit/>
            </a:bodyPr>
            <a:lstStyle/>
            <a:p>
              <a:pPr algn="ctr"/>
              <a:r>
                <a:rPr lang="en-US" altLang="ko-KR" sz="1300" dirty="0">
                  <a:latin typeface="SamsungOne 400" panose="020B0503030303020204" pitchFamily="34" charset="0"/>
                  <a:ea typeface="SamsungOne 400" panose="020B0503030303020204" pitchFamily="34" charset="0"/>
                </a:rPr>
                <a:t>return 1 : This process is explained </a:t>
              </a:r>
            </a:p>
            <a:p>
              <a:pPr algn="ctr"/>
              <a:r>
                <a:rPr lang="en-US" altLang="ko-KR" sz="1300" dirty="0">
                  <a:latin typeface="SamsungOne 400" panose="020B0503030303020204" pitchFamily="34" charset="0"/>
                  <a:ea typeface="SamsungOne 400" panose="020B0503030303020204" pitchFamily="34" charset="0"/>
                </a:rPr>
                <a:t>on the next page</a:t>
              </a:r>
              <a:endParaRPr lang="ko-KR" altLang="en-US" sz="1300" dirty="0">
                <a:latin typeface="SamsungOne 400" panose="020B0503030303020204" pitchFamily="34" charset="0"/>
              </a:endParaRPr>
            </a:p>
          </p:txBody>
        </p:sp>
      </p:grpSp>
    </p:spTree>
    <p:extLst>
      <p:ext uri="{BB962C8B-B14F-4D97-AF65-F5344CB8AC3E}">
        <p14:creationId xmlns:p14="http://schemas.microsoft.com/office/powerpoint/2010/main" val="27848706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 xmlns:a16="http://schemas.microsoft.com/office/drawing/2014/main" id="{A5134F5B-496C-4A9A-AC4F-C33D0DA45B39}"/>
              </a:ext>
            </a:extLst>
          </p:cNvPr>
          <p:cNvGrpSpPr/>
          <p:nvPr/>
        </p:nvGrpSpPr>
        <p:grpSpPr>
          <a:xfrm>
            <a:off x="580388" y="2516899"/>
            <a:ext cx="8887612" cy="3601472"/>
            <a:chOff x="313688" y="2509421"/>
            <a:chExt cx="8887612" cy="3601472"/>
          </a:xfrm>
          <a:solidFill>
            <a:schemeClr val="bg1"/>
          </a:solidFill>
        </p:grpSpPr>
        <p:sp>
          <p:nvSpPr>
            <p:cNvPr id="6" name="직사각형 5">
              <a:extLst>
                <a:ext uri="{FF2B5EF4-FFF2-40B4-BE49-F238E27FC236}">
                  <a16:creationId xmlns="" xmlns:a16="http://schemas.microsoft.com/office/drawing/2014/main" id="{F951DFDB-290E-4317-AD80-8DDD72AF0BD3}"/>
                </a:ext>
              </a:extLst>
            </p:cNvPr>
            <p:cNvSpPr/>
            <p:nvPr/>
          </p:nvSpPr>
          <p:spPr>
            <a:xfrm>
              <a:off x="313688" y="2509421"/>
              <a:ext cx="8887612" cy="3601472"/>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 xmlns:a16="http://schemas.microsoft.com/office/drawing/2014/main" id="{E1B965C0-C8CF-4329-BB7C-369CC1201521}"/>
                </a:ext>
              </a:extLst>
            </p:cNvPr>
            <p:cNvGrpSpPr/>
            <p:nvPr/>
          </p:nvGrpSpPr>
          <p:grpSpPr>
            <a:xfrm>
              <a:off x="1632212" y="2614275"/>
              <a:ext cx="3963130" cy="3442276"/>
              <a:chOff x="-1606288" y="2766675"/>
              <a:chExt cx="3963130" cy="3442276"/>
            </a:xfrm>
            <a:grpFill/>
          </p:grpSpPr>
          <p:grpSp>
            <p:nvGrpSpPr>
              <p:cNvPr id="3" name="그룹 2">
                <a:extLst>
                  <a:ext uri="{FF2B5EF4-FFF2-40B4-BE49-F238E27FC236}">
                    <a16:creationId xmlns="" xmlns:a16="http://schemas.microsoft.com/office/drawing/2014/main" id="{E6B70E46-E316-49C8-AAD9-9833E2B2C574}"/>
                  </a:ext>
                </a:extLst>
              </p:cNvPr>
              <p:cNvGrpSpPr/>
              <p:nvPr/>
            </p:nvGrpSpPr>
            <p:grpSpPr>
              <a:xfrm>
                <a:off x="-1606288" y="2766675"/>
                <a:ext cx="3882762" cy="2870776"/>
                <a:chOff x="-1682488" y="2757150"/>
                <a:chExt cx="3882762" cy="2870776"/>
              </a:xfrm>
              <a:grpFill/>
            </p:grpSpPr>
            <p:grpSp>
              <p:nvGrpSpPr>
                <p:cNvPr id="11" name="그룹 10">
                  <a:extLst>
                    <a:ext uri="{FF2B5EF4-FFF2-40B4-BE49-F238E27FC236}">
                      <a16:creationId xmlns="" xmlns:a16="http://schemas.microsoft.com/office/drawing/2014/main" id="{64A7727B-9847-4C5E-9582-A34655FF5AF4}"/>
                    </a:ext>
                  </a:extLst>
                </p:cNvPr>
                <p:cNvGrpSpPr/>
                <p:nvPr/>
              </p:nvGrpSpPr>
              <p:grpSpPr>
                <a:xfrm>
                  <a:off x="-1682488" y="2757150"/>
                  <a:ext cx="2844537" cy="927676"/>
                  <a:chOff x="1508387" y="1671300"/>
                  <a:chExt cx="2844537" cy="927676"/>
                </a:xfrm>
                <a:grpFill/>
              </p:grpSpPr>
              <p:sp>
                <p:nvSpPr>
                  <p:cNvPr id="12" name="TextBox 11">
                    <a:extLst>
                      <a:ext uri="{FF2B5EF4-FFF2-40B4-BE49-F238E27FC236}">
                        <a16:creationId xmlns="" xmlns:a16="http://schemas.microsoft.com/office/drawing/2014/main" id="{94A734FC-99F0-4D62-BE20-AB8062626C94}"/>
                      </a:ext>
                    </a:extLst>
                  </p:cNvPr>
                  <p:cNvSpPr txBox="1"/>
                  <p:nvPr/>
                </p:nvSpPr>
                <p:spPr>
                  <a:xfrm>
                    <a:off x="1508387" y="1671300"/>
                    <a:ext cx="1184940" cy="292388"/>
                  </a:xfrm>
                  <a:prstGeom prst="rect">
                    <a:avLst/>
                  </a:prstGeom>
                  <a:grpFill/>
                </p:spPr>
                <p:txBody>
                  <a:bodyPr wrap="none" rtlCol="0">
                    <a:spAutoFit/>
                  </a:bodyPr>
                  <a:lstStyle/>
                  <a:p>
                    <a:r>
                      <a:rPr lang="en-US" altLang="ko-KR" sz="1300" b="1">
                        <a:latin typeface="D2Coding" pitchFamily="49" charset="-127"/>
                        <a:ea typeface="D2Coding" pitchFamily="49" charset="-127"/>
                      </a:rPr>
                      <a:t>factorial(5)</a:t>
                    </a:r>
                    <a:endParaRPr lang="ko-KR" altLang="en-US" sz="1300" b="1">
                      <a:latin typeface="D2Coding" pitchFamily="49" charset="-127"/>
                      <a:ea typeface="D2Coding" pitchFamily="49" charset="-127"/>
                    </a:endParaRPr>
                  </a:p>
                </p:txBody>
              </p:sp>
              <p:sp>
                <p:nvSpPr>
                  <p:cNvPr id="14" name="TextBox 13">
                    <a:extLst>
                      <a:ext uri="{FF2B5EF4-FFF2-40B4-BE49-F238E27FC236}">
                        <a16:creationId xmlns="" xmlns:a16="http://schemas.microsoft.com/office/drawing/2014/main" id="{6A3F503D-925E-470C-A78A-45185F82B679}"/>
                      </a:ext>
                    </a:extLst>
                  </p:cNvPr>
                  <p:cNvSpPr txBox="1"/>
                  <p:nvPr/>
                </p:nvSpPr>
                <p:spPr>
                  <a:xfrm>
                    <a:off x="1738907" y="2306588"/>
                    <a:ext cx="2614017" cy="292388"/>
                  </a:xfrm>
                  <a:prstGeom prst="rect">
                    <a:avLst/>
                  </a:prstGeom>
                  <a:grpFill/>
                </p:spPr>
                <p:txBody>
                  <a:bodyPr wrap="square" rtlCol="0">
                    <a:spAutoFit/>
                  </a:bodyPr>
                  <a:lstStyle/>
                  <a:p>
                    <a:r>
                      <a:rPr lang="en-US" altLang="ko-KR" sz="1300" b="1">
                        <a:solidFill>
                          <a:srgbClr val="1429A0"/>
                        </a:solidFill>
                        <a:latin typeface="D2Coding" pitchFamily="49" charset="-127"/>
                        <a:ea typeface="D2Coding" pitchFamily="49" charset="-127"/>
                      </a:rPr>
                      <a:t>return</a:t>
                    </a:r>
                    <a:r>
                      <a:rPr lang="en-US" altLang="ko-KR" sz="1300" b="1">
                        <a:latin typeface="D2Coding" pitchFamily="49" charset="-127"/>
                        <a:ea typeface="D2Coding" pitchFamily="49" charset="-127"/>
                      </a:rPr>
                      <a:t> 5 * factorial(4) = 120</a:t>
                    </a:r>
                    <a:endParaRPr lang="ko-KR" altLang="en-US" sz="1300"/>
                  </a:p>
                </p:txBody>
              </p:sp>
            </p:grpSp>
            <p:sp>
              <p:nvSpPr>
                <p:cNvPr id="27" name="TextBox 26">
                  <a:extLst>
                    <a:ext uri="{FF2B5EF4-FFF2-40B4-BE49-F238E27FC236}">
                      <a16:creationId xmlns="" xmlns:a16="http://schemas.microsoft.com/office/drawing/2014/main" id="{DA872C4C-104E-4931-AE26-B946D6A1FB89}"/>
                    </a:ext>
                  </a:extLst>
                </p:cNvPr>
                <p:cNvSpPr txBox="1"/>
                <p:nvPr/>
              </p:nvSpPr>
              <p:spPr>
                <a:xfrm>
                  <a:off x="-1090018" y="4021088"/>
                  <a:ext cx="2614017" cy="292388"/>
                </a:xfrm>
                <a:prstGeom prst="rect">
                  <a:avLst/>
                </a:prstGeom>
                <a:grpFill/>
              </p:spPr>
              <p:txBody>
                <a:bodyPr wrap="square" rtlCol="0">
                  <a:spAutoFit/>
                </a:bodyPr>
                <a:lstStyle/>
                <a:p>
                  <a:r>
                    <a:rPr lang="en-US" altLang="ko-KR" sz="1300" b="1" dirty="0">
                      <a:solidFill>
                        <a:srgbClr val="1429A0"/>
                      </a:solidFill>
                      <a:latin typeface="D2Coding" pitchFamily="49" charset="-127"/>
                      <a:ea typeface="D2Coding" pitchFamily="49" charset="-127"/>
                    </a:rPr>
                    <a:t>return</a:t>
                  </a:r>
                  <a:r>
                    <a:rPr lang="en-US" altLang="ko-KR" sz="1300" b="1" dirty="0">
                      <a:latin typeface="D2Coding" pitchFamily="49" charset="-127"/>
                      <a:ea typeface="D2Coding" pitchFamily="49" charset="-127"/>
                    </a:rPr>
                    <a:t> 4 * factorial(3) = 24</a:t>
                  </a:r>
                  <a:endParaRPr lang="ko-KR" altLang="en-US" sz="1300" dirty="0"/>
                </a:p>
              </p:txBody>
            </p:sp>
            <p:sp>
              <p:nvSpPr>
                <p:cNvPr id="30" name="TextBox 29">
                  <a:extLst>
                    <a:ext uri="{FF2B5EF4-FFF2-40B4-BE49-F238E27FC236}">
                      <a16:creationId xmlns="" xmlns:a16="http://schemas.microsoft.com/office/drawing/2014/main" id="{81F4FF0F-8BD9-4F7F-BA04-ED1484635123}"/>
                    </a:ext>
                  </a:extLst>
                </p:cNvPr>
                <p:cNvSpPr txBox="1"/>
                <p:nvPr/>
              </p:nvSpPr>
              <p:spPr>
                <a:xfrm>
                  <a:off x="-775693" y="4649738"/>
                  <a:ext cx="2614017" cy="292388"/>
                </a:xfrm>
                <a:prstGeom prst="rect">
                  <a:avLst/>
                </a:prstGeom>
                <a:grpFill/>
              </p:spPr>
              <p:txBody>
                <a:bodyPr wrap="square" rtlCol="0">
                  <a:spAutoFit/>
                </a:bodyPr>
                <a:lstStyle/>
                <a:p>
                  <a:r>
                    <a:rPr lang="en-US" altLang="ko-KR" sz="1300" b="1">
                      <a:solidFill>
                        <a:srgbClr val="1429A0"/>
                      </a:solidFill>
                      <a:latin typeface="D2Coding" pitchFamily="49" charset="-127"/>
                      <a:ea typeface="D2Coding" pitchFamily="49" charset="-127"/>
                    </a:rPr>
                    <a:t>return</a:t>
                  </a:r>
                  <a:r>
                    <a:rPr lang="en-US" altLang="ko-KR" sz="1300" b="1">
                      <a:latin typeface="D2Coding" pitchFamily="49" charset="-127"/>
                      <a:ea typeface="D2Coding" pitchFamily="49" charset="-127"/>
                    </a:rPr>
                    <a:t> 3 * factorial(2) = 6</a:t>
                  </a:r>
                  <a:endParaRPr lang="ko-KR" altLang="en-US" sz="1300"/>
                </a:p>
              </p:txBody>
            </p:sp>
            <p:sp>
              <p:nvSpPr>
                <p:cNvPr id="33" name="TextBox 32">
                  <a:extLst>
                    <a:ext uri="{FF2B5EF4-FFF2-40B4-BE49-F238E27FC236}">
                      <a16:creationId xmlns="" xmlns:a16="http://schemas.microsoft.com/office/drawing/2014/main" id="{4D37CEDF-7D2D-49F6-A60C-0EEEE8C47284}"/>
                    </a:ext>
                  </a:extLst>
                </p:cNvPr>
                <p:cNvSpPr txBox="1"/>
                <p:nvPr/>
              </p:nvSpPr>
              <p:spPr>
                <a:xfrm>
                  <a:off x="-413743" y="5335538"/>
                  <a:ext cx="2614017" cy="292388"/>
                </a:xfrm>
                <a:prstGeom prst="rect">
                  <a:avLst/>
                </a:prstGeom>
                <a:grpFill/>
              </p:spPr>
              <p:txBody>
                <a:bodyPr wrap="square" rtlCol="0">
                  <a:spAutoFit/>
                </a:bodyPr>
                <a:lstStyle/>
                <a:p>
                  <a:r>
                    <a:rPr lang="en-US" altLang="ko-KR" sz="1300" b="1">
                      <a:solidFill>
                        <a:srgbClr val="1429A0"/>
                      </a:solidFill>
                      <a:latin typeface="D2Coding" pitchFamily="49" charset="-127"/>
                      <a:ea typeface="D2Coding" pitchFamily="49" charset="-127"/>
                    </a:rPr>
                    <a:t>return</a:t>
                  </a:r>
                  <a:r>
                    <a:rPr lang="en-US" altLang="ko-KR" sz="1300" b="1">
                      <a:latin typeface="D2Coding" pitchFamily="49" charset="-127"/>
                      <a:ea typeface="D2Coding" pitchFamily="49" charset="-127"/>
                    </a:rPr>
                    <a:t> 2 * factorial(1) = 2</a:t>
                  </a:r>
                  <a:endParaRPr lang="ko-KR" altLang="en-US" sz="1300"/>
                </a:p>
              </p:txBody>
            </p:sp>
          </p:grpSp>
          <p:sp>
            <p:nvSpPr>
              <p:cNvPr id="35" name="TextBox 34">
                <a:extLst>
                  <a:ext uri="{FF2B5EF4-FFF2-40B4-BE49-F238E27FC236}">
                    <a16:creationId xmlns="" xmlns:a16="http://schemas.microsoft.com/office/drawing/2014/main" id="{909CEC06-DEEE-4166-A116-67DB30A3DA07}"/>
                  </a:ext>
                </a:extLst>
              </p:cNvPr>
              <p:cNvSpPr txBox="1"/>
              <p:nvPr/>
            </p:nvSpPr>
            <p:spPr>
              <a:xfrm>
                <a:off x="-257175" y="5916563"/>
                <a:ext cx="2614017" cy="292388"/>
              </a:xfrm>
              <a:prstGeom prst="rect">
                <a:avLst/>
              </a:prstGeom>
              <a:grpFill/>
            </p:spPr>
            <p:txBody>
              <a:bodyPr wrap="square" rtlCol="0">
                <a:spAutoFit/>
              </a:bodyPr>
              <a:lstStyle/>
              <a:p>
                <a:pPr algn="ctr"/>
                <a:r>
                  <a:rPr lang="en-US" altLang="ko-KR" sz="1300" b="1">
                    <a:solidFill>
                      <a:srgbClr val="1429A0"/>
                    </a:solidFill>
                    <a:latin typeface="D2Coding" pitchFamily="49" charset="-127"/>
                    <a:ea typeface="D2Coding" pitchFamily="49" charset="-127"/>
                  </a:rPr>
                  <a:t>1</a:t>
                </a:r>
                <a:endParaRPr lang="ko-KR" altLang="en-US" sz="1300"/>
              </a:p>
            </p:txBody>
          </p:sp>
        </p:grpSp>
      </p:grpSp>
      <p:cxnSp>
        <p:nvCxnSpPr>
          <p:cNvPr id="8" name="직선 화살표 연결선 7">
            <a:extLst>
              <a:ext uri="{FF2B5EF4-FFF2-40B4-BE49-F238E27FC236}">
                <a16:creationId xmlns="" xmlns:a16="http://schemas.microsoft.com/office/drawing/2014/main" id="{4F49196E-74F1-41B9-905B-0C35FF753AC5}"/>
              </a:ext>
            </a:extLst>
          </p:cNvPr>
          <p:cNvCxnSpPr/>
          <p:nvPr/>
        </p:nvCxnSpPr>
        <p:spPr>
          <a:xfrm flipV="1">
            <a:off x="4534678" y="5569901"/>
            <a:ext cx="0" cy="279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 xmlns:a16="http://schemas.microsoft.com/office/drawing/2014/main" id="{6A2045ED-D6DD-4E75-B9FD-BCD034E8B4C6}"/>
              </a:ext>
            </a:extLst>
          </p:cNvPr>
          <p:cNvCxnSpPr>
            <a:cxnSpLocks/>
          </p:cNvCxnSpPr>
          <p:nvPr/>
        </p:nvCxnSpPr>
        <p:spPr>
          <a:xfrm flipV="1">
            <a:off x="4142793" y="4884101"/>
            <a:ext cx="0" cy="39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 xmlns:a16="http://schemas.microsoft.com/office/drawing/2014/main" id="{E6E82096-A496-4A38-B9E1-232F029BD4FA}"/>
              </a:ext>
            </a:extLst>
          </p:cNvPr>
          <p:cNvCxnSpPr>
            <a:cxnSpLocks/>
          </p:cNvCxnSpPr>
          <p:nvPr/>
        </p:nvCxnSpPr>
        <p:spPr>
          <a:xfrm flipV="1">
            <a:off x="3418115" y="3569651"/>
            <a:ext cx="0" cy="39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9574EBB1-84EC-44CE-A562-9DA4E86474D0}"/>
              </a:ext>
            </a:extLst>
          </p:cNvPr>
          <p:cNvCxnSpPr>
            <a:cxnSpLocks/>
          </p:cNvCxnSpPr>
          <p:nvPr/>
        </p:nvCxnSpPr>
        <p:spPr>
          <a:xfrm flipV="1">
            <a:off x="3794449" y="4198301"/>
            <a:ext cx="0" cy="39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7EFA48B3-6C81-433B-916E-43613BF35018}"/>
              </a:ext>
            </a:extLst>
          </p:cNvPr>
          <p:cNvCxnSpPr>
            <a:cxnSpLocks/>
          </p:cNvCxnSpPr>
          <p:nvPr/>
        </p:nvCxnSpPr>
        <p:spPr>
          <a:xfrm flipV="1">
            <a:off x="2982687" y="2941001"/>
            <a:ext cx="0" cy="39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31" name="직사각형 3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2. Finding the Factorial with a Recursive Function</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34" name="TextBox 33">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2.2. The flow of recursive function</a:t>
            </a:r>
            <a:endParaRPr lang="ko-KR" altLang="en-US" b="1" dirty="0">
              <a:latin typeface="Samsung Sharp Sans" pitchFamily="2" charset="0"/>
            </a:endParaRPr>
          </a:p>
        </p:txBody>
      </p:sp>
      <p:sp>
        <p:nvSpPr>
          <p:cNvPr id="36" name="직사각형 35">
            <a:extLst>
              <a:ext uri="{FF2B5EF4-FFF2-40B4-BE49-F238E27FC236}">
                <a16:creationId xmlns="" xmlns:a16="http://schemas.microsoft.com/office/drawing/2014/main" id="{90EFA62F-9637-4E5A-AAB1-9E61461D75DD}"/>
              </a:ext>
            </a:extLst>
          </p:cNvPr>
          <p:cNvSpPr/>
          <p:nvPr/>
        </p:nvSpPr>
        <p:spPr>
          <a:xfrm>
            <a:off x="580388" y="2003693"/>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The flow of the factorial recursive function is as follows. Factorial(1) returns 1. By factorial(2), 2 * factorial(1) = 2 * 1 is returned. It has a flow, and the result of the iteration return is 120.</a:t>
            </a:r>
          </a:p>
        </p:txBody>
      </p:sp>
    </p:spTree>
    <p:extLst>
      <p:ext uri="{BB962C8B-B14F-4D97-AF65-F5344CB8AC3E}">
        <p14:creationId xmlns:p14="http://schemas.microsoft.com/office/powerpoint/2010/main" val="18709575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2" name="직사각형 21">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2. Finding the Factorial with a Recursive Function</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2.2. The flow of recursive function</a:t>
            </a:r>
            <a:endParaRPr lang="ko-KR" altLang="en-US" b="1" dirty="0">
              <a:latin typeface="Samsung Sharp Sans" pitchFamily="2" charset="0"/>
            </a:endParaRPr>
          </a:p>
        </p:txBody>
      </p:sp>
      <p:grpSp>
        <p:nvGrpSpPr>
          <p:cNvPr id="24" name="그룹 23">
            <a:extLst>
              <a:ext uri="{FF2B5EF4-FFF2-40B4-BE49-F238E27FC236}">
                <a16:creationId xmlns="" xmlns:a16="http://schemas.microsoft.com/office/drawing/2014/main" id="{5F44F5F8-9B0C-4053-A0A8-1B6F49BF85D7}"/>
              </a:ext>
            </a:extLst>
          </p:cNvPr>
          <p:cNvGrpSpPr/>
          <p:nvPr/>
        </p:nvGrpSpPr>
        <p:grpSpPr>
          <a:xfrm>
            <a:off x="518254" y="2030559"/>
            <a:ext cx="8714528" cy="292388"/>
            <a:chOff x="558800" y="1971157"/>
            <a:chExt cx="8714528" cy="292388"/>
          </a:xfrm>
        </p:grpSpPr>
        <p:sp>
          <p:nvSpPr>
            <p:cNvPr id="25" name="직사각형 24">
              <a:extLst>
                <a:ext uri="{FF2B5EF4-FFF2-40B4-BE49-F238E27FC236}">
                  <a16:creationId xmlns="" xmlns:a16="http://schemas.microsoft.com/office/drawing/2014/main" id="{6AF8B6D3-6E65-4E2F-87AC-5EC1E509EFF2}"/>
                </a:ext>
              </a:extLst>
            </p:cNvPr>
            <p:cNvSpPr/>
            <p:nvPr/>
          </p:nvSpPr>
          <p:spPr>
            <a:xfrm>
              <a:off x="1153066" y="1971157"/>
              <a:ext cx="8120262"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In a recursive function, the termination condition is absolutely necessary.</a:t>
              </a:r>
            </a:p>
          </p:txBody>
        </p:sp>
        <p:grpSp>
          <p:nvGrpSpPr>
            <p:cNvPr id="26" name="그룹 25">
              <a:extLst>
                <a:ext uri="{FF2B5EF4-FFF2-40B4-BE49-F238E27FC236}">
                  <a16:creationId xmlns="" xmlns:a16="http://schemas.microsoft.com/office/drawing/2014/main" id="{9D4D4B22-03AC-4ED8-9F61-84EB287DF65D}"/>
                </a:ext>
              </a:extLst>
            </p:cNvPr>
            <p:cNvGrpSpPr/>
            <p:nvPr/>
          </p:nvGrpSpPr>
          <p:grpSpPr>
            <a:xfrm>
              <a:off x="558800" y="1999865"/>
              <a:ext cx="634906" cy="228600"/>
              <a:chOff x="558800" y="1542665"/>
              <a:chExt cx="634906" cy="228600"/>
            </a:xfrm>
          </p:grpSpPr>
          <p:grpSp>
            <p:nvGrpSpPr>
              <p:cNvPr id="27" name="그룹 26">
                <a:extLst>
                  <a:ext uri="{FF2B5EF4-FFF2-40B4-BE49-F238E27FC236}">
                    <a16:creationId xmlns="" xmlns:a16="http://schemas.microsoft.com/office/drawing/2014/main" id="{326E5B5C-1F04-473C-A17D-5BF2F09E75C9}"/>
                  </a:ext>
                </a:extLst>
              </p:cNvPr>
              <p:cNvGrpSpPr/>
              <p:nvPr/>
            </p:nvGrpSpPr>
            <p:grpSpPr>
              <a:xfrm>
                <a:off x="558800" y="1542665"/>
                <a:ext cx="634906" cy="228600"/>
                <a:chOff x="-220579" y="1891754"/>
                <a:chExt cx="634906" cy="228600"/>
              </a:xfrm>
            </p:grpSpPr>
            <p:sp>
              <p:nvSpPr>
                <p:cNvPr id="30"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34906"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31" name="직사각형 30">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3" name="그림 32">
                  <a:extLst>
                    <a:ext uri="{FF2B5EF4-FFF2-40B4-BE49-F238E27FC236}">
                      <a16:creationId xmlns="" xmlns:a16="http://schemas.microsoft.com/office/drawing/2014/main"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9" name="그림 28">
                <a:extLst>
                  <a:ext uri="{FF2B5EF4-FFF2-40B4-BE49-F238E27FC236}">
                    <a16:creationId xmlns="" xmlns:a16="http://schemas.microsoft.com/office/drawing/2014/main"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34" name="직사각형 33">
            <a:extLst>
              <a:ext uri="{FF2B5EF4-FFF2-40B4-BE49-F238E27FC236}">
                <a16:creationId xmlns="" xmlns:a16="http://schemas.microsoft.com/office/drawing/2014/main" id="{90EFA62F-9637-4E5A-AAB1-9E61461D75DD}"/>
              </a:ext>
            </a:extLst>
          </p:cNvPr>
          <p:cNvSpPr/>
          <p:nvPr/>
        </p:nvSpPr>
        <p:spPr>
          <a:xfrm>
            <a:off x="580388" y="2371875"/>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By definition, the factorial is 1! = 1, n! = n*(n-1)! If this is implemented as a recursive function code, it can be expressed as follows.</a:t>
            </a:r>
          </a:p>
        </p:txBody>
      </p:sp>
      <p:sp>
        <p:nvSpPr>
          <p:cNvPr id="35" name="직사각형 34">
            <a:extLst>
              <a:ext uri="{FF2B5EF4-FFF2-40B4-BE49-F238E27FC236}">
                <a16:creationId xmlns="" xmlns:a16="http://schemas.microsoft.com/office/drawing/2014/main" id="{90EFA62F-9637-4E5A-AAB1-9E61461D75DD}"/>
              </a:ext>
            </a:extLst>
          </p:cNvPr>
          <p:cNvSpPr/>
          <p:nvPr/>
        </p:nvSpPr>
        <p:spPr>
          <a:xfrm>
            <a:off x="593802" y="4674736"/>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The key point in a recursive function is when the program ends.</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By definition, 1! = 1, the value is defined, but there is no need to define a factorial for a value less than 1. If n is less than or equal to 1 in the if statement, 1 is returned.</a:t>
            </a:r>
          </a:p>
        </p:txBody>
      </p:sp>
      <p:grpSp>
        <p:nvGrpSpPr>
          <p:cNvPr id="2" name="그룹 1"/>
          <p:cNvGrpSpPr/>
          <p:nvPr/>
        </p:nvGrpSpPr>
        <p:grpSpPr>
          <a:xfrm>
            <a:off x="532973" y="2750883"/>
            <a:ext cx="9009270" cy="1790350"/>
            <a:chOff x="532973" y="2892486"/>
            <a:chExt cx="9009270" cy="1790350"/>
          </a:xfrm>
        </p:grpSpPr>
        <p:pic>
          <p:nvPicPr>
            <p:cNvPr id="3" name="그림 2" descr="텍스트이(가) 표시된 사진&#10;&#10;자동 생성된 설명">
              <a:extLst>
                <a:ext uri="{FF2B5EF4-FFF2-40B4-BE49-F238E27FC236}">
                  <a16:creationId xmlns="" xmlns:a16="http://schemas.microsoft.com/office/drawing/2014/main" id="{01AE310F-95EB-4A1A-BBC8-0A2599896A24}"/>
                </a:ext>
              </a:extLst>
            </p:cNvPr>
            <p:cNvPicPr>
              <a:picLocks noChangeAspect="1"/>
            </p:cNvPicPr>
            <p:nvPr/>
          </p:nvPicPr>
          <p:blipFill>
            <a:blip r:embed="rId6"/>
            <a:stretch>
              <a:fillRect/>
            </a:stretch>
          </p:blipFill>
          <p:spPr>
            <a:xfrm>
              <a:off x="532973" y="2892486"/>
              <a:ext cx="9009270" cy="1790350"/>
            </a:xfrm>
            <a:prstGeom prst="rect">
              <a:avLst/>
            </a:prstGeom>
          </p:spPr>
        </p:pic>
        <p:sp>
          <p:nvSpPr>
            <p:cNvPr id="28" name="직사각형 27"/>
            <p:cNvSpPr/>
            <p:nvPr/>
          </p:nvSpPr>
          <p:spPr>
            <a:xfrm>
              <a:off x="2502210" y="3047091"/>
              <a:ext cx="3273521" cy="353580"/>
            </a:xfrm>
            <a:prstGeom prst="rect">
              <a:avLst/>
            </a:prstGeom>
            <a:solidFill>
              <a:srgbClr val="F7F7F7"/>
            </a:solidFill>
          </p:spPr>
          <p:txBody>
            <a:bodyPr wrap="none" lIns="0" tIns="0" rIns="0" bIns="0" anchor="ctr">
              <a:noAutofit/>
            </a:bodyPr>
            <a:lstStyle/>
            <a:p>
              <a:r>
                <a:rPr lang="en-US" altLang="ko-KR" sz="1100" i="1" dirty="0">
                  <a:solidFill>
                    <a:srgbClr val="29888B"/>
                  </a:solidFill>
                  <a:latin typeface="D2Coding" panose="020B0609020101020101" pitchFamily="49" charset="-127"/>
                  <a:ea typeface="D2Coding" panose="020B0609020101020101" pitchFamily="49" charset="-127"/>
                </a:rPr>
                <a:t># Implement recursive function of n!</a:t>
              </a:r>
            </a:p>
            <a:p>
              <a:r>
                <a:rPr lang="en-US" altLang="ko-KR" sz="1100" i="1" dirty="0">
                  <a:solidFill>
                    <a:srgbClr val="29888B"/>
                  </a:solidFill>
                  <a:latin typeface="D2Coding" panose="020B0609020101020101" pitchFamily="49" charset="-127"/>
                  <a:ea typeface="D2Coding" panose="020B0609020101020101" pitchFamily="49" charset="-127"/>
                </a:rPr>
                <a:t>#</a:t>
              </a:r>
              <a:r>
                <a:rPr lang="ko-KR" altLang="en-US" sz="1100" i="1" dirty="0">
                  <a:solidFill>
                    <a:srgbClr val="29888B"/>
                  </a:solidFill>
                  <a:latin typeface="D2Coding" panose="020B0609020101020101" pitchFamily="49" charset="-127"/>
                  <a:ea typeface="D2Coding" panose="020B0609020101020101" pitchFamily="49" charset="-127"/>
                </a:rPr>
                <a:t> </a:t>
              </a:r>
              <a:r>
                <a:rPr lang="en-US" altLang="ko-KR" sz="1100" i="1" dirty="0">
                  <a:solidFill>
                    <a:srgbClr val="29888B"/>
                  </a:solidFill>
                  <a:latin typeface="D2Coding" panose="020B0609020101020101" pitchFamily="49" charset="-127"/>
                  <a:ea typeface="D2Coding" panose="020B0609020101020101" pitchFamily="49" charset="-127"/>
                </a:rPr>
                <a:t>Termination condition is required </a:t>
              </a:r>
              <a:endParaRPr lang="x-none" altLang="ko-KR" sz="1100" i="1" dirty="0">
                <a:solidFill>
                  <a:srgbClr val="29888B"/>
                </a:solidFill>
                <a:latin typeface="D2Coding" panose="020B0609020101020101" pitchFamily="49" charset="-127"/>
                <a:ea typeface="D2Coding" panose="020B0609020101020101" pitchFamily="49" charset="-127"/>
              </a:endParaRPr>
            </a:p>
          </p:txBody>
        </p:sp>
        <p:sp>
          <p:nvSpPr>
            <p:cNvPr id="36" name="직사각형 35"/>
            <p:cNvSpPr/>
            <p:nvPr/>
          </p:nvSpPr>
          <p:spPr>
            <a:xfrm>
              <a:off x="3606523" y="3692665"/>
              <a:ext cx="3273521" cy="168916"/>
            </a:xfrm>
            <a:prstGeom prst="rect">
              <a:avLst/>
            </a:prstGeom>
            <a:solidFill>
              <a:srgbClr val="F7F7F7"/>
            </a:solidFill>
          </p:spPr>
          <p:txBody>
            <a:bodyPr wrap="none" lIns="0" tIns="0" rIns="0" bIns="0" anchor="ctr">
              <a:noAutofit/>
            </a:bodyPr>
            <a:lstStyle/>
            <a:p>
              <a:r>
                <a:rPr lang="en-US" altLang="ko-KR" sz="1100" i="1" dirty="0">
                  <a:solidFill>
                    <a:srgbClr val="29888B"/>
                  </a:solidFill>
                  <a:latin typeface="D2Coding" panose="020B0609020101020101" pitchFamily="49" charset="-127"/>
                  <a:ea typeface="D2Coding" panose="020B0609020101020101" pitchFamily="49" charset="-127"/>
                </a:rPr>
                <a:t>#</a:t>
              </a:r>
              <a:r>
                <a:rPr lang="ko-KR" altLang="en-US" sz="1100" i="1" dirty="0">
                  <a:solidFill>
                    <a:srgbClr val="29888B"/>
                  </a:solidFill>
                  <a:latin typeface="D2Coding" panose="020B0609020101020101" pitchFamily="49" charset="-127"/>
                  <a:ea typeface="D2Coding" panose="020B0609020101020101" pitchFamily="49" charset="-127"/>
                </a:rPr>
                <a:t> </a:t>
              </a:r>
              <a:r>
                <a:rPr lang="en-US" altLang="ko-KR" sz="1100" i="1" dirty="0">
                  <a:solidFill>
                    <a:srgbClr val="29888B"/>
                  </a:solidFill>
                  <a:latin typeface="D2Coding" panose="020B0609020101020101" pitchFamily="49" charset="-127"/>
                  <a:ea typeface="D2Coding" panose="020B0609020101020101" pitchFamily="49" charset="-127"/>
                </a:rPr>
                <a:t>n * (n-1)! implementation by definition</a:t>
              </a:r>
              <a:endParaRPr lang="x-none" altLang="ko-KR" sz="1100" i="1" dirty="0">
                <a:solidFill>
                  <a:srgbClr val="29888B"/>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19475769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4" name="그룹 3"/>
          <p:cNvGrpSpPr/>
          <p:nvPr/>
        </p:nvGrpSpPr>
        <p:grpSpPr>
          <a:xfrm>
            <a:off x="484632" y="1216152"/>
            <a:ext cx="8983832" cy="5056631"/>
            <a:chOff x="484632" y="1216152"/>
            <a:chExt cx="8983832" cy="5056631"/>
          </a:xfrm>
        </p:grpSpPr>
        <p:grpSp>
          <p:nvGrpSpPr>
            <p:cNvPr id="17" name="그룹 16">
              <a:extLst>
                <a:ext uri="{FF2B5EF4-FFF2-40B4-BE49-F238E27FC236}">
                  <a16:creationId xmlns="" xmlns:a16="http://schemas.microsoft.com/office/drawing/2014/main" id="{A149DDFE-A19E-4E00-8C37-C9841E7365F7}"/>
                </a:ext>
              </a:extLst>
            </p:cNvPr>
            <p:cNvGrpSpPr/>
            <p:nvPr/>
          </p:nvGrpSpPr>
          <p:grpSpPr>
            <a:xfrm>
              <a:off x="484632" y="1216152"/>
              <a:ext cx="8961120" cy="5056631"/>
              <a:chOff x="484632" y="1335024"/>
              <a:chExt cx="8961120" cy="5056631"/>
            </a:xfrm>
          </p:grpSpPr>
          <p:grpSp>
            <p:nvGrpSpPr>
              <p:cNvPr id="18" name="그룹 17">
                <a:extLst>
                  <a:ext uri="{FF2B5EF4-FFF2-40B4-BE49-F238E27FC236}">
                    <a16:creationId xmlns="" xmlns:a16="http://schemas.microsoft.com/office/drawing/2014/main" id="{2EFC9F11-068A-461C-A8AC-E7DEC921E91E}"/>
                  </a:ext>
                </a:extLst>
              </p:cNvPr>
              <p:cNvGrpSpPr/>
              <p:nvPr/>
            </p:nvGrpSpPr>
            <p:grpSpPr>
              <a:xfrm>
                <a:off x="484632" y="1335024"/>
                <a:ext cx="8961120" cy="5056631"/>
                <a:chOff x="578678" y="1445207"/>
                <a:chExt cx="8748000" cy="4872624"/>
              </a:xfrm>
            </p:grpSpPr>
            <p:sp>
              <p:nvSpPr>
                <p:cNvPr id="22" name="직사각형 21">
                  <a:extLst>
                    <a:ext uri="{FF2B5EF4-FFF2-40B4-BE49-F238E27FC236}">
                      <a16:creationId xmlns="" xmlns:a16="http://schemas.microsoft.com/office/drawing/2014/main"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 xmlns:a16="http://schemas.microsoft.com/office/drawing/2014/main"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 xmlns:a16="http://schemas.microsoft.com/office/drawing/2014/main" id="{220EC6D4-A774-43FA-ABA8-35C2EFA2858A}"/>
                  </a:ext>
                </a:extLst>
              </p:cNvPr>
              <p:cNvGrpSpPr/>
              <p:nvPr/>
            </p:nvGrpSpPr>
            <p:grpSpPr>
              <a:xfrm>
                <a:off x="677148" y="1429659"/>
                <a:ext cx="4133831" cy="400144"/>
                <a:chOff x="677148" y="1060993"/>
                <a:chExt cx="4133831" cy="400144"/>
              </a:xfrm>
            </p:grpSpPr>
            <p:sp>
              <p:nvSpPr>
                <p:cNvPr id="20" name="직사각형 19">
                  <a:extLst>
                    <a:ext uri="{FF2B5EF4-FFF2-40B4-BE49-F238E27FC236}">
                      <a16:creationId xmlns="" xmlns:a16="http://schemas.microsoft.com/office/drawing/2014/main"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smtClean="0">
                      <a:solidFill>
                        <a:srgbClr val="0D0D0D"/>
                      </a:solidFill>
                      <a:latin typeface="Samsung Sharp Sans" pitchFamily="2" charset="0"/>
                      <a:ea typeface="+mj-ea"/>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21" name="그림 20">
                  <a:extLst>
                    <a:ext uri="{FF2B5EF4-FFF2-40B4-BE49-F238E27FC236}">
                      <a16:creationId xmlns="" xmlns:a16="http://schemas.microsoft.com/office/drawing/2014/main" id="{3652081A-C8DC-4DEB-A2CB-4BFE3457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24" name="직각 삼각형 23">
              <a:extLst>
                <a:ext uri="{FF2B5EF4-FFF2-40B4-BE49-F238E27FC236}">
                  <a16:creationId xmlns="" xmlns:a16="http://schemas.microsoft.com/office/drawing/2014/main"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3" name="그룹 2"/>
            <p:cNvGrpSpPr/>
            <p:nvPr/>
          </p:nvGrpSpPr>
          <p:grpSpPr>
            <a:xfrm>
              <a:off x="532228" y="1932421"/>
              <a:ext cx="8936236" cy="3661584"/>
              <a:chOff x="532228" y="1932421"/>
              <a:chExt cx="8936236" cy="3661584"/>
            </a:xfrm>
          </p:grpSpPr>
          <p:sp>
            <p:nvSpPr>
              <p:cNvPr id="16" name="TextBox 15">
                <a:extLst>
                  <a:ext uri="{FF2B5EF4-FFF2-40B4-BE49-F238E27FC236}">
                    <a16:creationId xmlns="" xmlns:a16="http://schemas.microsoft.com/office/drawing/2014/main" id="{203D0B5B-D6F4-4498-AA8E-6D2DB9043229}"/>
                  </a:ext>
                </a:extLst>
              </p:cNvPr>
              <p:cNvSpPr txBox="1"/>
              <p:nvPr/>
            </p:nvSpPr>
            <p:spPr>
              <a:xfrm>
                <a:off x="532228" y="1932421"/>
                <a:ext cx="4953000" cy="338554"/>
              </a:xfrm>
              <a:prstGeom prst="rect">
                <a:avLst/>
              </a:prstGeom>
              <a:noFill/>
            </p:spPr>
            <p:txBody>
              <a:bodyPr wrap="square">
                <a:spAutoFit/>
              </a:bodyPr>
              <a:lstStyle/>
              <a:p>
                <a:r>
                  <a:rPr lang="en-US" altLang="ko-KR" sz="1600" b="1" i="0" dirty="0">
                    <a:effectLst/>
                    <a:latin typeface="SamsungOne 700" panose="020B0803030303020204" pitchFamily="34" charset="0"/>
                    <a:ea typeface="SamsungOne 700" panose="020B0803030303020204" pitchFamily="34" charset="0"/>
                  </a:rPr>
                  <a:t>1. </a:t>
                </a:r>
                <a:r>
                  <a:rPr lang="en-US" altLang="ko-KR" sz="1600" b="1" dirty="0">
                    <a:latin typeface="SamsungOne 700" panose="020B0803030303020204" pitchFamily="34" charset="0"/>
                    <a:ea typeface="SamsungOne 700" panose="020B0803030303020204" pitchFamily="34" charset="0"/>
                  </a:rPr>
                  <a:t>Recursion and Divide-and-Conquer</a:t>
                </a:r>
                <a:r>
                  <a:rPr lang="ko-KR" altLang="en-US" sz="1600" b="1" dirty="0">
                    <a:latin typeface="SamsungOne 700" panose="020B0803030303020204" pitchFamily="34" charset="0"/>
                    <a:ea typeface="+mn-ea"/>
                  </a:rPr>
                  <a:t> </a:t>
                </a:r>
                <a:r>
                  <a:rPr lang="en-US" altLang="ko-KR" sz="1600" b="1" dirty="0">
                    <a:latin typeface="SamsungOne 700" panose="020B0803030303020204" pitchFamily="34" charset="0"/>
                    <a:ea typeface="SamsungOne 700" panose="020B0803030303020204" pitchFamily="34" charset="0"/>
                  </a:rPr>
                  <a:t>Algorithm</a:t>
                </a:r>
                <a:endParaRPr lang="ko-KR" altLang="en-US" sz="1600" b="1" dirty="0">
                  <a:latin typeface="SamsungOne 700" panose="020B0803030303020204" pitchFamily="34" charset="0"/>
                  <a:ea typeface="+mn-ea"/>
                </a:endParaRPr>
              </a:p>
            </p:txBody>
          </p:sp>
          <p:grpSp>
            <p:nvGrpSpPr>
              <p:cNvPr id="2" name="그룹 1"/>
              <p:cNvGrpSpPr/>
              <p:nvPr/>
            </p:nvGrpSpPr>
            <p:grpSpPr>
              <a:xfrm>
                <a:off x="822960" y="2315821"/>
                <a:ext cx="8645504" cy="3278184"/>
                <a:chOff x="822960" y="2315821"/>
                <a:chExt cx="8645504" cy="3278184"/>
              </a:xfrm>
            </p:grpSpPr>
            <p:sp>
              <p:nvSpPr>
                <p:cNvPr id="25" name="직사각형 24">
                  <a:extLst>
                    <a:ext uri="{FF2B5EF4-FFF2-40B4-BE49-F238E27FC236}">
                      <a16:creationId xmlns="" xmlns:a16="http://schemas.microsoft.com/office/drawing/2014/main" id="{90EFA62F-9637-4E5A-AAB1-9E61461D75DD}"/>
                    </a:ext>
                  </a:extLst>
                </p:cNvPr>
                <p:cNvSpPr/>
                <p:nvPr/>
              </p:nvSpPr>
              <p:spPr>
                <a:xfrm>
                  <a:off x="822960" y="2315821"/>
                  <a:ext cx="8391378" cy="2231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In recursive calling, when a function calls itself and the size of the problem is n, it is common to call it by breaking it into smaller problems than n.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This solution method is closely related to the divide-and-conquer algorithm.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divide-and-conquer algorithm can be also called multi-branch recursion. The factorial example shown earlier is not a divide-and-conquer algorithm because it is a one-branch recursive call where the recursive call is performed only once.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When the size of the problem is n, divide the problem into two by size n/2 and pass each as an argument to the recursive call, which will be a typical divide-and-conquer algorithm. In addition to splitting in half, the methods of applying recursive calls by splitting them into more than two small problems are all divide-and-conquer algorithms.</a:t>
                  </a:r>
                </a:p>
              </p:txBody>
            </p:sp>
            <p:sp>
              <p:nvSpPr>
                <p:cNvPr id="29" name="직사각형 28">
                  <a:extLst>
                    <a:ext uri="{FF2B5EF4-FFF2-40B4-BE49-F238E27FC236}">
                      <a16:creationId xmlns="" xmlns:a16="http://schemas.microsoft.com/office/drawing/2014/main" id="{F1B12DA7-C15F-4B00-8AB3-088BA5E0B6A4}"/>
                    </a:ext>
                  </a:extLst>
                </p:cNvPr>
                <p:cNvSpPr/>
                <p:nvPr/>
              </p:nvSpPr>
              <p:spPr>
                <a:xfrm>
                  <a:off x="938381" y="4589799"/>
                  <a:ext cx="827595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a divide and conquer problem, there is a constraint that the sum of the divided problems must not be larger than the original problem.</a:t>
                  </a:r>
                </a:p>
              </p:txBody>
            </p:sp>
            <p:sp>
              <p:nvSpPr>
                <p:cNvPr id="32" name="직사각형 31">
                  <a:extLst>
                    <a:ext uri="{FF2B5EF4-FFF2-40B4-BE49-F238E27FC236}">
                      <a16:creationId xmlns="" xmlns:a16="http://schemas.microsoft.com/office/drawing/2014/main" id="{90EFA62F-9637-4E5A-AAB1-9E61461D75DD}"/>
                    </a:ext>
                  </a:extLst>
                </p:cNvPr>
                <p:cNvSpPr/>
                <p:nvPr/>
              </p:nvSpPr>
              <p:spPr>
                <a:xfrm>
                  <a:off x="822960" y="5128622"/>
                  <a:ext cx="864550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If you learn data structures or algorithms later, you will learn a sorting algorithm called quick sort.</a:t>
                  </a:r>
                </a:p>
              </p:txBody>
            </p:sp>
            <p:sp>
              <p:nvSpPr>
                <p:cNvPr id="33" name="직사각형 32">
                  <a:extLst>
                    <a:ext uri="{FF2B5EF4-FFF2-40B4-BE49-F238E27FC236}">
                      <a16:creationId xmlns="" xmlns:a16="http://schemas.microsoft.com/office/drawing/2014/main" id="{F1B12DA7-C15F-4B00-8AB3-088BA5E0B6A4}"/>
                    </a:ext>
                  </a:extLst>
                </p:cNvPr>
                <p:cNvSpPr/>
                <p:nvPr/>
              </p:nvSpPr>
              <p:spPr>
                <a:xfrm>
                  <a:off x="931348" y="5393950"/>
                  <a:ext cx="833222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sort algorithm can be implemented in a divide-and-conquer method using recursive calls.</a:t>
                  </a:r>
                </a:p>
              </p:txBody>
            </p:sp>
          </p:grpSp>
        </p:grpSp>
      </p:grpSp>
    </p:spTree>
    <p:extLst>
      <p:ext uri="{BB962C8B-B14F-4D97-AF65-F5344CB8AC3E}">
        <p14:creationId xmlns:p14="http://schemas.microsoft.com/office/powerpoint/2010/main" val="41851532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2" name="직사각형 1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Memoization</a:t>
            </a:r>
          </a:p>
        </p:txBody>
      </p:sp>
      <p:sp>
        <p:nvSpPr>
          <p:cNvPr id="14" name="TextBox 13">
            <a:extLst>
              <a:ext uri="{FF2B5EF4-FFF2-40B4-BE49-F238E27FC236}">
                <a16:creationId xmlns="" xmlns:a16="http://schemas.microsoft.com/office/drawing/2014/main" id="{F19CC24E-A2BB-4E2A-BB13-4BD1D588FDEB}"/>
              </a:ext>
            </a:extLst>
          </p:cNvPr>
          <p:cNvSpPr txBox="1"/>
          <p:nvPr/>
        </p:nvSpPr>
        <p:spPr>
          <a:xfrm>
            <a:off x="361950" y="1586913"/>
            <a:ext cx="9246284" cy="369332"/>
          </a:xfrm>
          <a:prstGeom prst="rect">
            <a:avLst/>
          </a:prstGeom>
          <a:noFill/>
        </p:spPr>
        <p:txBody>
          <a:bodyPr wrap="square">
            <a:spAutoFit/>
          </a:bodyPr>
          <a:lstStyle/>
          <a:p>
            <a:r>
              <a:rPr lang="en-US" altLang="ko-KR" b="1" dirty="0">
                <a:latin typeface="Samsung Sharp Sans" pitchFamily="2" charset="0"/>
              </a:rPr>
              <a:t>3.1. </a:t>
            </a:r>
            <a:r>
              <a:rPr lang="en-US" altLang="ko-KR" b="1" dirty="0">
                <a:solidFill>
                  <a:prstClr val="black"/>
                </a:solidFill>
                <a:latin typeface="Samsung Sharp Sans" pitchFamily="2" charset="0"/>
                <a:ea typeface="Samsung Sharp Sans" pitchFamily="2" charset="0"/>
                <a:cs typeface="Samsung Sharp Sans" pitchFamily="2" charset="0"/>
              </a:rPr>
              <a:t>Advantages and disadvantages of recursive functions and loop</a:t>
            </a:r>
            <a:r>
              <a:rPr lang="ko-KR" altLang="en-US" b="1" dirty="0">
                <a:solidFill>
                  <a:prstClr val="black"/>
                </a:solidFill>
                <a:latin typeface="Samsung Sharp Sans" pitchFamily="2" charset="0"/>
                <a:ea typeface="Samsung Sharp Sans" pitchFamily="2" charset="0"/>
                <a:cs typeface="Samsung Sharp Sans" pitchFamily="2" charset="0"/>
              </a:rPr>
              <a:t> </a:t>
            </a:r>
            <a:r>
              <a:rPr lang="en-US" altLang="ko-KR" b="1" dirty="0" smtClean="0">
                <a:solidFill>
                  <a:prstClr val="black"/>
                </a:solidFill>
                <a:latin typeface="Samsung Sharp Sans" pitchFamily="2" charset="0"/>
                <a:ea typeface="Samsung Sharp Sans" pitchFamily="2" charset="0"/>
                <a:cs typeface="Samsung Sharp Sans" pitchFamily="2" charset="0"/>
              </a:rPr>
              <a:t>statements</a:t>
            </a:r>
            <a:endParaRPr lang="ko-KR" altLang="en-US" b="1" dirty="0">
              <a:solidFill>
                <a:prstClr val="black"/>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 xmlns:a16="http://schemas.microsoft.com/office/drawing/2014/main" id="{90EFA62F-9637-4E5A-AAB1-9E61461D75DD}"/>
              </a:ext>
            </a:extLst>
          </p:cNvPr>
          <p:cNvSpPr/>
          <p:nvPr/>
        </p:nvSpPr>
        <p:spPr>
          <a:xfrm>
            <a:off x="580388" y="200728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Compare the pros and cons of recursive functions through the table below.</a:t>
            </a:r>
          </a:p>
        </p:txBody>
      </p:sp>
      <p:graphicFrame>
        <p:nvGraphicFramePr>
          <p:cNvPr id="9" name="표 8">
            <a:extLst>
              <a:ext uri="{FF2B5EF4-FFF2-40B4-BE49-F238E27FC236}">
                <a16:creationId xmlns="" xmlns:a16="http://schemas.microsoft.com/office/drawing/2014/main" id="{988C203D-B38E-4C8D-83D4-CB3703169FB2}"/>
              </a:ext>
            </a:extLst>
          </p:cNvPr>
          <p:cNvGraphicFramePr>
            <a:graphicFrameLocks noGrp="1"/>
          </p:cNvGraphicFramePr>
          <p:nvPr>
            <p:extLst>
              <p:ext uri="{D42A27DB-BD31-4B8C-83A1-F6EECF244321}">
                <p14:modId xmlns:p14="http://schemas.microsoft.com/office/powerpoint/2010/main" val="1456247428"/>
              </p:ext>
            </p:extLst>
          </p:nvPr>
        </p:nvGraphicFramePr>
        <p:xfrm>
          <a:off x="559817" y="2334912"/>
          <a:ext cx="8755600" cy="1137798"/>
        </p:xfrm>
        <a:graphic>
          <a:graphicData uri="http://schemas.openxmlformats.org/drawingml/2006/table">
            <a:tbl>
              <a:tblPr firstRow="1" bandRow="1">
                <a:tableStyleId>{5C22544A-7EE6-4342-B048-85BDC9FD1C3A}</a:tableStyleId>
              </a:tblPr>
              <a:tblGrid>
                <a:gridCol w="762951">
                  <a:extLst>
                    <a:ext uri="{9D8B030D-6E8A-4147-A177-3AD203B41FA5}">
                      <a16:colId xmlns="" xmlns:a16="http://schemas.microsoft.com/office/drawing/2014/main" val="2893669326"/>
                    </a:ext>
                  </a:extLst>
                </a:gridCol>
                <a:gridCol w="3783804">
                  <a:extLst>
                    <a:ext uri="{9D8B030D-6E8A-4147-A177-3AD203B41FA5}">
                      <a16:colId xmlns="" xmlns:a16="http://schemas.microsoft.com/office/drawing/2014/main" val="2723376963"/>
                    </a:ext>
                  </a:extLst>
                </a:gridCol>
                <a:gridCol w="4208845">
                  <a:extLst>
                    <a:ext uri="{9D8B030D-6E8A-4147-A177-3AD203B41FA5}">
                      <a16:colId xmlns="" xmlns:a16="http://schemas.microsoft.com/office/drawing/2014/main" val="3291525850"/>
                    </a:ext>
                  </a:extLst>
                </a:gridCol>
              </a:tblGrid>
              <a:tr h="325059">
                <a:tc>
                  <a:txBody>
                    <a:bodyPr/>
                    <a:lstStyle/>
                    <a:p>
                      <a:pPr marL="0" algn="ctr" defTabSz="914400" rtl="0" eaLnBrk="1" latinLnBrk="0"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en-US" altLang="ko-KR" sz="1300" dirty="0">
                          <a:solidFill>
                            <a:schemeClr val="tx1"/>
                          </a:solidFill>
                          <a:latin typeface="SamsungOne 400" panose="020B0503030303020204" pitchFamily="34" charset="0"/>
                          <a:ea typeface="SamsungOne 400" panose="020B0503030303020204" pitchFamily="34" charset="0"/>
                        </a:rPr>
                        <a:t>Recursive Functions</a:t>
                      </a:r>
                      <a:endParaRPr lang="ko-KR" altLang="en-US" sz="1300" dirty="0">
                        <a:solidFill>
                          <a:schemeClr val="tx1"/>
                        </a:solidFill>
                        <a:latin typeface="SamsungOne 400" panose="020B0503030303020204" pitchFamily="34" charset="0"/>
                      </a:endParaRP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en-US" altLang="ko-KR" sz="1300" dirty="0">
                          <a:solidFill>
                            <a:schemeClr val="tx1"/>
                          </a:solidFill>
                          <a:latin typeface="SamsungOne 400" panose="020B0503030303020204" pitchFamily="34" charset="0"/>
                          <a:ea typeface="SamsungOne 400" panose="020B0503030303020204" pitchFamily="34" charset="0"/>
                        </a:rPr>
                        <a:t>Loop Statements</a:t>
                      </a:r>
                      <a:endParaRPr lang="ko-KR" altLang="en-US" sz="1300" dirty="0">
                        <a:solidFill>
                          <a:schemeClr val="tx1"/>
                        </a:solidFill>
                        <a:latin typeface="SamsungOne 400" panose="020B0503030303020204" pitchFamily="34" charset="0"/>
                      </a:endParaRP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2132271493"/>
                  </a:ext>
                </a:extLst>
              </a:tr>
              <a:tr h="325059">
                <a:tc>
                  <a:txBody>
                    <a:bodyPr/>
                    <a:lstStyle/>
                    <a:p>
                      <a:pPr algn="ctr" latinLnBrk="1"/>
                      <a:r>
                        <a:rPr lang="en-US" altLang="ko-KR" sz="1300" b="1" dirty="0">
                          <a:latin typeface="SamsungOne 400" panose="020B0503030303020204" pitchFamily="34" charset="0"/>
                          <a:ea typeface="SamsungOne 400" panose="020B0503030303020204" pitchFamily="34" charset="0"/>
                        </a:rPr>
                        <a:t>Pros</a:t>
                      </a:r>
                      <a:endParaRPr lang="ko-KR" altLang="en-US" sz="1300" b="1" dirty="0">
                        <a:latin typeface="SamsungOne 400" panose="020B05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Simple code</a:t>
                      </a:r>
                      <a:endParaRPr lang="ko-KR" altLang="en-US" sz="13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Fast</a:t>
                      </a:r>
                      <a:endParaRPr lang="ko-KR" altLang="en-US" sz="13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43545494"/>
                  </a:ext>
                </a:extLst>
              </a:tr>
              <a:tr h="443563">
                <a:tc>
                  <a:txBody>
                    <a:bodyPr/>
                    <a:lstStyle/>
                    <a:p>
                      <a:pPr algn="ctr" latinLnBrk="1"/>
                      <a:r>
                        <a:rPr lang="en-US" altLang="ko-KR" sz="1300" b="1" dirty="0">
                          <a:latin typeface="SamsungOne 400" panose="020B0503030303020204" pitchFamily="34" charset="0"/>
                          <a:ea typeface="SamsungOne 400" panose="020B0503030303020204" pitchFamily="34" charset="0"/>
                        </a:rPr>
                        <a:t>Cons</a:t>
                      </a:r>
                      <a:endParaRPr lang="ko-KR" altLang="en-US" sz="1300" b="1" dirty="0">
                        <a:latin typeface="SamsungOne 400" panose="020B05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Use a lot of memory</a:t>
                      </a:r>
                    </a:p>
                    <a:p>
                      <a:pPr algn="ctr" latinLnBrk="1"/>
                      <a:r>
                        <a:rPr lang="en-US" altLang="ko-KR" sz="1300" dirty="0">
                          <a:latin typeface="SamsungOne 400" panose="020B0503030303020204" pitchFamily="34" charset="0"/>
                          <a:ea typeface="SamsungOne 400" panose="020B0503030303020204" pitchFamily="34" charset="0"/>
                        </a:rPr>
                        <a:t>Slow</a:t>
                      </a:r>
                      <a:endParaRPr lang="ko-KR" altLang="en-US" sz="13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Complex code</a:t>
                      </a:r>
                      <a:endParaRPr lang="ko-KR" altLang="en-US" sz="13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662468519"/>
                  </a:ext>
                </a:extLst>
              </a:tr>
            </a:tbl>
          </a:graphicData>
        </a:graphic>
      </p:graphicFrame>
    </p:spTree>
    <p:extLst>
      <p:ext uri="{BB962C8B-B14F-4D97-AF65-F5344CB8AC3E}">
        <p14:creationId xmlns:p14="http://schemas.microsoft.com/office/powerpoint/2010/main" val="3308917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9DE89FFF-B03D-40D5-8BA8-1247A0667BC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8" name="TextBox 7">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i="0" dirty="0">
                <a:effectLst/>
                <a:latin typeface="Samsung Sharp Sans" pitchFamily="2" charset="0"/>
              </a:rPr>
              <a:t>1.1 </a:t>
            </a:r>
            <a:r>
              <a:rPr lang="en-US" altLang="ko-KR" b="1" dirty="0">
                <a:latin typeface="Samsung Sharp Sans" pitchFamily="2" charset="0"/>
              </a:rPr>
              <a:t>Digital World and Encryption</a:t>
            </a:r>
            <a:endParaRPr lang="ko-KR" altLang="en-US" b="1" dirty="0">
              <a:latin typeface="Samsung Sharp Sans" pitchFamily="2" charset="0"/>
            </a:endParaRPr>
          </a:p>
        </p:txBody>
      </p:sp>
      <p:sp>
        <p:nvSpPr>
          <p:cNvPr id="9" name="직사각형 8">
            <a:extLst>
              <a:ext uri="{FF2B5EF4-FFF2-40B4-BE49-F238E27FC236}">
                <a16:creationId xmlns="" xmlns:a16="http://schemas.microsoft.com/office/drawing/2014/main" id="{F1B12DA7-C15F-4B00-8AB3-088BA5E0B6A4}"/>
              </a:ext>
            </a:extLst>
          </p:cNvPr>
          <p:cNvSpPr/>
          <p:nvPr/>
        </p:nvSpPr>
        <p:spPr>
          <a:xfrm>
            <a:off x="4280363" y="2014585"/>
            <a:ext cx="5210498"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people log in to the Internet, the website asks the user for an ID, password, etc. to prove themselves.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Most Internet sites and communication systems “encrypt” information when it is transmitted.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encrypt my information through the historic Caesar cipher method among these methods of encryption.
Let’s also learn how to define and call a function to solve this problem.</a:t>
            </a:r>
          </a:p>
        </p:txBody>
      </p:sp>
      <p:sp>
        <p:nvSpPr>
          <p:cNvPr id="10" name="직사각형 9">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6" name="그룹 5">
            <a:extLst>
              <a:ext uri="{FF2B5EF4-FFF2-40B4-BE49-F238E27FC236}">
                <a16:creationId xmlns="" xmlns:a16="http://schemas.microsoft.com/office/drawing/2014/main" id="{1270E1B1-E102-4E99-88BF-947B1BB5B2DD}"/>
              </a:ext>
            </a:extLst>
          </p:cNvPr>
          <p:cNvGrpSpPr/>
          <p:nvPr/>
        </p:nvGrpSpPr>
        <p:grpSpPr>
          <a:xfrm>
            <a:off x="463014" y="2015197"/>
            <a:ext cx="3678163" cy="2382715"/>
            <a:chOff x="463014" y="2083777"/>
            <a:chExt cx="3678163" cy="2382715"/>
          </a:xfrm>
        </p:grpSpPr>
        <p:sp>
          <p:nvSpPr>
            <p:cNvPr id="2" name="직사각형 1">
              <a:extLst>
                <a:ext uri="{FF2B5EF4-FFF2-40B4-BE49-F238E27FC236}">
                  <a16:creationId xmlns="" xmlns:a16="http://schemas.microsoft.com/office/drawing/2014/main" id="{90185711-4438-4E16-8071-3F7B42576E0D}"/>
                </a:ext>
              </a:extLst>
            </p:cNvPr>
            <p:cNvSpPr/>
            <p:nvPr/>
          </p:nvSpPr>
          <p:spPr>
            <a:xfrm>
              <a:off x="463014" y="2083777"/>
              <a:ext cx="3678163" cy="23827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 xmlns:a16="http://schemas.microsoft.com/office/drawing/2014/main" id="{E4DEBF9D-775A-404A-A616-301E2D85BFAD}"/>
                </a:ext>
              </a:extLst>
            </p:cNvPr>
            <p:cNvPicPr>
              <a:picLocks noChangeAspect="1"/>
            </p:cNvPicPr>
            <p:nvPr/>
          </p:nvPicPr>
          <p:blipFill>
            <a:blip r:embed="rId2"/>
            <a:stretch>
              <a:fillRect/>
            </a:stretch>
          </p:blipFill>
          <p:spPr>
            <a:xfrm>
              <a:off x="556479" y="2160545"/>
              <a:ext cx="3505568" cy="2246045"/>
            </a:xfrm>
            <a:prstGeom prst="rect">
              <a:avLst/>
            </a:prstGeom>
          </p:spPr>
        </p:pic>
      </p:grpSp>
    </p:spTree>
    <p:extLst>
      <p:ext uri="{BB962C8B-B14F-4D97-AF65-F5344CB8AC3E}">
        <p14:creationId xmlns:p14="http://schemas.microsoft.com/office/powerpoint/2010/main" val="36070801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D3C4815E-C9C4-451C-BAC9-E0BA60177873}"/>
              </a:ext>
            </a:extLst>
          </p:cNvPr>
          <p:cNvSpPr txBox="1"/>
          <p:nvPr/>
        </p:nvSpPr>
        <p:spPr>
          <a:xfrm>
            <a:off x="532143" y="4619377"/>
            <a:ext cx="3321368" cy="36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3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dirty="0">
                <a:latin typeface="SamsungOne 400" panose="020B0503030303020204" pitchFamily="34" charset="0"/>
                <a:ea typeface="SamsungOne 400" panose="020B0503030303020204" pitchFamily="34" charset="0"/>
              </a:rPr>
              <a:t>Geometric pattern created by the Fibonacci sequence</a:t>
            </a:r>
            <a:endParaRPr lang="ko-KR" altLang="en-US" dirty="0">
              <a:latin typeface="SamsungOne 400" panose="020B0503030303020204" pitchFamily="34" charset="0"/>
            </a:endParaRPr>
          </a:p>
        </p:txBody>
      </p:sp>
      <p:pic>
        <p:nvPicPr>
          <p:cNvPr id="2" name="Picture 2" descr="피보나치 수열 알고리즘을 해결하는 5가지 방법 - Parkito&amp;#39;s on the way">
            <a:extLst>
              <a:ext uri="{FF2B5EF4-FFF2-40B4-BE49-F238E27FC236}">
                <a16:creationId xmlns="" xmlns:a16="http://schemas.microsoft.com/office/drawing/2014/main" id="{4D369434-49BE-4CB3-945C-7FE04EC535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172" y="2488370"/>
            <a:ext cx="3341310" cy="2105025"/>
          </a:xfrm>
          <a:prstGeom prst="rect">
            <a:avLst/>
          </a:prstGeom>
          <a:noFill/>
          <a:extLst>
            <a:ext uri="{909E8E84-426E-40DD-AFC4-6F175D3DCCD1}">
              <a14:hiddenFill xmlns:a14="http://schemas.microsoft.com/office/drawing/2010/main">
                <a:solidFill>
                  <a:srgbClr val="FFFFFF"/>
                </a:solidFill>
              </a14:hiddenFill>
            </a:ext>
          </a:extLst>
        </p:spPr>
      </p:pic>
      <p:sp>
        <p:nvSpPr>
          <p:cNvPr id="16" name="사각형: 둥근 모서리 15">
            <a:extLst>
              <a:ext uri="{FF2B5EF4-FFF2-40B4-BE49-F238E27FC236}">
                <a16:creationId xmlns="" xmlns:a16="http://schemas.microsoft.com/office/drawing/2014/main" id="{B7A799B5-A412-4B70-9F14-DF334456B414}"/>
              </a:ext>
            </a:extLst>
          </p:cNvPr>
          <p:cNvSpPr/>
          <p:nvPr/>
        </p:nvSpPr>
        <p:spPr>
          <a:xfrm>
            <a:off x="485510" y="5083317"/>
            <a:ext cx="3580053" cy="177999"/>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88900"/>
            <a:r>
              <a:rPr lang="en-US" altLang="ko-KR" sz="900" dirty="0">
                <a:solidFill>
                  <a:schemeClr val="bg1"/>
                </a:solidFill>
                <a:latin typeface="SamsungOne 400" panose="020B0503030303020204" pitchFamily="34" charset="0"/>
                <a:ea typeface="SamsungOne 400" panose="020B0503030303020204" pitchFamily="34" charset="0"/>
              </a:rPr>
              <a:t>https://shoark7.github.io/assets/img/algorithm/fibonacci-logo.png</a:t>
            </a:r>
          </a:p>
        </p:txBody>
      </p:sp>
      <p:sp>
        <p:nvSpPr>
          <p:cNvPr id="20" name="직사각형 1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2" name="직사각형 21">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3.2. Definition of the Fibonacci sequence</a:t>
            </a:r>
            <a:endParaRPr lang="ko-KR" altLang="en-US" b="1" dirty="0">
              <a:latin typeface="Samsung Sharp Sans" pitchFamily="2" charset="0"/>
            </a:endParaRPr>
          </a:p>
        </p:txBody>
      </p:sp>
      <p:sp>
        <p:nvSpPr>
          <p:cNvPr id="24" name="직사각형 23">
            <a:extLst>
              <a:ext uri="{FF2B5EF4-FFF2-40B4-BE49-F238E27FC236}">
                <a16:creationId xmlns="" xmlns:a16="http://schemas.microsoft.com/office/drawing/2014/main" id="{90EFA62F-9637-4E5A-AAB1-9E61461D75DD}"/>
              </a:ext>
            </a:extLst>
          </p:cNvPr>
          <p:cNvSpPr/>
          <p:nvPr/>
        </p:nvSpPr>
        <p:spPr>
          <a:xfrm>
            <a:off x="580388" y="2002193"/>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A Fibonacci sequence is a sequence in which the first and second terms are 1, and all subsequent terms are the sum of the two immediately preceding terms.</a:t>
            </a:r>
          </a:p>
        </p:txBody>
      </p:sp>
      <p:grpSp>
        <p:nvGrpSpPr>
          <p:cNvPr id="5" name="그룹 4"/>
          <p:cNvGrpSpPr/>
          <p:nvPr/>
        </p:nvGrpSpPr>
        <p:grpSpPr>
          <a:xfrm>
            <a:off x="3960642" y="2526432"/>
            <a:ext cx="5460189" cy="2033599"/>
            <a:chOff x="3995811" y="2730414"/>
            <a:chExt cx="5460189" cy="2033599"/>
          </a:xfrm>
        </p:grpSpPr>
        <mc:AlternateContent xmlns:mc="http://schemas.openxmlformats.org/markup-compatibility/2006" xmlns:a14="http://schemas.microsoft.com/office/drawing/2010/main">
          <mc:Choice Requires="a14">
            <p:sp>
              <p:nvSpPr>
                <p:cNvPr id="25" name="직사각형 24">
                  <a:extLst>
                    <a:ext uri="{FF2B5EF4-FFF2-40B4-BE49-F238E27FC236}">
                      <a16:creationId xmlns="" xmlns:a16="http://schemas.microsoft.com/office/drawing/2014/main" id="{F1B12DA7-C15F-4B00-8AB3-088BA5E0B6A4}"/>
                    </a:ext>
                  </a:extLst>
                </p:cNvPr>
                <p:cNvSpPr/>
                <p:nvPr/>
              </p:nvSpPr>
              <p:spPr>
                <a:xfrm>
                  <a:off x="3995811" y="2730414"/>
                  <a:ext cx="546018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first term </a:t>
                  </a:r>
                  <a14:m>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𝐹</m:t>
                          </m:r>
                        </m:e>
                        <m:sub>
                          <m:r>
                            <a:rPr lang="en-US" altLang="ko-KR" sz="1300" b="0" i="1" dirty="0" smtClean="0">
                              <a:solidFill>
                                <a:prstClr val="black">
                                  <a:lumMod val="85000"/>
                                  <a:lumOff val="15000"/>
                                </a:prstClr>
                              </a:solidFill>
                              <a:latin typeface="Cambria Math" panose="02040503050406030204" pitchFamily="18" charset="0"/>
                            </a:rPr>
                            <m:t>0</m:t>
                          </m:r>
                        </m:sub>
                      </m:sSub>
                    </m:oMath>
                  </a14:m>
                  <a:r>
                    <a:rPr lang="en-US" altLang="ko-KR" sz="1300" dirty="0">
                      <a:solidFill>
                        <a:prstClr val="black">
                          <a:lumMod val="85000"/>
                          <a:lumOff val="15000"/>
                        </a:prstClr>
                      </a:solidFill>
                      <a:latin typeface="SamsungOne 400" panose="020B0503030303020204" pitchFamily="34" charset="0"/>
                    </a:rPr>
                    <a:t> of the Fibonacci sequence is 0,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𝐹</m:t>
                          </m:r>
                        </m:e>
                        <m:sub>
                          <m:r>
                            <a:rPr lang="en-US" altLang="ko-KR" sz="1300" b="0" i="1" dirty="0" smtClean="0">
                              <a:solidFill>
                                <a:prstClr val="black">
                                  <a:lumMod val="85000"/>
                                  <a:lumOff val="15000"/>
                                </a:prstClr>
                              </a:solidFill>
                              <a:latin typeface="Cambria Math" panose="02040503050406030204" pitchFamily="18" charset="0"/>
                            </a:rPr>
                            <m:t>1</m:t>
                          </m:r>
                        </m:sub>
                      </m:sSub>
                    </m:oMath>
                  </a14:m>
                  <a:r>
                    <a:rPr lang="en-US" altLang="ko-KR" sz="1300" dirty="0">
                      <a:solidFill>
                        <a:prstClr val="black">
                          <a:lumMod val="85000"/>
                          <a:lumOff val="15000"/>
                        </a:prstClr>
                      </a:solidFill>
                      <a:latin typeface="SamsungOne 400" panose="020B0503030303020204" pitchFamily="34" charset="0"/>
                    </a:rPr>
                    <a:t> is 1, and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𝐹</m:t>
                          </m:r>
                        </m:e>
                        <m:sub>
                          <m:r>
                            <a:rPr lang="en-US" altLang="ko-KR" sz="1300" b="0" i="1" dirty="0" smtClean="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rPr>
                    <a:t> is defined as follows.</a:t>
                  </a:r>
                </a:p>
              </p:txBody>
            </p:sp>
          </mc:Choice>
          <mc:Fallback xmlns="">
            <p:sp>
              <p:nvSpPr>
                <p:cNvPr id="25" name="직사각형 24">
                  <a:extLst>
                    <a:ext uri="{FF2B5EF4-FFF2-40B4-BE49-F238E27FC236}">
                      <a16:creationId xmlns:a16="http://schemas.microsoft.com/office/drawing/2014/main" id="{F1B12DA7-C15F-4B00-8AB3-088BA5E0B6A4}"/>
                    </a:ext>
                  </a:extLst>
                </p:cNvPr>
                <p:cNvSpPr>
                  <a:spLocks noRot="1" noChangeAspect="1" noMove="1" noResize="1" noEditPoints="1" noAdjustHandles="1" noChangeArrowheads="1" noChangeShapeType="1" noTextEdit="1"/>
                </p:cNvSpPr>
                <p:nvPr/>
              </p:nvSpPr>
              <p:spPr>
                <a:xfrm>
                  <a:off x="3995811" y="2730414"/>
                  <a:ext cx="5460189" cy="400110"/>
                </a:xfrm>
                <a:prstGeom prst="rect">
                  <a:avLst/>
                </a:prstGeom>
                <a:blipFill>
                  <a:blip r:embed="rId5"/>
                  <a:stretch>
                    <a:fillRect/>
                  </a:stretch>
                </a:blipFill>
                <a:ln>
                  <a:noFill/>
                </a:ln>
              </p:spPr>
              <p:txBody>
                <a:bodyPr/>
                <a:lstStyle/>
                <a:p>
                  <a:r>
                    <a:rPr lang="en-KR">
                      <a:noFill/>
                    </a:rPr>
                    <a:t> </a:t>
                  </a:r>
                </a:p>
              </p:txBody>
            </p:sp>
          </mc:Fallback>
        </mc:AlternateContent>
        <p:sp>
          <p:nvSpPr>
            <p:cNvPr id="26" name="직사각형 25">
              <a:extLst>
                <a:ext uri="{FF2B5EF4-FFF2-40B4-BE49-F238E27FC236}">
                  <a16:creationId xmlns="" xmlns:a16="http://schemas.microsoft.com/office/drawing/2014/main" id="{F1B12DA7-C15F-4B00-8AB3-088BA5E0B6A4}"/>
                </a:ext>
              </a:extLst>
            </p:cNvPr>
            <p:cNvSpPr/>
            <p:nvPr/>
          </p:nvSpPr>
          <p:spPr>
            <a:xfrm>
              <a:off x="3995811" y="3758610"/>
              <a:ext cx="5460189" cy="1005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According to this definition, the Fibonacci sequence is:</a:t>
              </a:r>
            </a:p>
            <a:p>
              <a:pPr marL="182526" indent="-182526" latinLnBrk="0">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ndParaRP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Fibonacci sequence can create a geometric pattern as shown in the figure on the left.</a:t>
              </a:r>
            </a:p>
          </p:txBody>
        </p:sp>
        <p:sp>
          <p:nvSpPr>
            <p:cNvPr id="3" name="직사각형 2"/>
            <p:cNvSpPr/>
            <p:nvPr/>
          </p:nvSpPr>
          <p:spPr>
            <a:xfrm>
              <a:off x="4260470" y="4003754"/>
              <a:ext cx="2164375" cy="292388"/>
            </a:xfrm>
            <a:prstGeom prst="rect">
              <a:avLst/>
            </a:prstGeom>
          </p:spPr>
          <p:txBody>
            <a:bodyPr wrap="none">
              <a:spAutoFit/>
            </a:bodyPr>
            <a:lstStyle/>
            <a:p>
              <a:pPr marL="285750" indent="-285750" latinLnBrk="0">
                <a:spcAft>
                  <a:spcPts val="800"/>
                </a:spcAft>
                <a:buClr>
                  <a:srgbClr val="193EB0"/>
                </a:buClr>
                <a:buFont typeface="Arial" panose="020B0604020202020204" pitchFamily="34" charset="0"/>
                <a:buChar char="•"/>
              </a:pPr>
              <a:r>
                <a:rPr lang="en-US" altLang="ko-KR" sz="1300">
                  <a:solidFill>
                    <a:prstClr val="black">
                      <a:lumMod val="85000"/>
                      <a:lumOff val="15000"/>
                    </a:prstClr>
                  </a:solidFill>
                  <a:latin typeface="SamsungOne 400" panose="020B0503030303020204" pitchFamily="34" charset="0"/>
                </a:rPr>
                <a:t>0, 1, 1, 2, 3, 5, 8, 13, 21,...</a:t>
              </a:r>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C2C19632-5D81-48C8-AD41-21DF397A4913}"/>
                    </a:ext>
                  </a:extLst>
                </p:cNvPr>
                <p:cNvSpPr txBox="1"/>
                <p:nvPr/>
              </p:nvSpPr>
              <p:spPr>
                <a:xfrm>
                  <a:off x="5674336" y="3184639"/>
                  <a:ext cx="1765151" cy="352723"/>
                </a:xfrm>
                <a:prstGeom prst="rect">
                  <a:avLst/>
                </a:prstGeom>
                <a:solidFill>
                  <a:schemeClr val="bg1">
                    <a:lumMod val="95000"/>
                  </a:schemeClr>
                </a:solid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𝐹</m:t>
                            </m:r>
                          </m:e>
                          <m:sub>
                            <m:r>
                              <a:rPr lang="ko-KR" altLang="en-US" sz="1600" i="1">
                                <a:latin typeface="Cambria Math" panose="02040503050406030204" pitchFamily="18" charset="0"/>
                              </a:rPr>
                              <m:t>𝑛</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𝐹</m:t>
                            </m:r>
                          </m:e>
                          <m:sub>
                            <m:r>
                              <a:rPr lang="ko-KR" altLang="en-US" sz="1600" i="1">
                                <a:latin typeface="Cambria Math" panose="02040503050406030204" pitchFamily="18" charset="0"/>
                              </a:rPr>
                              <m:t>𝑛</m:t>
                            </m:r>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𝐹</m:t>
                            </m:r>
                          </m:e>
                          <m:sub>
                            <m:r>
                              <a:rPr lang="ko-KR" altLang="en-US" sz="1600" i="1">
                                <a:latin typeface="Cambria Math" panose="02040503050406030204" pitchFamily="18" charset="0"/>
                              </a:rPr>
                              <m:t>𝑛</m:t>
                            </m:r>
                            <m:r>
                              <a:rPr lang="ko-KR" altLang="en-US" sz="1600" i="0">
                                <a:latin typeface="Cambria Math" panose="02040503050406030204" pitchFamily="18" charset="0"/>
                              </a:rPr>
                              <m:t>−2</m:t>
                            </m:r>
                          </m:sub>
                        </m:sSub>
                      </m:oMath>
                    </m:oMathPara>
                  </a14:m>
                  <a:endParaRPr lang="ko-KR" altLang="en-US" sz="1600"/>
                </a:p>
              </p:txBody>
            </p:sp>
          </mc:Choice>
          <mc:Fallback xmlns="">
            <p:sp>
              <p:nvSpPr>
                <p:cNvPr id="4" name="TextBox 3">
                  <a:extLst>
                    <a:ext uri="{FF2B5EF4-FFF2-40B4-BE49-F238E27FC236}">
                      <a16:creationId xmlns:a16="http://schemas.microsoft.com/office/drawing/2014/main" id="{C2C19632-5D81-48C8-AD41-21DF397A4913}"/>
                    </a:ext>
                  </a:extLst>
                </p:cNvPr>
                <p:cNvSpPr txBox="1">
                  <a:spLocks noRot="1" noChangeAspect="1" noMove="1" noResize="1" noEditPoints="1" noAdjustHandles="1" noChangeArrowheads="1" noChangeShapeType="1" noTextEdit="1"/>
                </p:cNvSpPr>
                <p:nvPr/>
              </p:nvSpPr>
              <p:spPr>
                <a:xfrm>
                  <a:off x="5674336" y="3184639"/>
                  <a:ext cx="1765151" cy="352723"/>
                </a:xfrm>
                <a:prstGeom prst="rect">
                  <a:avLst/>
                </a:prstGeom>
                <a:blipFill>
                  <a:blip r:embed="rId6"/>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7531595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6" name="직사각형 1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3.2. Definition of the Fibonacci sequence</a:t>
            </a:r>
            <a:endParaRPr lang="ko-KR" altLang="en-US" b="1" dirty="0">
              <a:latin typeface="Samsung Sharp Sans" pitchFamily="2" charset="0"/>
            </a:endParaRPr>
          </a:p>
        </p:txBody>
      </p:sp>
      <p:sp>
        <p:nvSpPr>
          <p:cNvPr id="18" name="직사각형 17">
            <a:extLst>
              <a:ext uri="{FF2B5EF4-FFF2-40B4-BE49-F238E27FC236}">
                <a16:creationId xmlns="" xmlns:a16="http://schemas.microsoft.com/office/drawing/2014/main" id="{90EFA62F-9637-4E5A-AAB1-9E61461D75DD}"/>
              </a:ext>
            </a:extLst>
          </p:cNvPr>
          <p:cNvSpPr/>
          <p:nvPr/>
        </p:nvSpPr>
        <p:spPr>
          <a:xfrm>
            <a:off x="580388" y="200336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Define the Fibonacci sequence using a recursive function.</a:t>
            </a:r>
          </a:p>
        </p:txBody>
      </p:sp>
      <p:sp>
        <p:nvSpPr>
          <p:cNvPr id="20" name="직사각형 19">
            <a:extLst>
              <a:ext uri="{FF2B5EF4-FFF2-40B4-BE49-F238E27FC236}">
                <a16:creationId xmlns="" xmlns:a16="http://schemas.microsoft.com/office/drawing/2014/main" id="{F1B12DA7-C15F-4B00-8AB3-088BA5E0B6A4}"/>
              </a:ext>
            </a:extLst>
          </p:cNvPr>
          <p:cNvSpPr/>
          <p:nvPr/>
        </p:nvSpPr>
        <p:spPr>
          <a:xfrm>
            <a:off x="690341" y="2244449"/>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 is a structure that calls the Fibonacci function twice inside.</a:t>
            </a:r>
          </a:p>
        </p:txBody>
      </p:sp>
      <p:grpSp>
        <p:nvGrpSpPr>
          <p:cNvPr id="3" name="그룹 2"/>
          <p:cNvGrpSpPr/>
          <p:nvPr/>
        </p:nvGrpSpPr>
        <p:grpSpPr>
          <a:xfrm>
            <a:off x="580388" y="2438653"/>
            <a:ext cx="8863543" cy="3115947"/>
            <a:chOff x="580388" y="2619373"/>
            <a:chExt cx="8863543" cy="3115947"/>
          </a:xfrm>
        </p:grpSpPr>
        <p:pic>
          <p:nvPicPr>
            <p:cNvPr id="7" name="그림 6" descr="텍스트이(가) 표시된 사진&#10;&#10;자동 생성된 설명">
              <a:extLst>
                <a:ext uri="{FF2B5EF4-FFF2-40B4-BE49-F238E27FC236}">
                  <a16:creationId xmlns="" xmlns:a16="http://schemas.microsoft.com/office/drawing/2014/main" id="{CA3A352E-2DBE-4B36-8A07-AD8887E8D088}"/>
                </a:ext>
              </a:extLst>
            </p:cNvPr>
            <p:cNvPicPr>
              <a:picLocks noChangeAspect="1"/>
            </p:cNvPicPr>
            <p:nvPr/>
          </p:nvPicPr>
          <p:blipFill rotWithShape="1">
            <a:blip r:embed="rId4"/>
            <a:srcRect b="11816"/>
            <a:stretch/>
          </p:blipFill>
          <p:spPr>
            <a:xfrm>
              <a:off x="580388" y="2619373"/>
              <a:ext cx="8863543" cy="2740027"/>
            </a:xfrm>
            <a:prstGeom prst="rect">
              <a:avLst/>
            </a:prstGeom>
          </p:spPr>
        </p:pic>
        <p:grpSp>
          <p:nvGrpSpPr>
            <p:cNvPr id="2" name="그룹 1"/>
            <p:cNvGrpSpPr/>
            <p:nvPr/>
          </p:nvGrpSpPr>
          <p:grpSpPr>
            <a:xfrm>
              <a:off x="602722" y="2771726"/>
              <a:ext cx="6706616" cy="2963594"/>
              <a:chOff x="602722" y="2771726"/>
              <a:chExt cx="6706616" cy="2963594"/>
            </a:xfrm>
          </p:grpSpPr>
          <p:sp>
            <p:nvSpPr>
              <p:cNvPr id="22" name="TextBox 21">
                <a:extLst>
                  <a:ext uri="{FF2B5EF4-FFF2-40B4-BE49-F238E27FC236}">
                    <a16:creationId xmlns:a16="http://schemas.microsoft.com/office/drawing/2014/main" xmlns="" id="{30E441CB-826F-BE48-9519-F95D120F21A1}"/>
                  </a:ext>
                </a:extLst>
              </p:cNvPr>
              <p:cNvSpPr txBox="1"/>
              <p:nvPr/>
            </p:nvSpPr>
            <p:spPr>
              <a:xfrm>
                <a:off x="3384095" y="2771726"/>
                <a:ext cx="3925243" cy="33215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A recursive implementation of the Fibonacci function</a:t>
                </a:r>
              </a:p>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Termination condition of the Fibonacci function</a:t>
                </a:r>
                <a:endParaRPr lang="x-none" altLang="ko-KR" i="1" dirty="0">
                  <a:solidFill>
                    <a:srgbClr val="2E8489"/>
                  </a:solidFill>
                </a:endParaRPr>
              </a:p>
            </p:txBody>
          </p:sp>
          <p:sp>
            <p:nvSpPr>
              <p:cNvPr id="23" name="직사각형 22"/>
              <p:cNvSpPr/>
              <p:nvPr/>
            </p:nvSpPr>
            <p:spPr>
              <a:xfrm>
                <a:off x="2259821" y="3689770"/>
                <a:ext cx="3231659"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How </a:t>
                </a:r>
                <a:r>
                  <a:rPr lang="en-US" altLang="ko-KR" sz="1100" dirty="0">
                    <a:solidFill>
                      <a:srgbClr val="BF3238"/>
                    </a:solidFill>
                    <a:latin typeface="D2Coding" panose="020B0609020101020101" pitchFamily="49" charset="-127"/>
                    <a:ea typeface="D2Coding" panose="020B0609020101020101" pitchFamily="49" charset="-127"/>
                  </a:rPr>
                  <a:t>many Fibonacci numbers do you want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p>
            </p:txBody>
          </p:sp>
          <p:sp>
            <p:nvSpPr>
              <p:cNvPr id="24" name="TextBox 23">
                <a:extLst>
                  <a:ext uri="{FF2B5EF4-FFF2-40B4-BE49-F238E27FC236}">
                    <a16:creationId xmlns:a16="http://schemas.microsoft.com/office/drawing/2014/main" xmlns="" id="{30E441CB-826F-BE48-9519-F95D120F21A1}"/>
                  </a:ext>
                </a:extLst>
              </p:cNvPr>
              <p:cNvSpPr txBox="1"/>
              <p:nvPr/>
            </p:nvSpPr>
            <p:spPr>
              <a:xfrm>
                <a:off x="991415" y="4006500"/>
                <a:ext cx="3925243"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Cannot find Fibonacci number if it is negative</a:t>
                </a:r>
                <a:endParaRPr lang="x-none" altLang="ko-KR" i="1" dirty="0">
                  <a:solidFill>
                    <a:srgbClr val="2E8489"/>
                  </a:solidFill>
                </a:endParaRPr>
              </a:p>
            </p:txBody>
          </p:sp>
          <p:sp>
            <p:nvSpPr>
              <p:cNvPr id="25" name="직사각형 24"/>
              <p:cNvSpPr/>
              <p:nvPr/>
            </p:nvSpPr>
            <p:spPr>
              <a:xfrm>
                <a:off x="1624821" y="4314235"/>
                <a:ext cx="2657619"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Error : Enter a positive number</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p>
            </p:txBody>
          </p:sp>
          <p:sp>
            <p:nvSpPr>
              <p:cNvPr id="26" name="직사각형 25"/>
              <p:cNvSpPr/>
              <p:nvPr/>
            </p:nvSpPr>
            <p:spPr>
              <a:xfrm>
                <a:off x="1624821" y="4621030"/>
                <a:ext cx="2426016"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"Fibonacci </a:t>
                </a:r>
                <a:r>
                  <a:rPr lang="en-US" altLang="ko-KR" sz="1100" dirty="0">
                    <a:solidFill>
                      <a:srgbClr val="BF3238"/>
                    </a:solidFill>
                    <a:latin typeface="D2Coding" panose="020B0609020101020101" pitchFamily="49" charset="-127"/>
                    <a:ea typeface="D2Coding" panose="020B0609020101020101" pitchFamily="49" charset="-127"/>
                  </a:rPr>
                  <a:t>sequence: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 end</a:t>
                </a:r>
                <a:r>
                  <a:rPr lang="en-US" altLang="ko-KR" sz="1100" dirty="0" smtClean="0">
                    <a:solidFill>
                      <a:srgbClr val="AE63FB"/>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latin typeface="D2Coding" panose="020B0609020101020101" pitchFamily="49" charset="-127"/>
                    <a:ea typeface="D2Coding" panose="020B0609020101020101" pitchFamily="49" charset="-127"/>
                  </a:rPr>
                  <a:t>)</a:t>
                </a:r>
              </a:p>
            </p:txBody>
          </p:sp>
          <p:sp>
            <p:nvSpPr>
              <p:cNvPr id="27" name="TextBox 26">
                <a:extLst>
                  <a:ext uri="{FF2B5EF4-FFF2-40B4-BE49-F238E27FC236}">
                    <a16:creationId xmlns:a16="http://schemas.microsoft.com/office/drawing/2014/main" xmlns="" id="{850E86F2-3BD4-4E46-89BD-F9D2E375D661}"/>
                  </a:ext>
                </a:extLst>
              </p:cNvPr>
              <p:cNvSpPr txBox="1"/>
              <p:nvPr/>
            </p:nvSpPr>
            <p:spPr>
              <a:xfrm>
                <a:off x="602722" y="5341327"/>
                <a:ext cx="2419549" cy="393993"/>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dirty="0">
                    <a:solidFill>
                      <a:schemeClr val="tx1"/>
                    </a:solidFill>
                  </a:rPr>
                  <a:t>How many Fibonacci numbers do you want? 5</a:t>
                </a:r>
              </a:p>
              <a:p>
                <a:pPr marL="92075">
                  <a:spcAft>
                    <a:spcPts val="0"/>
                  </a:spcAft>
                </a:pPr>
                <a:r>
                  <a:rPr lang="en-US" altLang="ko-KR" dirty="0">
                    <a:solidFill>
                      <a:schemeClr val="tx1"/>
                    </a:solidFill>
                  </a:rPr>
                  <a:t>Fibonacci sequence: 0 1 1 2 3</a:t>
                </a:r>
                <a:endParaRPr lang="x-none" altLang="ko-KR" dirty="0">
                  <a:solidFill>
                    <a:schemeClr val="tx1"/>
                  </a:solidFill>
                </a:endParaRPr>
              </a:p>
            </p:txBody>
          </p:sp>
        </p:grpSp>
      </p:grpSp>
    </p:spTree>
    <p:extLst>
      <p:ext uri="{BB962C8B-B14F-4D97-AF65-F5344CB8AC3E}">
        <p14:creationId xmlns:p14="http://schemas.microsoft.com/office/powerpoint/2010/main" val="4266859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6" name="TextBox 15">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3.3. Fibonacci function execution process</a:t>
            </a:r>
            <a:endParaRPr lang="ko-KR" altLang="en-US" b="1" dirty="0">
              <a:latin typeface="Samsung Sharp Sans" pitchFamily="2" charset="0"/>
            </a:endParaRPr>
          </a:p>
        </p:txBody>
      </p:sp>
      <p:sp>
        <p:nvSpPr>
          <p:cNvPr id="17" name="직사각형 16">
            <a:extLst>
              <a:ext uri="{FF2B5EF4-FFF2-40B4-BE49-F238E27FC236}">
                <a16:creationId xmlns="" xmlns:a16="http://schemas.microsoft.com/office/drawing/2014/main" id="{90EFA62F-9637-4E5A-AAB1-9E61461D75DD}"/>
              </a:ext>
            </a:extLst>
          </p:cNvPr>
          <p:cNvSpPr/>
          <p:nvPr/>
        </p:nvSpPr>
        <p:spPr>
          <a:xfrm>
            <a:off x="580388" y="2014585"/>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Learn the execution process of Fibonacci function fib(5).</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fib(5) calls fib(4) and fib(3), and fib(4) recursively calls fib(3) and fib(2). It results in a very large execution tree structure.</a:t>
            </a:r>
          </a:p>
        </p:txBody>
      </p:sp>
      <p:grpSp>
        <p:nvGrpSpPr>
          <p:cNvPr id="3" name="그룹 2"/>
          <p:cNvGrpSpPr/>
          <p:nvPr/>
        </p:nvGrpSpPr>
        <p:grpSpPr>
          <a:xfrm>
            <a:off x="1857087" y="2892167"/>
            <a:ext cx="6191825" cy="2691969"/>
            <a:chOff x="1857087" y="2892167"/>
            <a:chExt cx="6191825" cy="2691969"/>
          </a:xfrm>
        </p:grpSpPr>
        <p:pic>
          <p:nvPicPr>
            <p:cNvPr id="9" name="그림 8">
              <a:extLst>
                <a:ext uri="{FF2B5EF4-FFF2-40B4-BE49-F238E27FC236}">
                  <a16:creationId xmlns="" xmlns:a16="http://schemas.microsoft.com/office/drawing/2014/main" id="{32D0D43E-5DC5-4E85-9633-DC5FFBA0AC00}"/>
                </a:ext>
              </a:extLst>
            </p:cNvPr>
            <p:cNvPicPr>
              <a:picLocks noChangeAspect="1"/>
            </p:cNvPicPr>
            <p:nvPr/>
          </p:nvPicPr>
          <p:blipFill rotWithShape="1">
            <a:blip r:embed="rId4"/>
            <a:srcRect l="2171" r="5409"/>
            <a:stretch/>
          </p:blipFill>
          <p:spPr>
            <a:xfrm>
              <a:off x="1857087" y="2892167"/>
              <a:ext cx="6191825" cy="2691969"/>
            </a:xfrm>
            <a:prstGeom prst="rect">
              <a:avLst/>
            </a:prstGeom>
          </p:spPr>
        </p:pic>
        <p:sp>
          <p:nvSpPr>
            <p:cNvPr id="12" name="직사각형 11"/>
            <p:cNvSpPr/>
            <p:nvPr/>
          </p:nvSpPr>
          <p:spPr>
            <a:xfrm>
              <a:off x="5003607" y="308610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fib(5)</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18" name="직사각형 17"/>
            <p:cNvSpPr/>
            <p:nvPr/>
          </p:nvSpPr>
          <p:spPr>
            <a:xfrm>
              <a:off x="3471987" y="362712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fib(4)</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19" name="직사각형 18"/>
            <p:cNvSpPr/>
            <p:nvPr/>
          </p:nvSpPr>
          <p:spPr>
            <a:xfrm>
              <a:off x="2694747" y="416052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fib(3)</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0" name="직사각형 19"/>
            <p:cNvSpPr/>
            <p:nvPr/>
          </p:nvSpPr>
          <p:spPr>
            <a:xfrm>
              <a:off x="6550467" y="362712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fib(3)</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1" name="직사각형 20"/>
            <p:cNvSpPr/>
            <p:nvPr/>
          </p:nvSpPr>
          <p:spPr>
            <a:xfrm>
              <a:off x="4241607" y="4174391"/>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fib(2)</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2" name="직사각형 21"/>
            <p:cNvSpPr/>
            <p:nvPr/>
          </p:nvSpPr>
          <p:spPr>
            <a:xfrm>
              <a:off x="2306127" y="4706422"/>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fib(2)</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3" name="직사각형 22"/>
            <p:cNvSpPr/>
            <p:nvPr/>
          </p:nvSpPr>
          <p:spPr>
            <a:xfrm>
              <a:off x="5780847" y="4164033"/>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fib(2)</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4" name="직사각형 23"/>
            <p:cNvSpPr/>
            <p:nvPr/>
          </p:nvSpPr>
          <p:spPr>
            <a:xfrm>
              <a:off x="7320087" y="416052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5" name="직사각형 24"/>
            <p:cNvSpPr/>
            <p:nvPr/>
          </p:nvSpPr>
          <p:spPr>
            <a:xfrm>
              <a:off x="5394670" y="4706422"/>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6" name="직사각형 25"/>
            <p:cNvSpPr/>
            <p:nvPr/>
          </p:nvSpPr>
          <p:spPr>
            <a:xfrm>
              <a:off x="1942810" y="525232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7" name="직사각형 26"/>
            <p:cNvSpPr/>
            <p:nvPr/>
          </p:nvSpPr>
          <p:spPr>
            <a:xfrm>
              <a:off x="3089495" y="4706422"/>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8" name="직사각형 27"/>
            <p:cNvSpPr/>
            <p:nvPr/>
          </p:nvSpPr>
          <p:spPr>
            <a:xfrm>
              <a:off x="3872863" y="471130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9" name="직사각형 28"/>
            <p:cNvSpPr/>
            <p:nvPr/>
          </p:nvSpPr>
          <p:spPr>
            <a:xfrm>
              <a:off x="4633766" y="470263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fib(0)</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30" name="직사각형 29"/>
            <p:cNvSpPr/>
            <p:nvPr/>
          </p:nvSpPr>
          <p:spPr>
            <a:xfrm>
              <a:off x="6160065" y="471130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fib(0)</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31" name="직사각형 30"/>
            <p:cNvSpPr/>
            <p:nvPr/>
          </p:nvSpPr>
          <p:spPr>
            <a:xfrm>
              <a:off x="2694746" y="525232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fib(0)</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grpSp>
      <p:sp>
        <p:nvSpPr>
          <p:cNvPr id="32" name="사각형: 둥근 모서리 14">
            <a:extLst>
              <a:ext uri="{FF2B5EF4-FFF2-40B4-BE49-F238E27FC236}">
                <a16:creationId xmlns="" xmlns:a16="http://schemas.microsoft.com/office/drawing/2014/main" id="{A116FBF6-312E-447F-933E-3C385A704E91}"/>
              </a:ext>
            </a:extLst>
          </p:cNvPr>
          <p:cNvSpPr/>
          <p:nvPr/>
        </p:nvSpPr>
        <p:spPr>
          <a:xfrm>
            <a:off x="6427222" y="5339954"/>
            <a:ext cx="1509638" cy="306467"/>
          </a:xfrm>
          <a:prstGeom prst="roundRect">
            <a:avLst/>
          </a:prstGeom>
          <a:solidFill>
            <a:schemeClr val="bg1"/>
          </a:solidFill>
          <a:ln>
            <a:solidFill>
              <a:schemeClr val="tx1"/>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Called Function</a:t>
            </a:r>
            <a:endParaRPr lang="ko-KR" altLang="en-US" sz="1200" dirty="0">
              <a:latin typeface="SamsungOne 400" panose="020B0503030303020204" pitchFamily="34" charset="0"/>
            </a:endParaRPr>
          </a:p>
        </p:txBody>
      </p:sp>
    </p:spTree>
    <p:extLst>
      <p:ext uri="{BB962C8B-B14F-4D97-AF65-F5344CB8AC3E}">
        <p14:creationId xmlns:p14="http://schemas.microsoft.com/office/powerpoint/2010/main" val="5881447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 xmlns:a16="http://schemas.microsoft.com/office/drawing/2014/main" id="{E2850877-0409-4FFF-8843-9C2800817F05}"/>
              </a:ext>
            </a:extLst>
          </p:cNvPr>
          <p:cNvPicPr>
            <a:picLocks noChangeAspect="1"/>
          </p:cNvPicPr>
          <p:nvPr/>
        </p:nvPicPr>
        <p:blipFill rotWithShape="1">
          <a:blip r:embed="rId3"/>
          <a:srcRect l="464"/>
          <a:stretch/>
        </p:blipFill>
        <p:spPr>
          <a:xfrm>
            <a:off x="624839" y="2235210"/>
            <a:ext cx="8793455" cy="2017083"/>
          </a:xfrm>
          <a:prstGeom prst="rect">
            <a:avLst/>
          </a:prstGeom>
        </p:spPr>
      </p:pic>
      <p:sp>
        <p:nvSpPr>
          <p:cNvPr id="21" name="직사각형 2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3" name="직사각형 2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 xmlns:a16="http://schemas.microsoft.com/office/drawing/2014/main" id="{F19CC24E-A2BB-4E2A-BB13-4BD1D588FDEB}"/>
              </a:ext>
            </a:extLst>
          </p:cNvPr>
          <p:cNvSpPr txBox="1"/>
          <p:nvPr/>
        </p:nvSpPr>
        <p:spPr>
          <a:xfrm>
            <a:off x="361950" y="1586913"/>
            <a:ext cx="7258050" cy="369332"/>
          </a:xfrm>
          <a:prstGeom prst="rect">
            <a:avLst/>
          </a:prstGeom>
          <a:noFill/>
        </p:spPr>
        <p:txBody>
          <a:bodyPr wrap="square">
            <a:spAutoFit/>
          </a:bodyPr>
          <a:lstStyle/>
          <a:p>
            <a:r>
              <a:rPr lang="en-US" altLang="ko-KR" b="1" dirty="0">
                <a:latin typeface="Samsung Sharp Sans" pitchFamily="2" charset="0"/>
              </a:rPr>
              <a:t>3.4. Implementation of the Fibonacci function</a:t>
            </a:r>
            <a:endParaRPr lang="ko-KR" altLang="en-US" b="1" dirty="0">
              <a:latin typeface="Samsung Sharp Sans" pitchFamily="2" charset="0"/>
            </a:endParaRPr>
          </a:p>
        </p:txBody>
      </p:sp>
      <p:sp>
        <p:nvSpPr>
          <p:cNvPr id="25" name="직사각형 24">
            <a:extLst>
              <a:ext uri="{FF2B5EF4-FFF2-40B4-BE49-F238E27FC236}">
                <a16:creationId xmlns="" xmlns:a16="http://schemas.microsoft.com/office/drawing/2014/main" id="{90EFA62F-9637-4E5A-AAB1-9E61461D75DD}"/>
              </a:ext>
            </a:extLst>
          </p:cNvPr>
          <p:cNvSpPr/>
          <p:nvPr/>
        </p:nvSpPr>
        <p:spPr>
          <a:xfrm>
            <a:off x="580388" y="201475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implementation of the recursive function of the Fibonacci sequence is as follows.</a:t>
            </a:r>
          </a:p>
        </p:txBody>
      </p:sp>
      <p:grpSp>
        <p:nvGrpSpPr>
          <p:cNvPr id="26" name="그룹 25">
            <a:extLst>
              <a:ext uri="{FF2B5EF4-FFF2-40B4-BE49-F238E27FC236}">
                <a16:creationId xmlns="" xmlns:a16="http://schemas.microsoft.com/office/drawing/2014/main" id="{A9DB7DD0-AA7A-4B07-8996-7FC36E5F9099}"/>
              </a:ext>
            </a:extLst>
          </p:cNvPr>
          <p:cNvGrpSpPr/>
          <p:nvPr/>
        </p:nvGrpSpPr>
        <p:grpSpPr>
          <a:xfrm>
            <a:off x="667020" y="4321945"/>
            <a:ext cx="8680179" cy="737735"/>
            <a:chOff x="676851" y="3081412"/>
            <a:chExt cx="8680179" cy="737735"/>
          </a:xfrm>
        </p:grpSpPr>
        <p:sp>
          <p:nvSpPr>
            <p:cNvPr id="27"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7377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value is added as it is called recursively until the termination condition is met.</a:t>
              </a:r>
            </a:p>
          </p:txBody>
        </p:sp>
      </p:grpSp>
    </p:spTree>
    <p:extLst>
      <p:ext uri="{BB962C8B-B14F-4D97-AF65-F5344CB8AC3E}">
        <p14:creationId xmlns:p14="http://schemas.microsoft.com/office/powerpoint/2010/main" val="9158271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 xmlns:a16="http://schemas.microsoft.com/office/drawing/2014/main" id="{B3BA48F2-9112-4C07-8386-F7887625F7AA}"/>
              </a:ext>
            </a:extLst>
          </p:cNvPr>
          <p:cNvPicPr>
            <a:picLocks noChangeAspect="1"/>
          </p:cNvPicPr>
          <p:nvPr/>
        </p:nvPicPr>
        <p:blipFill>
          <a:blip r:embed="rId3"/>
          <a:stretch>
            <a:fillRect/>
          </a:stretch>
        </p:blipFill>
        <p:spPr>
          <a:xfrm>
            <a:off x="580388" y="3328896"/>
            <a:ext cx="8688747" cy="2285412"/>
          </a:xfrm>
          <a:prstGeom prst="rect">
            <a:avLst/>
          </a:prstGeom>
        </p:spPr>
      </p:pic>
      <p:sp>
        <p:nvSpPr>
          <p:cNvPr id="10" name="직사각형 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2" name="직사각형 1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4" name="TextBox 13">
            <a:extLst>
              <a:ext uri="{FF2B5EF4-FFF2-40B4-BE49-F238E27FC236}">
                <a16:creationId xmlns="" xmlns:a16="http://schemas.microsoft.com/office/drawing/2014/main" id="{F19CC24E-A2BB-4E2A-BB13-4BD1D588FDEB}"/>
              </a:ext>
            </a:extLst>
          </p:cNvPr>
          <p:cNvSpPr txBox="1"/>
          <p:nvPr/>
        </p:nvSpPr>
        <p:spPr>
          <a:xfrm>
            <a:off x="361950" y="1586913"/>
            <a:ext cx="9106050" cy="369332"/>
          </a:xfrm>
          <a:prstGeom prst="rect">
            <a:avLst/>
          </a:prstGeom>
          <a:noFill/>
        </p:spPr>
        <p:txBody>
          <a:bodyPr wrap="square">
            <a:spAutoFit/>
          </a:bodyPr>
          <a:lstStyle/>
          <a:p>
            <a:r>
              <a:rPr lang="en-US" altLang="ko-KR" b="1" dirty="0">
                <a:latin typeface="Samsung Sharp Sans" pitchFamily="2" charset="0"/>
              </a:rPr>
              <a:t>3.5. Efficiency of implementing the Fibonacci function as a recursive function</a:t>
            </a:r>
            <a:endParaRPr lang="ko-KR" altLang="en-US" b="1" dirty="0">
              <a:latin typeface="Samsung Sharp Sans" pitchFamily="2" charset="0"/>
            </a:endParaRPr>
          </a:p>
        </p:txBody>
      </p:sp>
      <p:sp>
        <p:nvSpPr>
          <p:cNvPr id="19" name="직사각형 18">
            <a:extLst>
              <a:ext uri="{FF2B5EF4-FFF2-40B4-BE49-F238E27FC236}">
                <a16:creationId xmlns="" xmlns:a16="http://schemas.microsoft.com/office/drawing/2014/main" id="{F1B12DA7-C15F-4B00-8AB3-088BA5E0B6A4}"/>
              </a:ext>
            </a:extLst>
          </p:cNvPr>
          <p:cNvSpPr/>
          <p:nvPr/>
        </p:nvSpPr>
        <p:spPr>
          <a:xfrm>
            <a:off x="690340" y="5728525"/>
            <a:ext cx="8857697"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 repeats the task of finding the 30th value 20 times and takes 9.7 seconds. (t3.timeit(number = 20) repeats 20 times)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write a higher value than this, it will probably take a longer time.</a:t>
            </a:r>
          </a:p>
        </p:txBody>
      </p:sp>
      <p:sp>
        <p:nvSpPr>
          <p:cNvPr id="11" name="직사각형 16">
            <a:extLst>
              <a:ext uri="{FF2B5EF4-FFF2-40B4-BE49-F238E27FC236}">
                <a16:creationId xmlns="" xmlns:a16="http://schemas.microsoft.com/office/drawing/2014/main" id="{132388C9-0A0A-A34E-B6C5-54B283D723A9}"/>
              </a:ext>
            </a:extLst>
          </p:cNvPr>
          <p:cNvSpPr/>
          <p:nvPr/>
        </p:nvSpPr>
        <p:spPr>
          <a:xfrm>
            <a:off x="580388" y="2011554"/>
            <a:ext cx="8887612" cy="127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biggest problem with the recursive function is that it is not efficient, because it repeats the calculation without meaning even if it is a value that has already been calculated. Let's look at the process of finding the 30th Fibonacci sequence as an example.</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We will use the module for time measurement. Timer() provided by the time measurement module measures the execution speed of the statement entered as the first argument. For this, refer to the following </a:t>
            </a:r>
            <a:r>
              <a:rPr lang="en-US" altLang="ko-KR" sz="1300" dirty="0" err="1">
                <a:solidFill>
                  <a:prstClr val="black"/>
                </a:solidFill>
                <a:latin typeface="SamsungOne 400" panose="020B0503030303020204" pitchFamily="34" charset="0"/>
                <a:ea typeface="SamsungOne 400" panose="020B0503030303020204" pitchFamily="34" charset="0"/>
              </a:rPr>
              <a:t>timeit</a:t>
            </a:r>
            <a:r>
              <a:rPr lang="en-US" altLang="ko-KR" sz="1300" dirty="0">
                <a:solidFill>
                  <a:prstClr val="black"/>
                </a:solidFill>
                <a:latin typeface="SamsungOne 400" panose="020B0503030303020204" pitchFamily="34" charset="0"/>
                <a:ea typeface="SamsungOne 400" panose="020B0503030303020204" pitchFamily="34" charset="0"/>
              </a:rPr>
              <a:t> module manual. (</a:t>
            </a:r>
            <a:r>
              <a:rPr lang="de-DE" altLang="ko-KR" sz="1300" dirty="0">
                <a:solidFill>
                  <a:prstClr val="black"/>
                </a:solidFill>
                <a:latin typeface="SamsungOne 400" panose="020B0503030303020204" pitchFamily="34" charset="0"/>
                <a:ea typeface="SamsungOne 400" panose="020B0503030303020204" pitchFamily="34" charset="0"/>
              </a:rPr>
              <a:t>https://</a:t>
            </a:r>
            <a:r>
              <a:rPr lang="de-DE" altLang="ko-KR" sz="1300" dirty="0" err="1">
                <a:solidFill>
                  <a:prstClr val="black"/>
                </a:solidFill>
                <a:latin typeface="SamsungOne 400" panose="020B0503030303020204" pitchFamily="34" charset="0"/>
                <a:ea typeface="SamsungOne 400" panose="020B0503030303020204" pitchFamily="34" charset="0"/>
              </a:rPr>
              <a:t>docs.python.org</a:t>
            </a:r>
            <a:r>
              <a:rPr lang="de-DE" altLang="ko-KR" sz="1300" dirty="0">
                <a:solidFill>
                  <a:prstClr val="black"/>
                </a:solidFill>
                <a:latin typeface="SamsungOne 400" panose="020B0503030303020204" pitchFamily="34" charset="0"/>
                <a:ea typeface="SamsungOne 400" panose="020B0503030303020204" pitchFamily="34" charset="0"/>
              </a:rPr>
              <a:t>/3/</a:t>
            </a:r>
            <a:r>
              <a:rPr lang="de-DE" altLang="ko-KR" sz="1300" dirty="0" err="1">
                <a:solidFill>
                  <a:prstClr val="black"/>
                </a:solidFill>
                <a:latin typeface="SamsungOne 400" panose="020B0503030303020204" pitchFamily="34" charset="0"/>
                <a:ea typeface="SamsungOne 400" panose="020B0503030303020204" pitchFamily="34" charset="0"/>
              </a:rPr>
              <a:t>library</a:t>
            </a:r>
            <a:r>
              <a:rPr lang="de-DE" altLang="ko-KR" sz="1300" dirty="0">
                <a:solidFill>
                  <a:prstClr val="black"/>
                </a:solidFill>
                <a:latin typeface="SamsungOne 400" panose="020B0503030303020204" pitchFamily="34" charset="0"/>
                <a:ea typeface="SamsungOne 400" panose="020B0503030303020204" pitchFamily="34" charset="0"/>
              </a:rPr>
              <a:t>/</a:t>
            </a:r>
            <a:r>
              <a:rPr lang="de-DE" altLang="ko-KR" sz="1300" dirty="0" err="1">
                <a:solidFill>
                  <a:prstClr val="black"/>
                </a:solidFill>
                <a:latin typeface="SamsungOne 400" panose="020B0503030303020204" pitchFamily="34" charset="0"/>
                <a:ea typeface="SamsungOne 400" panose="020B0503030303020204" pitchFamily="34" charset="0"/>
              </a:rPr>
              <a:t>timeit.html</a:t>
            </a:r>
            <a:r>
              <a:rPr lang="de-DE" altLang="ko-KR" sz="1300" dirty="0">
                <a:solidFill>
                  <a:prstClr val="black"/>
                </a:solidFill>
                <a:latin typeface="SamsungOne 400" panose="020B0503030303020204" pitchFamily="34" charset="0"/>
                <a:ea typeface="SamsungOne 400" panose="020B0503030303020204" pitchFamily="34" charset="0"/>
              </a:rPr>
              <a:t> </a:t>
            </a:r>
            <a:r>
              <a:rPr lang="en-US" altLang="ko-KR" sz="1300" dirty="0">
                <a:solidFill>
                  <a:prstClr val="black"/>
                </a:solidFill>
                <a:latin typeface="SamsungOne 400" panose="020B0503030303020204" pitchFamily="34" charset="0"/>
                <a:ea typeface="SamsungOne 400" panose="020B0503030303020204" pitchFamily="34" charset="0"/>
              </a:rPr>
              <a:t>)</a:t>
            </a:r>
            <a:endParaRPr lang="de-DE" altLang="ko-KR" sz="1300" dirty="0">
              <a:solidFill>
                <a:prstClr val="black"/>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939893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2" name="직사각형 21">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 xmlns:a16="http://schemas.microsoft.com/office/drawing/2014/main" id="{F19CC24E-A2BB-4E2A-BB13-4BD1D588FDEB}"/>
              </a:ext>
            </a:extLst>
          </p:cNvPr>
          <p:cNvSpPr txBox="1"/>
          <p:nvPr/>
        </p:nvSpPr>
        <p:spPr>
          <a:xfrm>
            <a:off x="361950" y="1586913"/>
            <a:ext cx="6196596" cy="369332"/>
          </a:xfrm>
          <a:prstGeom prst="rect">
            <a:avLst/>
          </a:prstGeom>
          <a:noFill/>
        </p:spPr>
        <p:txBody>
          <a:bodyPr wrap="square">
            <a:spAutoFit/>
          </a:bodyPr>
          <a:lstStyle/>
          <a:p>
            <a:r>
              <a:rPr lang="en-US" altLang="ko-KR" b="1" dirty="0">
                <a:latin typeface="Samsung Sharp Sans" pitchFamily="2" charset="0"/>
              </a:rPr>
              <a:t>3.6. Fibonacci function and memoization</a:t>
            </a:r>
            <a:endParaRPr lang="ko-KR" altLang="en-US" b="1" dirty="0">
              <a:latin typeface="Samsung Sharp Sans" pitchFamily="2" charset="0"/>
            </a:endParaRPr>
          </a:p>
        </p:txBody>
      </p:sp>
      <p:grpSp>
        <p:nvGrpSpPr>
          <p:cNvPr id="24" name="그룹 23">
            <a:extLst>
              <a:ext uri="{FF2B5EF4-FFF2-40B4-BE49-F238E27FC236}">
                <a16:creationId xmlns="" xmlns:a16="http://schemas.microsoft.com/office/drawing/2014/main" id="{5F44F5F8-9B0C-4053-A0A8-1B6F49BF85D7}"/>
              </a:ext>
            </a:extLst>
          </p:cNvPr>
          <p:cNvGrpSpPr/>
          <p:nvPr/>
        </p:nvGrpSpPr>
        <p:grpSpPr>
          <a:xfrm>
            <a:off x="518254" y="2030559"/>
            <a:ext cx="8714528" cy="492443"/>
            <a:chOff x="558800" y="1971157"/>
            <a:chExt cx="8714528" cy="492443"/>
          </a:xfrm>
        </p:grpSpPr>
        <p:sp>
          <p:nvSpPr>
            <p:cNvPr id="25" name="직사각형 24">
              <a:extLst>
                <a:ext uri="{FF2B5EF4-FFF2-40B4-BE49-F238E27FC236}">
                  <a16:creationId xmlns="" xmlns:a16="http://schemas.microsoft.com/office/drawing/2014/main" id="{6AF8B6D3-6E65-4E2F-87AC-5EC1E509EFF2}"/>
                </a:ext>
              </a:extLst>
            </p:cNvPr>
            <p:cNvSpPr/>
            <p:nvPr/>
          </p:nvSpPr>
          <p:spPr>
            <a:xfrm>
              <a:off x="1168306" y="1971157"/>
              <a:ext cx="8105022" cy="492443"/>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Memoization is a method of storing the results of small problems that are repeated over and over but the results do not change.</a:t>
              </a:r>
            </a:p>
          </p:txBody>
        </p:sp>
        <p:grpSp>
          <p:nvGrpSpPr>
            <p:cNvPr id="26" name="그룹 25">
              <a:extLst>
                <a:ext uri="{FF2B5EF4-FFF2-40B4-BE49-F238E27FC236}">
                  <a16:creationId xmlns="" xmlns:a16="http://schemas.microsoft.com/office/drawing/2014/main" id="{9D4D4B22-03AC-4ED8-9F61-84EB287DF65D}"/>
                </a:ext>
              </a:extLst>
            </p:cNvPr>
            <p:cNvGrpSpPr/>
            <p:nvPr/>
          </p:nvGrpSpPr>
          <p:grpSpPr>
            <a:xfrm>
              <a:off x="558800" y="1999865"/>
              <a:ext cx="633890" cy="228600"/>
              <a:chOff x="558800" y="1542665"/>
              <a:chExt cx="633890" cy="228600"/>
            </a:xfrm>
          </p:grpSpPr>
          <p:grpSp>
            <p:nvGrpSpPr>
              <p:cNvPr id="27" name="그룹 26">
                <a:extLst>
                  <a:ext uri="{FF2B5EF4-FFF2-40B4-BE49-F238E27FC236}">
                    <a16:creationId xmlns="" xmlns:a16="http://schemas.microsoft.com/office/drawing/2014/main" id="{326E5B5C-1F04-473C-A17D-5BF2F09E75C9}"/>
                  </a:ext>
                </a:extLst>
              </p:cNvPr>
              <p:cNvGrpSpPr/>
              <p:nvPr/>
            </p:nvGrpSpPr>
            <p:grpSpPr>
              <a:xfrm>
                <a:off x="558800" y="1542665"/>
                <a:ext cx="633890" cy="228600"/>
                <a:chOff x="-220579" y="1891754"/>
                <a:chExt cx="633890" cy="228600"/>
              </a:xfrm>
            </p:grpSpPr>
            <p:sp>
              <p:nvSpPr>
                <p:cNvPr id="30"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33890"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31" name="직사각형 30">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3" name="그림 32">
                  <a:extLst>
                    <a:ext uri="{FF2B5EF4-FFF2-40B4-BE49-F238E27FC236}">
                      <a16:creationId xmlns="" xmlns:a16="http://schemas.microsoft.com/office/drawing/2014/main"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9" name="그림 28">
                <a:extLst>
                  <a:ext uri="{FF2B5EF4-FFF2-40B4-BE49-F238E27FC236}">
                    <a16:creationId xmlns="" xmlns:a16="http://schemas.microsoft.com/office/drawing/2014/main"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34" name="직사각형 33">
            <a:extLst>
              <a:ext uri="{FF2B5EF4-FFF2-40B4-BE49-F238E27FC236}">
                <a16:creationId xmlns="" xmlns:a16="http://schemas.microsoft.com/office/drawing/2014/main" id="{90EFA62F-9637-4E5A-AAB1-9E61461D75DD}"/>
              </a:ext>
            </a:extLst>
          </p:cNvPr>
          <p:cNvSpPr/>
          <p:nvPr/>
        </p:nvSpPr>
        <p:spPr>
          <a:xfrm>
            <a:off x="580388" y="2583135"/>
            <a:ext cx="89700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To solve the above problems, </a:t>
            </a:r>
            <a:r>
              <a:rPr lang="en-US" altLang="ko-KR" sz="1300" b="1" dirty="0">
                <a:solidFill>
                  <a:srgbClr val="193EB0"/>
                </a:solidFill>
                <a:latin typeface="SamsungOne 400" panose="020B0503030303020204" pitchFamily="34" charset="0"/>
                <a:ea typeface="SamsungOne 400" panose="020B0503030303020204" pitchFamily="34" charset="0"/>
              </a:rPr>
              <a:t>memoization</a:t>
            </a:r>
            <a:r>
              <a:rPr lang="en-US" altLang="ko-KR" sz="1300" dirty="0">
                <a:solidFill>
                  <a:schemeClr val="tx1"/>
                </a:solidFill>
                <a:latin typeface="SamsungOne 400" panose="020B0503030303020204" pitchFamily="34" charset="0"/>
                <a:ea typeface="SamsungOne 400" panose="020B0503030303020204" pitchFamily="34" charset="0"/>
              </a:rPr>
              <a:t> in </a:t>
            </a:r>
            <a:r>
              <a:rPr lang="en-US" altLang="ko-KR" sz="1300" b="1" dirty="0">
                <a:solidFill>
                  <a:srgbClr val="193EB0"/>
                </a:solidFill>
                <a:latin typeface="SamsungOne 400" panose="020B0503030303020204" pitchFamily="34" charset="0"/>
                <a:ea typeface="SamsungOne 400" panose="020B0503030303020204" pitchFamily="34" charset="0"/>
              </a:rPr>
              <a:t>Dynamic Programming (DP) </a:t>
            </a:r>
            <a:r>
              <a:rPr lang="en-US" altLang="ko-KR" sz="1300" dirty="0">
                <a:solidFill>
                  <a:schemeClr val="tx1"/>
                </a:solidFill>
                <a:latin typeface="SamsungOne 400" panose="020B0503030303020204" pitchFamily="34" charset="0"/>
                <a:ea typeface="SamsungOne 400" panose="020B0503030303020204" pitchFamily="34" charset="0"/>
              </a:rPr>
              <a:t>should be used.</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Dynamic programming is one of the algorithm troubleshooting techniques to be dealt with during the algorithm course.</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Key points :</a:t>
            </a:r>
          </a:p>
        </p:txBody>
      </p:sp>
      <p:sp>
        <p:nvSpPr>
          <p:cNvPr id="35" name="직사각형 34">
            <a:extLst>
              <a:ext uri="{FF2B5EF4-FFF2-40B4-BE49-F238E27FC236}">
                <a16:creationId xmlns="" xmlns:a16="http://schemas.microsoft.com/office/drawing/2014/main" id="{F1B12DA7-C15F-4B00-8AB3-088BA5E0B6A4}"/>
              </a:ext>
            </a:extLst>
          </p:cNvPr>
          <p:cNvSpPr/>
          <p:nvPr/>
        </p:nvSpPr>
        <p:spPr>
          <a:xfrm>
            <a:off x="690341" y="3397321"/>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dynamic programming, you have to solve small problems to solve the big problems.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results of those small problems is often constant.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Small problems that do not change the results occur repeatedly.</a:t>
            </a:r>
          </a:p>
        </p:txBody>
      </p:sp>
      <p:sp>
        <p:nvSpPr>
          <p:cNvPr id="36" name="직사각형 35">
            <a:extLst>
              <a:ext uri="{FF2B5EF4-FFF2-40B4-BE49-F238E27FC236}">
                <a16:creationId xmlns="" xmlns:a16="http://schemas.microsoft.com/office/drawing/2014/main" id="{90EFA62F-9637-4E5A-AAB1-9E61461D75DD}"/>
              </a:ext>
            </a:extLst>
          </p:cNvPr>
          <p:cNvSpPr/>
          <p:nvPr/>
        </p:nvSpPr>
        <p:spPr>
          <a:xfrm>
            <a:off x="573400" y="4354261"/>
            <a:ext cx="89700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When a specific problem in which results are already recorded through </a:t>
            </a:r>
            <a:r>
              <a:rPr lang="en-US" altLang="ko-KR" sz="1300" b="1" dirty="0">
                <a:solidFill>
                  <a:srgbClr val="193EB0"/>
                </a:solidFill>
                <a:latin typeface="SamsungOne 400" panose="020B0503030303020204" pitchFamily="34" charset="0"/>
                <a:ea typeface="SamsungOne 400" panose="020B0503030303020204" pitchFamily="34" charset="0"/>
              </a:rPr>
              <a:t>memoization</a:t>
            </a:r>
            <a:r>
              <a:rPr lang="en-US" altLang="ko-KR" sz="1300" dirty="0">
                <a:solidFill>
                  <a:schemeClr val="tx1"/>
                </a:solidFill>
                <a:latin typeface="SamsungOne 400" panose="020B0503030303020204" pitchFamily="34" charset="0"/>
                <a:ea typeface="SamsungOne 400" panose="020B0503030303020204" pitchFamily="34" charset="0"/>
              </a:rPr>
              <a:t> is repeated, unnecessary calculations can be skipped, and only recorded values can be retrieved very quickly.</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A recursive function also has to solve small problems until a termination condition is met to solve a large problem, and there may be small problems that are repeated in the process.</a:t>
            </a:r>
          </a:p>
        </p:txBody>
      </p:sp>
    </p:spTree>
    <p:extLst>
      <p:ext uri="{BB962C8B-B14F-4D97-AF65-F5344CB8AC3E}">
        <p14:creationId xmlns:p14="http://schemas.microsoft.com/office/powerpoint/2010/main" val="226400179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6" name="직사각형 2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30" name="TextBox 29">
            <a:extLst>
              <a:ext uri="{FF2B5EF4-FFF2-40B4-BE49-F238E27FC236}">
                <a16:creationId xmlns="" xmlns:a16="http://schemas.microsoft.com/office/drawing/2014/main" id="{F19CC24E-A2BB-4E2A-BB13-4BD1D588FDEB}"/>
              </a:ext>
            </a:extLst>
          </p:cNvPr>
          <p:cNvSpPr txBox="1"/>
          <p:nvPr/>
        </p:nvSpPr>
        <p:spPr>
          <a:xfrm>
            <a:off x="361950" y="1586913"/>
            <a:ext cx="6196596" cy="369332"/>
          </a:xfrm>
          <a:prstGeom prst="rect">
            <a:avLst/>
          </a:prstGeom>
          <a:noFill/>
        </p:spPr>
        <p:txBody>
          <a:bodyPr wrap="square">
            <a:spAutoFit/>
          </a:bodyPr>
          <a:lstStyle/>
          <a:p>
            <a:r>
              <a:rPr lang="en-US" altLang="ko-KR" b="1" dirty="0">
                <a:latin typeface="Samsung Sharp Sans" pitchFamily="2" charset="0"/>
              </a:rPr>
              <a:t>3.6. Fibonacci function and memoization</a:t>
            </a:r>
            <a:endParaRPr lang="ko-KR" altLang="en-US" b="1" dirty="0">
              <a:latin typeface="Samsung Sharp Sans" pitchFamily="2" charset="0"/>
            </a:endParaRPr>
          </a:p>
        </p:txBody>
      </p:sp>
      <p:sp>
        <p:nvSpPr>
          <p:cNvPr id="31" name="직사각형 30">
            <a:extLst>
              <a:ext uri="{FF2B5EF4-FFF2-40B4-BE49-F238E27FC236}">
                <a16:creationId xmlns="" xmlns:a16="http://schemas.microsoft.com/office/drawing/2014/main" id="{90EFA62F-9637-4E5A-AAB1-9E61461D75DD}"/>
              </a:ext>
            </a:extLst>
          </p:cNvPr>
          <p:cNvSpPr/>
          <p:nvPr/>
        </p:nvSpPr>
        <p:spPr>
          <a:xfrm>
            <a:off x="580388" y="2011554"/>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is an example of introducing memoization to the function fib(5) to find the Fibonacci number 5.</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On the left is the case where 15 function calls were made without memoization. On the right, the number of function calls was reduced to 9 through memoization. Memoization can be implemented through a Python dictionary.</a:t>
            </a:r>
          </a:p>
        </p:txBody>
      </p:sp>
      <p:grpSp>
        <p:nvGrpSpPr>
          <p:cNvPr id="3" name="그룹 2"/>
          <p:cNvGrpSpPr/>
          <p:nvPr/>
        </p:nvGrpSpPr>
        <p:grpSpPr>
          <a:xfrm>
            <a:off x="5271425" y="2816159"/>
            <a:ext cx="3943596" cy="2556852"/>
            <a:chOff x="5271425" y="3293616"/>
            <a:chExt cx="3943596" cy="2556852"/>
          </a:xfrm>
        </p:grpSpPr>
        <p:sp>
          <p:nvSpPr>
            <p:cNvPr id="28" name="직사각형 27">
              <a:extLst>
                <a:ext uri="{FF2B5EF4-FFF2-40B4-BE49-F238E27FC236}">
                  <a16:creationId xmlns="" xmlns:a16="http://schemas.microsoft.com/office/drawing/2014/main" id="{9639DE50-0E0F-4E72-967F-EDDD9B4075D2}"/>
                </a:ext>
              </a:extLst>
            </p:cNvPr>
            <p:cNvSpPr/>
            <p:nvPr/>
          </p:nvSpPr>
          <p:spPr>
            <a:xfrm>
              <a:off x="5271425" y="3293616"/>
              <a:ext cx="3943596" cy="24395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1" name="그룹 20">
              <a:extLst>
                <a:ext uri="{FF2B5EF4-FFF2-40B4-BE49-F238E27FC236}">
                  <a16:creationId xmlns="" xmlns:a16="http://schemas.microsoft.com/office/drawing/2014/main" id="{FB284F99-AC7D-4B8D-AAE3-CE55B6FBC775}"/>
                </a:ext>
              </a:extLst>
            </p:cNvPr>
            <p:cNvGrpSpPr/>
            <p:nvPr/>
          </p:nvGrpSpPr>
          <p:grpSpPr>
            <a:xfrm>
              <a:off x="5446685" y="3361764"/>
              <a:ext cx="3551627" cy="2488704"/>
              <a:chOff x="5498640" y="3016533"/>
              <a:chExt cx="3551627" cy="2488704"/>
            </a:xfrm>
          </p:grpSpPr>
          <p:grpSp>
            <p:nvGrpSpPr>
              <p:cNvPr id="17" name="그룹 16">
                <a:extLst>
                  <a:ext uri="{FF2B5EF4-FFF2-40B4-BE49-F238E27FC236}">
                    <a16:creationId xmlns="" xmlns:a16="http://schemas.microsoft.com/office/drawing/2014/main" id="{AC2A1AE0-FFBE-400E-9B47-029BFE34E197}"/>
                  </a:ext>
                </a:extLst>
              </p:cNvPr>
              <p:cNvGrpSpPr/>
              <p:nvPr/>
            </p:nvGrpSpPr>
            <p:grpSpPr>
              <a:xfrm>
                <a:off x="5498640" y="3016533"/>
                <a:ext cx="3551627" cy="1975984"/>
                <a:chOff x="5498640" y="3016533"/>
                <a:chExt cx="3551627" cy="1975984"/>
              </a:xfrm>
            </p:grpSpPr>
            <p:pic>
              <p:nvPicPr>
                <p:cNvPr id="8" name="그림 7">
                  <a:extLst>
                    <a:ext uri="{FF2B5EF4-FFF2-40B4-BE49-F238E27FC236}">
                      <a16:creationId xmlns="" xmlns:a16="http://schemas.microsoft.com/office/drawing/2014/main" id="{1DC9F711-C184-4F8E-9BE1-81EE96B7ED8C}"/>
                    </a:ext>
                  </a:extLst>
                </p:cNvPr>
                <p:cNvPicPr>
                  <a:picLocks noChangeAspect="1"/>
                </p:cNvPicPr>
                <p:nvPr/>
              </p:nvPicPr>
              <p:blipFill rotWithShape="1">
                <a:blip r:embed="rId4"/>
                <a:srcRect r="8695"/>
                <a:stretch/>
              </p:blipFill>
              <p:spPr>
                <a:xfrm>
                  <a:off x="5498640" y="3016533"/>
                  <a:ext cx="3551627" cy="1975984"/>
                </a:xfrm>
                <a:prstGeom prst="rect">
                  <a:avLst/>
                </a:prstGeom>
                <a:solidFill>
                  <a:schemeClr val="bg1"/>
                </a:solidFill>
              </p:spPr>
            </p:pic>
            <p:sp>
              <p:nvSpPr>
                <p:cNvPr id="16" name="직사각형 15">
                  <a:extLst>
                    <a:ext uri="{FF2B5EF4-FFF2-40B4-BE49-F238E27FC236}">
                      <a16:creationId xmlns="" xmlns:a16="http://schemas.microsoft.com/office/drawing/2014/main" id="{C82110F8-E90B-4A1D-83D5-BC6CCF959BEF}"/>
                    </a:ext>
                  </a:extLst>
                </p:cNvPr>
                <p:cNvSpPr/>
                <p:nvPr/>
              </p:nvSpPr>
              <p:spPr>
                <a:xfrm>
                  <a:off x="7557796" y="4138417"/>
                  <a:ext cx="1317211" cy="704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15" name="사각형: 둥근 모서리 14">
                  <a:extLst>
                    <a:ext uri="{FF2B5EF4-FFF2-40B4-BE49-F238E27FC236}">
                      <a16:creationId xmlns="" xmlns:a16="http://schemas.microsoft.com/office/drawing/2014/main" id="{A116FBF6-312E-447F-933E-3C385A704E91}"/>
                    </a:ext>
                  </a:extLst>
                </p:cNvPr>
                <p:cNvSpPr/>
                <p:nvPr/>
              </p:nvSpPr>
              <p:spPr>
                <a:xfrm>
                  <a:off x="7528920" y="4297538"/>
                  <a:ext cx="1509638" cy="306467"/>
                </a:xfrm>
                <a:prstGeom prst="roundRect">
                  <a:avLst/>
                </a:prstGeom>
                <a:solidFill>
                  <a:schemeClr val="bg1"/>
                </a:solidFill>
                <a:ln>
                  <a:solidFill>
                    <a:schemeClr val="tx1"/>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Called Function</a:t>
                  </a:r>
                  <a:endParaRPr lang="ko-KR" altLang="en-US" sz="1200" dirty="0">
                    <a:latin typeface="SamsungOne 400" panose="020B0503030303020204" pitchFamily="34" charset="0"/>
                  </a:endParaRPr>
                </a:p>
              </p:txBody>
            </p:sp>
            <p:sp>
              <p:nvSpPr>
                <p:cNvPr id="22" name="사각형: 둥근 모서리 21">
                  <a:extLst>
                    <a:ext uri="{FF2B5EF4-FFF2-40B4-BE49-F238E27FC236}">
                      <a16:creationId xmlns="" xmlns:a16="http://schemas.microsoft.com/office/drawing/2014/main" id="{718D9D80-DB66-424F-9406-0E089AD9F9F5}"/>
                    </a:ext>
                  </a:extLst>
                </p:cNvPr>
                <p:cNvSpPr/>
                <p:nvPr/>
              </p:nvSpPr>
              <p:spPr>
                <a:xfrm>
                  <a:off x="7224280" y="4683210"/>
                  <a:ext cx="1814278" cy="306467"/>
                </a:xfrm>
                <a:prstGeom prst="roundRect">
                  <a:avLst/>
                </a:prstGeom>
                <a:solidFill>
                  <a:schemeClr val="bg1"/>
                </a:solidFill>
                <a:ln w="19050">
                  <a:solidFill>
                    <a:srgbClr val="5BC0DE"/>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Memoization Function</a:t>
                  </a:r>
                  <a:endParaRPr lang="ko-KR" altLang="en-US" sz="1200" dirty="0">
                    <a:latin typeface="SamsungOne 400" panose="020B0503030303020204" pitchFamily="34" charset="0"/>
                  </a:endParaRPr>
                </a:p>
              </p:txBody>
            </p:sp>
          </p:grpSp>
          <p:sp>
            <p:nvSpPr>
              <p:cNvPr id="27" name="TextBox 26">
                <a:extLst>
                  <a:ext uri="{FF2B5EF4-FFF2-40B4-BE49-F238E27FC236}">
                    <a16:creationId xmlns="" xmlns:a16="http://schemas.microsoft.com/office/drawing/2014/main" id="{DAC5C403-9363-45B2-96C7-6FF7B3F86DE8}"/>
                  </a:ext>
                </a:extLst>
              </p:cNvPr>
              <p:cNvSpPr txBox="1"/>
              <p:nvPr/>
            </p:nvSpPr>
            <p:spPr>
              <a:xfrm>
                <a:off x="5904115" y="5228238"/>
                <a:ext cx="2874082" cy="276999"/>
              </a:xfrm>
              <a:prstGeom prst="rect">
                <a:avLst/>
              </a:prstGeom>
              <a:solidFill>
                <a:schemeClr val="bg1"/>
              </a:solidFill>
            </p:spPr>
            <p:txBody>
              <a:bodyPr wrap="none" lIns="0" tIns="0" rIns="0" bIns="0" anchor="ctr">
                <a:noAutofit/>
              </a:bodyPr>
              <a:lstStyle>
                <a:defPPr>
                  <a:defRPr lang="ko-KR"/>
                </a:defPPr>
                <a:lvl1pPr algn="ctr" latinLnBrk="0">
                  <a:spcAft>
                    <a:spcPts val="600"/>
                  </a:spcAft>
                  <a:buSzPct val="120000"/>
                  <a:defRPr sz="1300">
                    <a:solidFill>
                      <a:prstClr val="black"/>
                    </a:solidFill>
                    <a:latin typeface="SamsungOne 400" panose="020B0503030303020204" pitchFamily="34" charset="0"/>
                    <a:ea typeface="SamsungOne 400" panose="020B0503030303020204" pitchFamily="34" charset="0"/>
                    <a:cs typeface="맑은 고딕"/>
                  </a:defRPr>
                </a:lvl1pPr>
                <a:lvl2pPr>
                  <a:defRPr>
                    <a:solidFill>
                      <a:schemeClr val="tx1"/>
                    </a:solidFill>
                    <a:latin typeface="굴림" charset="-127"/>
                    <a:ea typeface="맑은 고딕"/>
                    <a:cs typeface="맑은 고딕"/>
                  </a:defRPr>
                </a:lvl2pPr>
                <a:lvl3pPr>
                  <a:defRPr>
                    <a:solidFill>
                      <a:schemeClr val="tx1"/>
                    </a:solidFill>
                    <a:latin typeface="굴림" charset="-127"/>
                    <a:ea typeface="맑은 고딕"/>
                    <a:cs typeface="맑은 고딕"/>
                  </a:defRPr>
                </a:lvl3pPr>
                <a:lvl4pPr>
                  <a:defRPr>
                    <a:solidFill>
                      <a:schemeClr val="tx1"/>
                    </a:solidFill>
                    <a:latin typeface="굴림" charset="-127"/>
                    <a:ea typeface="맑은 고딕"/>
                    <a:cs typeface="맑은 고딕"/>
                  </a:defRPr>
                </a:lvl4pPr>
                <a:lvl5pPr>
                  <a:defRPr>
                    <a:solidFill>
                      <a:schemeClr val="tx1"/>
                    </a:solidFill>
                    <a:latin typeface="굴림" charset="-127"/>
                    <a:ea typeface="맑은 고딕"/>
                    <a:cs typeface="맑은 고딕"/>
                  </a:defRPr>
                </a:lvl5pPr>
                <a:lvl6pPr>
                  <a:defRPr>
                    <a:solidFill>
                      <a:schemeClr val="tx1"/>
                    </a:solidFill>
                    <a:latin typeface="굴림" charset="-127"/>
                    <a:ea typeface="맑은 고딕"/>
                    <a:cs typeface="맑은 고딕"/>
                  </a:defRPr>
                </a:lvl6pPr>
                <a:lvl7pPr>
                  <a:defRPr>
                    <a:solidFill>
                      <a:schemeClr val="tx1"/>
                    </a:solidFill>
                    <a:latin typeface="굴림" charset="-127"/>
                    <a:ea typeface="맑은 고딕"/>
                    <a:cs typeface="맑은 고딕"/>
                  </a:defRPr>
                </a:lvl7pPr>
                <a:lvl8pPr>
                  <a:defRPr>
                    <a:solidFill>
                      <a:schemeClr val="tx1"/>
                    </a:solidFill>
                    <a:latin typeface="굴림" charset="-127"/>
                    <a:ea typeface="맑은 고딕"/>
                    <a:cs typeface="맑은 고딕"/>
                  </a:defRPr>
                </a:lvl8pPr>
                <a:lvl9pPr>
                  <a:defRPr>
                    <a:solidFill>
                      <a:schemeClr val="tx1"/>
                    </a:solidFill>
                    <a:latin typeface="굴림" charset="-127"/>
                    <a:ea typeface="맑은 고딕"/>
                    <a:cs typeface="맑은 고딕"/>
                  </a:defRPr>
                </a:lvl9pPr>
              </a:lstStyle>
              <a:p>
                <a:r>
                  <a:rPr lang="en-US" altLang="ko-KR" dirty="0"/>
                  <a:t>Function call steps after memoization</a:t>
                </a:r>
                <a:endParaRPr lang="ko-KR" altLang="en-US" dirty="0"/>
              </a:p>
            </p:txBody>
          </p:sp>
        </p:grpSp>
      </p:grpSp>
      <p:sp>
        <p:nvSpPr>
          <p:cNvPr id="12" name="화살표: 오른쪽 11">
            <a:extLst>
              <a:ext uri="{FF2B5EF4-FFF2-40B4-BE49-F238E27FC236}">
                <a16:creationId xmlns="" xmlns:a16="http://schemas.microsoft.com/office/drawing/2014/main" id="{D175653B-6377-40A8-A6BC-877B0CAC8865}"/>
              </a:ext>
            </a:extLst>
          </p:cNvPr>
          <p:cNvSpPr/>
          <p:nvPr/>
        </p:nvSpPr>
        <p:spPr>
          <a:xfrm>
            <a:off x="4849279" y="3810458"/>
            <a:ext cx="381052" cy="363732"/>
          </a:xfrm>
          <a:prstGeom prst="right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p:cNvGrpSpPr/>
          <p:nvPr/>
        </p:nvGrpSpPr>
        <p:grpSpPr>
          <a:xfrm>
            <a:off x="567217" y="2816159"/>
            <a:ext cx="4228795" cy="2556853"/>
            <a:chOff x="567217" y="3293616"/>
            <a:chExt cx="4228795" cy="2556853"/>
          </a:xfrm>
        </p:grpSpPr>
        <p:pic>
          <p:nvPicPr>
            <p:cNvPr id="6" name="그림 5">
              <a:extLst>
                <a:ext uri="{FF2B5EF4-FFF2-40B4-BE49-F238E27FC236}">
                  <a16:creationId xmlns="" xmlns:a16="http://schemas.microsoft.com/office/drawing/2014/main" id="{69FF70E9-45A4-4D90-BF46-8736C65096EC}"/>
                </a:ext>
              </a:extLst>
            </p:cNvPr>
            <p:cNvPicPr>
              <a:picLocks noChangeAspect="1"/>
            </p:cNvPicPr>
            <p:nvPr/>
          </p:nvPicPr>
          <p:blipFill rotWithShape="1">
            <a:blip r:embed="rId5"/>
            <a:srcRect l="2171" r="5409"/>
            <a:stretch/>
          </p:blipFill>
          <p:spPr>
            <a:xfrm>
              <a:off x="760590" y="3530079"/>
              <a:ext cx="3881535" cy="1872762"/>
            </a:xfrm>
            <a:prstGeom prst="rect">
              <a:avLst/>
            </a:prstGeom>
          </p:spPr>
        </p:pic>
        <p:sp>
          <p:nvSpPr>
            <p:cNvPr id="29" name="사각형: 둥근 모서리 28">
              <a:extLst>
                <a:ext uri="{FF2B5EF4-FFF2-40B4-BE49-F238E27FC236}">
                  <a16:creationId xmlns="" xmlns:a16="http://schemas.microsoft.com/office/drawing/2014/main" id="{FA355F86-0A7D-4C73-AECC-16928943838B}"/>
                </a:ext>
              </a:extLst>
            </p:cNvPr>
            <p:cNvSpPr/>
            <p:nvPr/>
          </p:nvSpPr>
          <p:spPr>
            <a:xfrm>
              <a:off x="3151965" y="5054733"/>
              <a:ext cx="1509638" cy="306467"/>
            </a:xfrm>
            <a:prstGeom prst="roundRect">
              <a:avLst/>
            </a:prstGeom>
            <a:solidFill>
              <a:schemeClr val="bg1"/>
            </a:solidFill>
            <a:ln>
              <a:solidFill>
                <a:schemeClr val="tx1"/>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Called Function</a:t>
              </a:r>
              <a:endParaRPr lang="ko-KR" altLang="en-US" sz="1200" dirty="0">
                <a:solidFill>
                  <a:schemeClr val="tx1"/>
                </a:solidFill>
                <a:latin typeface="SamsungOne 400" panose="020B0503030303020204" pitchFamily="34" charset="0"/>
              </a:endParaRPr>
            </a:p>
          </p:txBody>
        </p:sp>
        <p:sp>
          <p:nvSpPr>
            <p:cNvPr id="24" name="직사각형 23">
              <a:extLst>
                <a:ext uri="{FF2B5EF4-FFF2-40B4-BE49-F238E27FC236}">
                  <a16:creationId xmlns="" xmlns:a16="http://schemas.microsoft.com/office/drawing/2014/main" id="{42FC01C6-B344-46C0-A44F-08A3D09C6B6F}"/>
                </a:ext>
              </a:extLst>
            </p:cNvPr>
            <p:cNvSpPr/>
            <p:nvPr/>
          </p:nvSpPr>
          <p:spPr>
            <a:xfrm>
              <a:off x="567217" y="3293616"/>
              <a:ext cx="4228795" cy="24395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18" name="TextBox 17">
              <a:extLst>
                <a:ext uri="{FF2B5EF4-FFF2-40B4-BE49-F238E27FC236}">
                  <a16:creationId xmlns="" xmlns:a16="http://schemas.microsoft.com/office/drawing/2014/main" id="{14A9ED82-FB20-48C1-BE81-97DAABA44DD8}"/>
                </a:ext>
              </a:extLst>
            </p:cNvPr>
            <p:cNvSpPr txBox="1"/>
            <p:nvPr/>
          </p:nvSpPr>
          <p:spPr>
            <a:xfrm>
              <a:off x="1196474" y="5573470"/>
              <a:ext cx="2933566" cy="276999"/>
            </a:xfrm>
            <a:prstGeom prst="rect">
              <a:avLst/>
            </a:prstGeom>
            <a:solidFill>
              <a:schemeClr val="bg1"/>
            </a:solidFill>
          </p:spPr>
          <p:txBody>
            <a:bodyPr wrap="none" lIns="0" tIns="0" rIns="0" bIns="0" anchor="ctr">
              <a:noAutofit/>
            </a:bodyPr>
            <a:lstStyle>
              <a:defPPr>
                <a:defRPr lang="ko-KR"/>
              </a:defPPr>
              <a:lvl1pPr algn="ctr" latinLnBrk="0">
                <a:spcAft>
                  <a:spcPts val="600"/>
                </a:spcAft>
                <a:buSzPct val="120000"/>
                <a:defRPr sz="1300">
                  <a:solidFill>
                    <a:prstClr val="black"/>
                  </a:solidFill>
                  <a:latin typeface="SamsungOne 400" panose="020B0503030303020204" pitchFamily="34" charset="0"/>
                  <a:ea typeface="SamsungOne 400" panose="020B0503030303020204" pitchFamily="34" charset="0"/>
                </a:defRPr>
              </a:lvl1pPr>
              <a:lvl2pPr>
                <a:defRPr>
                  <a:solidFill>
                    <a:schemeClr val="tx1"/>
                  </a:solidFill>
                  <a:latin typeface="굴림" charset="-127"/>
                  <a:ea typeface="맑은 고딕"/>
                  <a:cs typeface="맑은 고딕"/>
                </a:defRPr>
              </a:lvl2pPr>
              <a:lvl3pPr>
                <a:defRPr>
                  <a:solidFill>
                    <a:schemeClr val="tx1"/>
                  </a:solidFill>
                  <a:latin typeface="굴림" charset="-127"/>
                  <a:ea typeface="맑은 고딕"/>
                  <a:cs typeface="맑은 고딕"/>
                </a:defRPr>
              </a:lvl3pPr>
              <a:lvl4pPr>
                <a:defRPr>
                  <a:solidFill>
                    <a:schemeClr val="tx1"/>
                  </a:solidFill>
                  <a:latin typeface="굴림" charset="-127"/>
                  <a:ea typeface="맑은 고딕"/>
                  <a:cs typeface="맑은 고딕"/>
                </a:defRPr>
              </a:lvl4pPr>
              <a:lvl5pPr>
                <a:defRPr>
                  <a:solidFill>
                    <a:schemeClr val="tx1"/>
                  </a:solidFill>
                  <a:latin typeface="굴림" charset="-127"/>
                  <a:ea typeface="맑은 고딕"/>
                  <a:cs typeface="맑은 고딕"/>
                </a:defRPr>
              </a:lvl5pPr>
              <a:lvl6pPr>
                <a:defRPr>
                  <a:solidFill>
                    <a:schemeClr val="tx1"/>
                  </a:solidFill>
                  <a:latin typeface="굴림" charset="-127"/>
                  <a:ea typeface="맑은 고딕"/>
                  <a:cs typeface="맑은 고딕"/>
                </a:defRPr>
              </a:lvl6pPr>
              <a:lvl7pPr>
                <a:defRPr>
                  <a:solidFill>
                    <a:schemeClr val="tx1"/>
                  </a:solidFill>
                  <a:latin typeface="굴림" charset="-127"/>
                  <a:ea typeface="맑은 고딕"/>
                  <a:cs typeface="맑은 고딕"/>
                </a:defRPr>
              </a:lvl7pPr>
              <a:lvl8pPr>
                <a:defRPr>
                  <a:solidFill>
                    <a:schemeClr val="tx1"/>
                  </a:solidFill>
                  <a:latin typeface="굴림" charset="-127"/>
                  <a:ea typeface="맑은 고딕"/>
                  <a:cs typeface="맑은 고딕"/>
                </a:defRPr>
              </a:lvl8pPr>
              <a:lvl9pPr>
                <a:defRPr>
                  <a:solidFill>
                    <a:schemeClr val="tx1"/>
                  </a:solidFill>
                  <a:latin typeface="굴림" charset="-127"/>
                  <a:ea typeface="맑은 고딕"/>
                  <a:cs typeface="맑은 고딕"/>
                </a:defRPr>
              </a:lvl9pPr>
            </a:lstStyle>
            <a:p>
              <a:r>
                <a:rPr lang="en-US" altLang="ko-KR" dirty="0"/>
                <a:t>Function call steps before memoization</a:t>
              </a:r>
              <a:endParaRPr lang="ko-KR" altLang="en-US" dirty="0"/>
            </a:p>
          </p:txBody>
        </p:sp>
      </p:grpSp>
    </p:spTree>
    <p:extLst>
      <p:ext uri="{BB962C8B-B14F-4D97-AF65-F5344CB8AC3E}">
        <p14:creationId xmlns:p14="http://schemas.microsoft.com/office/powerpoint/2010/main" val="301504977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30" name="직사각형 2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31" name="TextBox 30">
            <a:extLst>
              <a:ext uri="{FF2B5EF4-FFF2-40B4-BE49-F238E27FC236}">
                <a16:creationId xmlns="" xmlns:a16="http://schemas.microsoft.com/office/drawing/2014/main" id="{F19CC24E-A2BB-4E2A-BB13-4BD1D588FDEB}"/>
              </a:ext>
            </a:extLst>
          </p:cNvPr>
          <p:cNvSpPr txBox="1"/>
          <p:nvPr/>
        </p:nvSpPr>
        <p:spPr>
          <a:xfrm>
            <a:off x="361950" y="1586913"/>
            <a:ext cx="9188450" cy="369332"/>
          </a:xfrm>
          <a:prstGeom prst="rect">
            <a:avLst/>
          </a:prstGeom>
          <a:noFill/>
        </p:spPr>
        <p:txBody>
          <a:bodyPr wrap="square">
            <a:spAutoFit/>
          </a:bodyPr>
          <a:lstStyle/>
          <a:p>
            <a:r>
              <a:rPr lang="en-US" altLang="ko-KR" b="1" dirty="0">
                <a:latin typeface="Samsung Sharp Sans" pitchFamily="2" charset="0"/>
              </a:rPr>
              <a:t>3.7. The Fibonacci function and the principle of memoization</a:t>
            </a:r>
            <a:endParaRPr lang="ko-KR" altLang="en-US" b="1" dirty="0">
              <a:latin typeface="Samsung Sharp Sans" pitchFamily="2" charset="0"/>
            </a:endParaRPr>
          </a:p>
        </p:txBody>
      </p:sp>
      <p:sp>
        <p:nvSpPr>
          <p:cNvPr id="34" name="직사각형 33">
            <a:extLst>
              <a:ext uri="{FF2B5EF4-FFF2-40B4-BE49-F238E27FC236}">
                <a16:creationId xmlns="" xmlns:a16="http://schemas.microsoft.com/office/drawing/2014/main" id="{6AF8B6D3-6E65-4E2F-87AC-5EC1E509EFF2}"/>
              </a:ext>
            </a:extLst>
          </p:cNvPr>
          <p:cNvSpPr/>
          <p:nvPr/>
        </p:nvSpPr>
        <p:spPr>
          <a:xfrm>
            <a:off x="1139190" y="2030559"/>
            <a:ext cx="8093592" cy="492443"/>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In order to prevent double-counting, if the values of the terms are stored as elements in dic, the values calculated once do not need to be re-calculated.</a:t>
            </a:r>
          </a:p>
        </p:txBody>
      </p:sp>
      <p:grpSp>
        <p:nvGrpSpPr>
          <p:cNvPr id="35" name="그룹 34">
            <a:extLst>
              <a:ext uri="{FF2B5EF4-FFF2-40B4-BE49-F238E27FC236}">
                <a16:creationId xmlns="" xmlns:a16="http://schemas.microsoft.com/office/drawing/2014/main" id="{9D4D4B22-03AC-4ED8-9F61-84EB287DF65D}"/>
              </a:ext>
            </a:extLst>
          </p:cNvPr>
          <p:cNvGrpSpPr/>
          <p:nvPr/>
        </p:nvGrpSpPr>
        <p:grpSpPr>
          <a:xfrm>
            <a:off x="518254" y="2059267"/>
            <a:ext cx="639986" cy="228600"/>
            <a:chOff x="558800" y="1542665"/>
            <a:chExt cx="639986" cy="228600"/>
          </a:xfrm>
        </p:grpSpPr>
        <p:grpSp>
          <p:nvGrpSpPr>
            <p:cNvPr id="36" name="그룹 35">
              <a:extLst>
                <a:ext uri="{FF2B5EF4-FFF2-40B4-BE49-F238E27FC236}">
                  <a16:creationId xmlns="" xmlns:a16="http://schemas.microsoft.com/office/drawing/2014/main" id="{326E5B5C-1F04-473C-A17D-5BF2F09E75C9}"/>
                </a:ext>
              </a:extLst>
            </p:cNvPr>
            <p:cNvGrpSpPr/>
            <p:nvPr/>
          </p:nvGrpSpPr>
          <p:grpSpPr>
            <a:xfrm>
              <a:off x="558800" y="1542665"/>
              <a:ext cx="639986" cy="228600"/>
              <a:chOff x="-220579" y="1891754"/>
              <a:chExt cx="639986" cy="228600"/>
            </a:xfrm>
          </p:grpSpPr>
          <p:sp>
            <p:nvSpPr>
              <p:cNvPr id="38"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39986"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39" name="직사각형 38">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0" name="그림 39">
                <a:extLst>
                  <a:ext uri="{FF2B5EF4-FFF2-40B4-BE49-F238E27FC236}">
                    <a16:creationId xmlns="" xmlns:a16="http://schemas.microsoft.com/office/drawing/2014/main"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37" name="그림 36">
              <a:extLst>
                <a:ext uri="{FF2B5EF4-FFF2-40B4-BE49-F238E27FC236}">
                  <a16:creationId xmlns="" xmlns:a16="http://schemas.microsoft.com/office/drawing/2014/main"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sp>
        <p:nvSpPr>
          <p:cNvPr id="41" name="직사각형 40">
            <a:extLst>
              <a:ext uri="{FF2B5EF4-FFF2-40B4-BE49-F238E27FC236}">
                <a16:creationId xmlns="" xmlns:a16="http://schemas.microsoft.com/office/drawing/2014/main" id="{90EFA62F-9637-4E5A-AAB1-9E61461D75DD}"/>
              </a:ext>
            </a:extLst>
          </p:cNvPr>
          <p:cNvSpPr/>
          <p:nvPr/>
        </p:nvSpPr>
        <p:spPr>
          <a:xfrm>
            <a:off x="580388" y="2547378"/>
            <a:ext cx="89700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code that introduces memoization to the function to find the nth Fibonacci number is as follows.</a:t>
            </a:r>
          </a:p>
        </p:txBody>
      </p:sp>
      <p:sp>
        <p:nvSpPr>
          <p:cNvPr id="42" name="직사각형 41">
            <a:extLst>
              <a:ext uri="{FF2B5EF4-FFF2-40B4-BE49-F238E27FC236}">
                <a16:creationId xmlns="" xmlns:a16="http://schemas.microsoft.com/office/drawing/2014/main" id="{90EFA62F-9637-4E5A-AAB1-9E61461D75DD}"/>
              </a:ext>
            </a:extLst>
          </p:cNvPr>
          <p:cNvSpPr/>
          <p:nvPr/>
        </p:nvSpPr>
        <p:spPr>
          <a:xfrm>
            <a:off x="580388" y="5399228"/>
            <a:ext cx="89700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code without memoization took 9.7 seconds, but the code with memoization took 0.000033 seconds.</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If the efficiency of the recursive function is greatly reduced, it would be good to increase the efficiency by storing the result each time the recursive function is called. (memoization)</a:t>
            </a:r>
          </a:p>
        </p:txBody>
      </p:sp>
      <p:grpSp>
        <p:nvGrpSpPr>
          <p:cNvPr id="2" name="그룹 1"/>
          <p:cNvGrpSpPr/>
          <p:nvPr/>
        </p:nvGrpSpPr>
        <p:grpSpPr>
          <a:xfrm>
            <a:off x="536725" y="2850339"/>
            <a:ext cx="8861163" cy="2377909"/>
            <a:chOff x="536725" y="2896059"/>
            <a:chExt cx="8861163" cy="2377909"/>
          </a:xfrm>
        </p:grpSpPr>
        <p:pic>
          <p:nvPicPr>
            <p:cNvPr id="3" name="그림 2" descr="텍스트이(가) 표시된 사진&#10;&#10;자동 생성된 설명">
              <a:extLst>
                <a:ext uri="{FF2B5EF4-FFF2-40B4-BE49-F238E27FC236}">
                  <a16:creationId xmlns="" xmlns:a16="http://schemas.microsoft.com/office/drawing/2014/main" id="{923C2B40-DEC2-4283-B897-6308F00397E1}"/>
                </a:ext>
              </a:extLst>
            </p:cNvPr>
            <p:cNvPicPr>
              <a:picLocks noChangeAspect="1"/>
            </p:cNvPicPr>
            <p:nvPr/>
          </p:nvPicPr>
          <p:blipFill>
            <a:blip r:embed="rId6"/>
            <a:stretch>
              <a:fillRect/>
            </a:stretch>
          </p:blipFill>
          <p:spPr>
            <a:xfrm>
              <a:off x="536725" y="2931280"/>
              <a:ext cx="8861163" cy="2342688"/>
            </a:xfrm>
            <a:prstGeom prst="rect">
              <a:avLst/>
            </a:prstGeom>
          </p:spPr>
        </p:pic>
        <p:sp>
          <p:nvSpPr>
            <p:cNvPr id="11" name="설명선 1 6">
              <a:extLst>
                <a:ext uri="{FF2B5EF4-FFF2-40B4-BE49-F238E27FC236}">
                  <a16:creationId xmlns="" xmlns:a16="http://schemas.microsoft.com/office/drawing/2014/main" id="{CD553D13-4E4A-4E66-A8F8-36BEAF2F4B4C}"/>
                </a:ext>
              </a:extLst>
            </p:cNvPr>
            <p:cNvSpPr/>
            <p:nvPr/>
          </p:nvSpPr>
          <p:spPr>
            <a:xfrm>
              <a:off x="5245497" y="3540939"/>
              <a:ext cx="3797362" cy="483315"/>
            </a:xfrm>
            <a:prstGeom prst="borderCallout1">
              <a:avLst>
                <a:gd name="adj1" fmla="val 50374"/>
                <a:gd name="adj2" fmla="val -225"/>
                <a:gd name="adj3" fmla="val 85412"/>
                <a:gd name="adj4" fmla="val -73146"/>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If the dictionary already has a computed result, it returns the result and does not make a recursive call.</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26" name="설명선 1 6">
              <a:extLst>
                <a:ext uri="{FF2B5EF4-FFF2-40B4-BE49-F238E27FC236}">
                  <a16:creationId xmlns="" xmlns:a16="http://schemas.microsoft.com/office/drawing/2014/main" id="{C47758A2-7975-4CF6-B937-3C340C817322}"/>
                </a:ext>
              </a:extLst>
            </p:cNvPr>
            <p:cNvSpPr/>
            <p:nvPr/>
          </p:nvSpPr>
          <p:spPr>
            <a:xfrm>
              <a:off x="4752278" y="4093318"/>
              <a:ext cx="4290581" cy="509134"/>
            </a:xfrm>
            <a:prstGeom prst="borderCallout1">
              <a:avLst>
                <a:gd name="adj1" fmla="val 32414"/>
                <a:gd name="adj2" fmla="val -48"/>
                <a:gd name="adj3" fmla="val 32345"/>
                <a:gd name="adj4" fmla="val -10186"/>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If the dictionary has no computed result, the function makes a recursive call. The call result is stored in a dictionary.</a:t>
              </a:r>
            </a:p>
          </p:txBody>
        </p:sp>
        <p:sp>
          <p:nvSpPr>
            <p:cNvPr id="20" name="설명선 1 6">
              <a:extLst>
                <a:ext uri="{FF2B5EF4-FFF2-40B4-BE49-F238E27FC236}">
                  <a16:creationId xmlns="" xmlns:a16="http://schemas.microsoft.com/office/drawing/2014/main" id="{2D1BB79C-9B8D-214B-8F1E-10FC824058C9}"/>
                </a:ext>
              </a:extLst>
            </p:cNvPr>
            <p:cNvSpPr/>
            <p:nvPr/>
          </p:nvSpPr>
          <p:spPr>
            <a:xfrm>
              <a:off x="5972174" y="2896059"/>
              <a:ext cx="3065842" cy="586741"/>
            </a:xfrm>
            <a:prstGeom prst="borderCallout1">
              <a:avLst>
                <a:gd name="adj1" fmla="val 67257"/>
                <a:gd name="adj2" fmla="val 185"/>
                <a:gd name="adj3" fmla="val 102155"/>
                <a:gd name="adj4" fmla="val -126525"/>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Declare a dictionary for memoization as a global variable, dic = {0:0, 1:1} Calling fibonacci_2(1) returns 1, which is dic[1]</a:t>
              </a:r>
              <a:endParaRPr lang="ko-KR" altLang="en-US" sz="1200" dirty="0">
                <a:solidFill>
                  <a:schemeClr val="tx1"/>
                </a:solidFill>
                <a:latin typeface="SamsungOne 400" panose="020B0503030303020204" pitchFamily="34" charset="0"/>
              </a:endParaRPr>
            </a:p>
          </p:txBody>
        </p:sp>
        <p:sp>
          <p:nvSpPr>
            <p:cNvPr id="22" name="TextBox 21">
              <a:extLst>
                <a:ext uri="{FF2B5EF4-FFF2-40B4-BE49-F238E27FC236}">
                  <a16:creationId xmlns:a16="http://schemas.microsoft.com/office/drawing/2014/main" xmlns="" id="{30E441CB-826F-BE48-9519-F95D120F21A1}"/>
                </a:ext>
              </a:extLst>
            </p:cNvPr>
            <p:cNvSpPr txBox="1"/>
            <p:nvPr/>
          </p:nvSpPr>
          <p:spPr>
            <a:xfrm>
              <a:off x="2403655" y="3102260"/>
              <a:ext cx="3026865"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Import all classes and methods of </a:t>
              </a:r>
              <a:r>
                <a:rPr lang="en-US" altLang="ko-KR" i="1" dirty="0" err="1">
                  <a:solidFill>
                    <a:srgbClr val="2E8489"/>
                  </a:solidFill>
                </a:rPr>
                <a:t>timeit</a:t>
              </a:r>
              <a:endParaRPr lang="x-none" altLang="ko-KR" i="1" dirty="0">
                <a:solidFill>
                  <a:srgbClr val="2E8489"/>
                </a:solidFill>
              </a:endParaRPr>
            </a:p>
          </p:txBody>
        </p:sp>
      </p:grpSp>
    </p:spTree>
    <p:extLst>
      <p:ext uri="{BB962C8B-B14F-4D97-AF65-F5344CB8AC3E}">
        <p14:creationId xmlns:p14="http://schemas.microsoft.com/office/powerpoint/2010/main" val="132693148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27539502-F1D4-4FAA-BD95-F5EABF6FCA58}"/>
              </a:ext>
            </a:extLst>
          </p:cNvPr>
          <p:cNvGrpSpPr/>
          <p:nvPr/>
        </p:nvGrpSpPr>
        <p:grpSpPr>
          <a:xfrm>
            <a:off x="5178070" y="2397261"/>
            <a:ext cx="3767790" cy="3717573"/>
            <a:chOff x="5178070" y="2716517"/>
            <a:chExt cx="3767790" cy="3066806"/>
          </a:xfrm>
        </p:grpSpPr>
        <p:sp>
          <p:nvSpPr>
            <p:cNvPr id="35" name="TextBox 34">
              <a:extLst>
                <a:ext uri="{FF2B5EF4-FFF2-40B4-BE49-F238E27FC236}">
                  <a16:creationId xmlns="" xmlns:a16="http://schemas.microsoft.com/office/drawing/2014/main" id="{5774BAC1-A185-48C7-A784-C3C97C1FD7AC}"/>
                </a:ext>
              </a:extLst>
            </p:cNvPr>
            <p:cNvSpPr txBox="1"/>
            <p:nvPr/>
          </p:nvSpPr>
          <p:spPr>
            <a:xfrm>
              <a:off x="5178070" y="2716517"/>
              <a:ext cx="3767790" cy="276999"/>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The initial dictionary state : dic = {0:0, 1:1}</a:t>
              </a:r>
              <a:endParaRPr lang="ko-KR" altLang="en-US" sz="1300" dirty="0">
                <a:latin typeface="SamsungOne 400" panose="020B0503030303020204" pitchFamily="34" charset="0"/>
                <a:ea typeface="SamsungOne 400" panose="020B0503030303020204" pitchFamily="34" charset="0"/>
              </a:endParaRPr>
            </a:p>
          </p:txBody>
        </p:sp>
        <p:sp>
          <p:nvSpPr>
            <p:cNvPr id="36" name="TextBox 35">
              <a:extLst>
                <a:ext uri="{FF2B5EF4-FFF2-40B4-BE49-F238E27FC236}">
                  <a16:creationId xmlns="" xmlns:a16="http://schemas.microsoft.com/office/drawing/2014/main" id="{8279721B-4CF9-45FB-94B0-43E05A979DEF}"/>
                </a:ext>
              </a:extLst>
            </p:cNvPr>
            <p:cNvSpPr txBox="1"/>
            <p:nvPr/>
          </p:nvSpPr>
          <p:spPr>
            <a:xfrm>
              <a:off x="5178070" y="3249076"/>
              <a:ext cx="3767790" cy="276999"/>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Call fib(2) : return fib(1) + fib(0)</a:t>
              </a:r>
              <a:endParaRPr lang="ko-KR" altLang="en-US" sz="1300" dirty="0">
                <a:latin typeface="SamsungOne 400" panose="020B0503030303020204" pitchFamily="34" charset="0"/>
              </a:endParaRPr>
            </a:p>
          </p:txBody>
        </p:sp>
        <p:sp>
          <p:nvSpPr>
            <p:cNvPr id="37" name="TextBox 36">
              <a:extLst>
                <a:ext uri="{FF2B5EF4-FFF2-40B4-BE49-F238E27FC236}">
                  <a16:creationId xmlns="" xmlns:a16="http://schemas.microsoft.com/office/drawing/2014/main" id="{F9F0821C-FB7B-4B8A-A3D1-328C1B2A063E}"/>
                </a:ext>
              </a:extLst>
            </p:cNvPr>
            <p:cNvSpPr txBox="1"/>
            <p:nvPr/>
          </p:nvSpPr>
          <p:spPr>
            <a:xfrm>
              <a:off x="5178070" y="3622045"/>
              <a:ext cx="3767790" cy="523220"/>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Call of fib(2) : return </a:t>
              </a:r>
              <a:r>
                <a:rPr lang="en-US" altLang="ko-KR" sz="1300" dirty="0" err="1">
                  <a:latin typeface="SamsungOne 400" panose="020B0503030303020204" pitchFamily="34" charset="0"/>
                  <a:ea typeface="SamsungOne 400" panose="020B0503030303020204" pitchFamily="34" charset="0"/>
                </a:rPr>
                <a:t>dic</a:t>
              </a:r>
              <a:r>
                <a:rPr lang="en-US" altLang="ko-KR" sz="1300" dirty="0">
                  <a:latin typeface="SamsungOne 400" panose="020B0503030303020204" pitchFamily="34" charset="0"/>
                  <a:ea typeface="SamsungOne 400" panose="020B0503030303020204" pitchFamily="34" charset="0"/>
                </a:rPr>
                <a:t>[0] + </a:t>
              </a:r>
              <a:r>
                <a:rPr lang="en-US" altLang="ko-KR" sz="1300" dirty="0" err="1">
                  <a:latin typeface="SamsungOne 400" panose="020B0503030303020204" pitchFamily="34" charset="0"/>
                  <a:ea typeface="SamsungOne 400" panose="020B0503030303020204" pitchFamily="34" charset="0"/>
                </a:rPr>
                <a:t>dic</a:t>
              </a:r>
              <a:r>
                <a:rPr lang="en-US" altLang="ko-KR" sz="1300" dirty="0">
                  <a:latin typeface="SamsungOne 400" panose="020B0503030303020204" pitchFamily="34" charset="0"/>
                  <a:ea typeface="SamsungOne 400" panose="020B0503030303020204" pitchFamily="34" charset="0"/>
                </a:rPr>
                <a:t>[1], which becomes 1</a:t>
              </a:r>
            </a:p>
            <a:p>
              <a:r>
                <a:rPr lang="en-US" altLang="ko-KR" sz="1300" dirty="0">
                  <a:latin typeface="SamsungOne 400" panose="020B0503030303020204" pitchFamily="34" charset="0"/>
                  <a:ea typeface="SamsungOne 400" panose="020B0503030303020204" pitchFamily="34" charset="0"/>
                </a:rPr>
                <a:t>dic = {0:0, 1:1, 2:1} state updated</a:t>
              </a:r>
              <a:endParaRPr lang="ko-KR" altLang="en-US" sz="1300" dirty="0">
                <a:latin typeface="SamsungOne 400" panose="020B0503030303020204" pitchFamily="34" charset="0"/>
              </a:endParaRPr>
            </a:p>
          </p:txBody>
        </p:sp>
        <p:sp>
          <p:nvSpPr>
            <p:cNvPr id="2" name="화살표: 아래쪽 1">
              <a:extLst>
                <a:ext uri="{FF2B5EF4-FFF2-40B4-BE49-F238E27FC236}">
                  <a16:creationId xmlns="" xmlns:a16="http://schemas.microsoft.com/office/drawing/2014/main" id="{7C6318B8-D363-4EBB-99F8-76B8D7B9B5A9}"/>
                </a:ext>
              </a:extLst>
            </p:cNvPr>
            <p:cNvSpPr/>
            <p:nvPr/>
          </p:nvSpPr>
          <p:spPr>
            <a:xfrm>
              <a:off x="6945809" y="3032403"/>
              <a:ext cx="190500" cy="177785"/>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38" name="화살표: 아래쪽 37">
              <a:extLst>
                <a:ext uri="{FF2B5EF4-FFF2-40B4-BE49-F238E27FC236}">
                  <a16:creationId xmlns="" xmlns:a16="http://schemas.microsoft.com/office/drawing/2014/main" id="{EFDD7509-6406-4D7E-BC36-3EF8381161F7}"/>
                </a:ext>
              </a:extLst>
            </p:cNvPr>
            <p:cNvSpPr/>
            <p:nvPr/>
          </p:nvSpPr>
          <p:spPr>
            <a:xfrm>
              <a:off x="6945809" y="4175757"/>
              <a:ext cx="190500" cy="177785"/>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39" name="TextBox 38">
              <a:extLst>
                <a:ext uri="{FF2B5EF4-FFF2-40B4-BE49-F238E27FC236}">
                  <a16:creationId xmlns="" xmlns:a16="http://schemas.microsoft.com/office/drawing/2014/main" id="{2AA5D073-9923-42FC-ABB2-BE929208B50A}"/>
                </a:ext>
              </a:extLst>
            </p:cNvPr>
            <p:cNvSpPr txBox="1"/>
            <p:nvPr/>
          </p:nvSpPr>
          <p:spPr>
            <a:xfrm>
              <a:off x="5178070" y="4368782"/>
              <a:ext cx="3767790" cy="276999"/>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Call fib(3) : return fib(2) + fib(1)</a:t>
              </a:r>
              <a:endParaRPr lang="ko-KR" altLang="en-US" sz="1300" dirty="0">
                <a:latin typeface="SamsungOne 400" panose="020B0503030303020204" pitchFamily="34" charset="0"/>
              </a:endParaRPr>
            </a:p>
          </p:txBody>
        </p:sp>
        <p:sp>
          <p:nvSpPr>
            <p:cNvPr id="40" name="TextBox 39">
              <a:extLst>
                <a:ext uri="{FF2B5EF4-FFF2-40B4-BE49-F238E27FC236}">
                  <a16:creationId xmlns="" xmlns:a16="http://schemas.microsoft.com/office/drawing/2014/main" id="{B84A733C-E566-4AC4-BBD6-40DA0DF311A7}"/>
                </a:ext>
              </a:extLst>
            </p:cNvPr>
            <p:cNvSpPr txBox="1"/>
            <p:nvPr/>
          </p:nvSpPr>
          <p:spPr>
            <a:xfrm>
              <a:off x="5178070" y="4741751"/>
              <a:ext cx="3767790" cy="523220"/>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Call fib(3): return </a:t>
              </a:r>
              <a:r>
                <a:rPr lang="en-US" altLang="ko-KR" sz="1300" dirty="0" err="1">
                  <a:latin typeface="SamsungOne 400" panose="020B0503030303020204" pitchFamily="34" charset="0"/>
                  <a:ea typeface="SamsungOne 400" panose="020B0503030303020204" pitchFamily="34" charset="0"/>
                </a:rPr>
                <a:t>dic</a:t>
              </a:r>
              <a:r>
                <a:rPr lang="en-US" altLang="ko-KR" sz="1300" dirty="0">
                  <a:latin typeface="SamsungOne 400" panose="020B0503030303020204" pitchFamily="34" charset="0"/>
                  <a:ea typeface="SamsungOne 400" panose="020B0503030303020204" pitchFamily="34" charset="0"/>
                </a:rPr>
                <a:t>[1] + </a:t>
              </a:r>
              <a:r>
                <a:rPr lang="en-US" altLang="ko-KR" sz="1300" dirty="0" err="1">
                  <a:latin typeface="SamsungOne 400" panose="020B0503030303020204" pitchFamily="34" charset="0"/>
                  <a:ea typeface="SamsungOne 400" panose="020B0503030303020204" pitchFamily="34" charset="0"/>
                </a:rPr>
                <a:t>dic</a:t>
              </a:r>
              <a:r>
                <a:rPr lang="en-US" altLang="ko-KR" sz="1300" dirty="0">
                  <a:latin typeface="SamsungOne 400" panose="020B0503030303020204" pitchFamily="34" charset="0"/>
                  <a:ea typeface="SamsungOne 400" panose="020B0503030303020204" pitchFamily="34" charset="0"/>
                </a:rPr>
                <a:t>[2], which becomes 2</a:t>
              </a:r>
            </a:p>
            <a:p>
              <a:r>
                <a:rPr lang="en-US" altLang="ko-KR" sz="1300" dirty="0">
                  <a:latin typeface="SamsungOne 400" panose="020B0503030303020204" pitchFamily="34" charset="0"/>
                  <a:ea typeface="SamsungOne 400" panose="020B0503030303020204" pitchFamily="34" charset="0"/>
                </a:rPr>
                <a:t>dic = {0:0, 1:1, 2:1, 3:2} state updated</a:t>
              </a:r>
              <a:endParaRPr lang="ko-KR" altLang="en-US" sz="1300" dirty="0">
                <a:latin typeface="SamsungOne 400" panose="020B0503030303020204" pitchFamily="34" charset="0"/>
              </a:endParaRPr>
            </a:p>
          </p:txBody>
        </p:sp>
        <p:sp>
          <p:nvSpPr>
            <p:cNvPr id="42" name="TextBox 41">
              <a:extLst>
                <a:ext uri="{FF2B5EF4-FFF2-40B4-BE49-F238E27FC236}">
                  <a16:creationId xmlns="" xmlns:a16="http://schemas.microsoft.com/office/drawing/2014/main" id="{58A0C33E-E0C5-4C27-8253-680EB88A43EE}"/>
                </a:ext>
              </a:extLst>
            </p:cNvPr>
            <p:cNvSpPr txBox="1"/>
            <p:nvPr/>
          </p:nvSpPr>
          <p:spPr>
            <a:xfrm>
              <a:off x="5178070" y="5506324"/>
              <a:ext cx="3767790" cy="276999"/>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a:t>
              </a:r>
              <a:endParaRPr lang="ko-KR" altLang="en-US" sz="1300" dirty="0">
                <a:latin typeface="SamsungOne 400" panose="020B0503030303020204" pitchFamily="34" charset="0"/>
                <a:ea typeface="SamsungOne 400" panose="020B0503030303020204" pitchFamily="34" charset="0"/>
              </a:endParaRPr>
            </a:p>
          </p:txBody>
        </p:sp>
        <p:sp>
          <p:nvSpPr>
            <p:cNvPr id="43" name="화살표: 아래쪽 42">
              <a:extLst>
                <a:ext uri="{FF2B5EF4-FFF2-40B4-BE49-F238E27FC236}">
                  <a16:creationId xmlns="" xmlns:a16="http://schemas.microsoft.com/office/drawing/2014/main" id="{B37601E6-CF53-4B05-B1F3-9D19448D9599}"/>
                </a:ext>
              </a:extLst>
            </p:cNvPr>
            <p:cNvSpPr/>
            <p:nvPr/>
          </p:nvSpPr>
          <p:spPr>
            <a:xfrm>
              <a:off x="6945809" y="5303155"/>
              <a:ext cx="190500" cy="177785"/>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sp>
        <p:nvSpPr>
          <p:cNvPr id="45" name="직사각형 44">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46" name="직사각형 45">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47" name="직사각형 4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48" name="TextBox 47">
            <a:extLst>
              <a:ext uri="{FF2B5EF4-FFF2-40B4-BE49-F238E27FC236}">
                <a16:creationId xmlns="" xmlns:a16="http://schemas.microsoft.com/office/drawing/2014/main" id="{F19CC24E-A2BB-4E2A-BB13-4BD1D588FDEB}"/>
              </a:ext>
            </a:extLst>
          </p:cNvPr>
          <p:cNvSpPr txBox="1"/>
          <p:nvPr/>
        </p:nvSpPr>
        <p:spPr>
          <a:xfrm>
            <a:off x="361950" y="1586913"/>
            <a:ext cx="7282434" cy="369332"/>
          </a:xfrm>
          <a:prstGeom prst="rect">
            <a:avLst/>
          </a:prstGeom>
          <a:noFill/>
        </p:spPr>
        <p:txBody>
          <a:bodyPr wrap="square">
            <a:spAutoFit/>
          </a:bodyPr>
          <a:lstStyle/>
          <a:p>
            <a:r>
              <a:rPr lang="en-US" altLang="ko-KR" b="1" dirty="0">
                <a:latin typeface="Samsung Sharp Sans" pitchFamily="2" charset="0"/>
              </a:rPr>
              <a:t>3.7. The Fibonacci function and the principle of memoization</a:t>
            </a:r>
            <a:endParaRPr lang="ko-KR" altLang="en-US" b="1" dirty="0">
              <a:latin typeface="Samsung Sharp Sans" pitchFamily="2" charset="0"/>
            </a:endParaRPr>
          </a:p>
        </p:txBody>
      </p:sp>
      <p:grpSp>
        <p:nvGrpSpPr>
          <p:cNvPr id="5" name="그룹 4"/>
          <p:cNvGrpSpPr/>
          <p:nvPr/>
        </p:nvGrpSpPr>
        <p:grpSpPr>
          <a:xfrm>
            <a:off x="518254" y="2030559"/>
            <a:ext cx="8714528" cy="292388"/>
            <a:chOff x="518254" y="2030559"/>
            <a:chExt cx="8714528" cy="292388"/>
          </a:xfrm>
        </p:grpSpPr>
        <p:sp>
          <p:nvSpPr>
            <p:cNvPr id="50" name="직사각형 49">
              <a:extLst>
                <a:ext uri="{FF2B5EF4-FFF2-40B4-BE49-F238E27FC236}">
                  <a16:creationId xmlns="" xmlns:a16="http://schemas.microsoft.com/office/drawing/2014/main" id="{6AF8B6D3-6E65-4E2F-87AC-5EC1E509EFF2}"/>
                </a:ext>
              </a:extLst>
            </p:cNvPr>
            <p:cNvSpPr/>
            <p:nvPr/>
          </p:nvSpPr>
          <p:spPr>
            <a:xfrm>
              <a:off x="1117600" y="2030559"/>
              <a:ext cx="8115182"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Learn ​how dictionaries are updated.</a:t>
              </a:r>
            </a:p>
          </p:txBody>
        </p:sp>
        <p:grpSp>
          <p:nvGrpSpPr>
            <p:cNvPr id="41" name="그룹 40">
              <a:extLst>
                <a:ext uri="{FF2B5EF4-FFF2-40B4-BE49-F238E27FC236}">
                  <a16:creationId xmlns="" xmlns:a16="http://schemas.microsoft.com/office/drawing/2014/main" id="{9D4D4B22-03AC-4ED8-9F61-84EB287DF65D}"/>
                </a:ext>
              </a:extLst>
            </p:cNvPr>
            <p:cNvGrpSpPr/>
            <p:nvPr/>
          </p:nvGrpSpPr>
          <p:grpSpPr>
            <a:xfrm>
              <a:off x="518254" y="2059267"/>
              <a:ext cx="639986" cy="228600"/>
              <a:chOff x="558800" y="1542665"/>
              <a:chExt cx="639986" cy="228600"/>
            </a:xfrm>
          </p:grpSpPr>
          <p:grpSp>
            <p:nvGrpSpPr>
              <p:cNvPr id="44" name="그룹 43">
                <a:extLst>
                  <a:ext uri="{FF2B5EF4-FFF2-40B4-BE49-F238E27FC236}">
                    <a16:creationId xmlns="" xmlns:a16="http://schemas.microsoft.com/office/drawing/2014/main" id="{326E5B5C-1F04-473C-A17D-5BF2F09E75C9}"/>
                  </a:ext>
                </a:extLst>
              </p:cNvPr>
              <p:cNvGrpSpPr/>
              <p:nvPr/>
            </p:nvGrpSpPr>
            <p:grpSpPr>
              <a:xfrm>
                <a:off x="558800" y="1542665"/>
                <a:ext cx="639986" cy="228600"/>
                <a:chOff x="-220579" y="1891754"/>
                <a:chExt cx="639986" cy="228600"/>
              </a:xfrm>
            </p:grpSpPr>
            <p:sp>
              <p:nvSpPr>
                <p:cNvPr id="58"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39986"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59" name="직사각형 58">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60" name="그림 59">
                  <a:extLst>
                    <a:ext uri="{FF2B5EF4-FFF2-40B4-BE49-F238E27FC236}">
                      <a16:creationId xmlns="" xmlns:a16="http://schemas.microsoft.com/office/drawing/2014/main"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57" name="그림 56">
                <a:extLst>
                  <a:ext uri="{FF2B5EF4-FFF2-40B4-BE49-F238E27FC236}">
                    <a16:creationId xmlns="" xmlns:a16="http://schemas.microsoft.com/office/drawing/2014/main"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grpSp>
        <p:nvGrpSpPr>
          <p:cNvPr id="61" name="그룹 60"/>
          <p:cNvGrpSpPr/>
          <p:nvPr/>
        </p:nvGrpSpPr>
        <p:grpSpPr>
          <a:xfrm>
            <a:off x="602058" y="2401287"/>
            <a:ext cx="4350942" cy="2843817"/>
            <a:chOff x="5271425" y="3293616"/>
            <a:chExt cx="3943596" cy="2577573"/>
          </a:xfrm>
        </p:grpSpPr>
        <p:sp>
          <p:nvSpPr>
            <p:cNvPr id="62" name="직사각형 61">
              <a:extLst>
                <a:ext uri="{FF2B5EF4-FFF2-40B4-BE49-F238E27FC236}">
                  <a16:creationId xmlns="" xmlns:a16="http://schemas.microsoft.com/office/drawing/2014/main" id="{9639DE50-0E0F-4E72-967F-EDDD9B4075D2}"/>
                </a:ext>
              </a:extLst>
            </p:cNvPr>
            <p:cNvSpPr/>
            <p:nvPr/>
          </p:nvSpPr>
          <p:spPr>
            <a:xfrm>
              <a:off x="5271425" y="3293616"/>
              <a:ext cx="3943596" cy="24395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63" name="그룹 62">
              <a:extLst>
                <a:ext uri="{FF2B5EF4-FFF2-40B4-BE49-F238E27FC236}">
                  <a16:creationId xmlns="" xmlns:a16="http://schemas.microsoft.com/office/drawing/2014/main" id="{FB284F99-AC7D-4B8D-AAE3-CE55B6FBC775}"/>
                </a:ext>
              </a:extLst>
            </p:cNvPr>
            <p:cNvGrpSpPr/>
            <p:nvPr/>
          </p:nvGrpSpPr>
          <p:grpSpPr>
            <a:xfrm>
              <a:off x="5381859" y="3389391"/>
              <a:ext cx="3637174" cy="2481798"/>
              <a:chOff x="5433814" y="3044160"/>
              <a:chExt cx="3637174" cy="2481798"/>
            </a:xfrm>
          </p:grpSpPr>
          <p:grpSp>
            <p:nvGrpSpPr>
              <p:cNvPr id="64" name="그룹 63">
                <a:extLst>
                  <a:ext uri="{FF2B5EF4-FFF2-40B4-BE49-F238E27FC236}">
                    <a16:creationId xmlns="" xmlns:a16="http://schemas.microsoft.com/office/drawing/2014/main" id="{AC2A1AE0-FFBE-400E-9B47-029BFE34E197}"/>
                  </a:ext>
                </a:extLst>
              </p:cNvPr>
              <p:cNvGrpSpPr/>
              <p:nvPr/>
            </p:nvGrpSpPr>
            <p:grpSpPr>
              <a:xfrm>
                <a:off x="5433814" y="3044160"/>
                <a:ext cx="3637174" cy="2023579"/>
                <a:chOff x="5433814" y="3044160"/>
                <a:chExt cx="3637174" cy="2023579"/>
              </a:xfrm>
            </p:grpSpPr>
            <p:pic>
              <p:nvPicPr>
                <p:cNvPr id="66" name="그림 65">
                  <a:extLst>
                    <a:ext uri="{FF2B5EF4-FFF2-40B4-BE49-F238E27FC236}">
                      <a16:creationId xmlns="" xmlns:a16="http://schemas.microsoft.com/office/drawing/2014/main" id="{1DC9F711-C184-4F8E-9BE1-81EE96B7ED8C}"/>
                    </a:ext>
                  </a:extLst>
                </p:cNvPr>
                <p:cNvPicPr>
                  <a:picLocks noChangeAspect="1"/>
                </p:cNvPicPr>
                <p:nvPr/>
              </p:nvPicPr>
              <p:blipFill rotWithShape="1">
                <a:blip r:embed="rId5"/>
                <a:srcRect r="8695"/>
                <a:stretch/>
              </p:blipFill>
              <p:spPr>
                <a:xfrm>
                  <a:off x="5433814" y="3044160"/>
                  <a:ext cx="3637174" cy="2023579"/>
                </a:xfrm>
                <a:prstGeom prst="rect">
                  <a:avLst/>
                </a:prstGeom>
                <a:solidFill>
                  <a:schemeClr val="bg1"/>
                </a:solidFill>
              </p:spPr>
            </p:pic>
            <p:sp>
              <p:nvSpPr>
                <p:cNvPr id="67" name="직사각형 66">
                  <a:extLst>
                    <a:ext uri="{FF2B5EF4-FFF2-40B4-BE49-F238E27FC236}">
                      <a16:creationId xmlns="" xmlns:a16="http://schemas.microsoft.com/office/drawing/2014/main" id="{C82110F8-E90B-4A1D-83D5-BC6CCF959BEF}"/>
                    </a:ext>
                  </a:extLst>
                </p:cNvPr>
                <p:cNvSpPr/>
                <p:nvPr/>
              </p:nvSpPr>
              <p:spPr>
                <a:xfrm>
                  <a:off x="7557796" y="4138417"/>
                  <a:ext cx="1317211" cy="704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68" name="사각형: 둥근 모서리 14">
                  <a:extLst>
                    <a:ext uri="{FF2B5EF4-FFF2-40B4-BE49-F238E27FC236}">
                      <a16:creationId xmlns="" xmlns:a16="http://schemas.microsoft.com/office/drawing/2014/main" id="{A116FBF6-312E-447F-933E-3C385A704E91}"/>
                    </a:ext>
                  </a:extLst>
                </p:cNvPr>
                <p:cNvSpPr/>
                <p:nvPr/>
              </p:nvSpPr>
              <p:spPr>
                <a:xfrm>
                  <a:off x="7528920" y="4297538"/>
                  <a:ext cx="1509638" cy="306467"/>
                </a:xfrm>
                <a:prstGeom prst="roundRect">
                  <a:avLst/>
                </a:prstGeom>
                <a:solidFill>
                  <a:schemeClr val="bg1"/>
                </a:solidFill>
                <a:ln>
                  <a:solidFill>
                    <a:schemeClr val="tx1"/>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Called Function</a:t>
                  </a:r>
                  <a:endParaRPr lang="ko-KR" altLang="en-US" sz="1200" dirty="0">
                    <a:latin typeface="SamsungOne 400" panose="020B0503030303020204" pitchFamily="34" charset="0"/>
                  </a:endParaRPr>
                </a:p>
              </p:txBody>
            </p:sp>
            <p:sp>
              <p:nvSpPr>
                <p:cNvPr id="69" name="사각형: 둥근 모서리 21">
                  <a:extLst>
                    <a:ext uri="{FF2B5EF4-FFF2-40B4-BE49-F238E27FC236}">
                      <a16:creationId xmlns="" xmlns:a16="http://schemas.microsoft.com/office/drawing/2014/main" id="{718D9D80-DB66-424F-9406-0E089AD9F9F5}"/>
                    </a:ext>
                  </a:extLst>
                </p:cNvPr>
                <p:cNvSpPr/>
                <p:nvPr/>
              </p:nvSpPr>
              <p:spPr>
                <a:xfrm>
                  <a:off x="7224280" y="4683210"/>
                  <a:ext cx="1814278" cy="306467"/>
                </a:xfrm>
                <a:prstGeom prst="roundRect">
                  <a:avLst/>
                </a:prstGeom>
                <a:solidFill>
                  <a:schemeClr val="bg1"/>
                </a:solidFill>
                <a:ln w="19050">
                  <a:solidFill>
                    <a:srgbClr val="5BC0DE"/>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Memoization Function</a:t>
                  </a:r>
                  <a:endParaRPr lang="ko-KR" altLang="en-US" sz="1200" dirty="0">
                    <a:latin typeface="SamsungOne 400" panose="020B0503030303020204" pitchFamily="34" charset="0"/>
                  </a:endParaRPr>
                </a:p>
              </p:txBody>
            </p:sp>
          </p:grpSp>
          <p:sp>
            <p:nvSpPr>
              <p:cNvPr id="65" name="TextBox 64">
                <a:extLst>
                  <a:ext uri="{FF2B5EF4-FFF2-40B4-BE49-F238E27FC236}">
                    <a16:creationId xmlns="" xmlns:a16="http://schemas.microsoft.com/office/drawing/2014/main" id="{DAC5C403-9363-45B2-96C7-6FF7B3F86DE8}"/>
                  </a:ext>
                </a:extLst>
              </p:cNvPr>
              <p:cNvSpPr txBox="1"/>
              <p:nvPr/>
            </p:nvSpPr>
            <p:spPr>
              <a:xfrm>
                <a:off x="6023244" y="5248959"/>
                <a:ext cx="2543868" cy="276999"/>
              </a:xfrm>
              <a:prstGeom prst="rect">
                <a:avLst/>
              </a:prstGeom>
              <a:solidFill>
                <a:schemeClr val="bg1"/>
              </a:solidFill>
            </p:spPr>
            <p:txBody>
              <a:bodyPr wrap="none" lIns="0" tIns="0" rIns="0" bIns="0" anchor="ctr">
                <a:noAutofit/>
              </a:bodyPr>
              <a:lstStyle>
                <a:defPPr>
                  <a:defRPr lang="ko-KR"/>
                </a:defPPr>
                <a:lvl1pPr algn="ctr" latinLnBrk="0">
                  <a:spcAft>
                    <a:spcPts val="600"/>
                  </a:spcAft>
                  <a:buSzPct val="120000"/>
                  <a:defRPr sz="1300">
                    <a:solidFill>
                      <a:prstClr val="black"/>
                    </a:solidFill>
                    <a:latin typeface="SamsungOne 400" panose="020B0503030303020204" pitchFamily="34" charset="0"/>
                    <a:ea typeface="SamsungOne 400" panose="020B0503030303020204" pitchFamily="34" charset="0"/>
                    <a:cs typeface="맑은 고딕"/>
                  </a:defRPr>
                </a:lvl1pPr>
                <a:lvl2pPr>
                  <a:defRPr>
                    <a:solidFill>
                      <a:schemeClr val="tx1"/>
                    </a:solidFill>
                    <a:latin typeface="굴림" charset="-127"/>
                    <a:ea typeface="맑은 고딕"/>
                    <a:cs typeface="맑은 고딕"/>
                  </a:defRPr>
                </a:lvl2pPr>
                <a:lvl3pPr>
                  <a:defRPr>
                    <a:solidFill>
                      <a:schemeClr val="tx1"/>
                    </a:solidFill>
                    <a:latin typeface="굴림" charset="-127"/>
                    <a:ea typeface="맑은 고딕"/>
                    <a:cs typeface="맑은 고딕"/>
                  </a:defRPr>
                </a:lvl3pPr>
                <a:lvl4pPr>
                  <a:defRPr>
                    <a:solidFill>
                      <a:schemeClr val="tx1"/>
                    </a:solidFill>
                    <a:latin typeface="굴림" charset="-127"/>
                    <a:ea typeface="맑은 고딕"/>
                    <a:cs typeface="맑은 고딕"/>
                  </a:defRPr>
                </a:lvl4pPr>
                <a:lvl5pPr>
                  <a:defRPr>
                    <a:solidFill>
                      <a:schemeClr val="tx1"/>
                    </a:solidFill>
                    <a:latin typeface="굴림" charset="-127"/>
                    <a:ea typeface="맑은 고딕"/>
                    <a:cs typeface="맑은 고딕"/>
                  </a:defRPr>
                </a:lvl5pPr>
                <a:lvl6pPr>
                  <a:defRPr>
                    <a:solidFill>
                      <a:schemeClr val="tx1"/>
                    </a:solidFill>
                    <a:latin typeface="굴림" charset="-127"/>
                    <a:ea typeface="맑은 고딕"/>
                    <a:cs typeface="맑은 고딕"/>
                  </a:defRPr>
                </a:lvl6pPr>
                <a:lvl7pPr>
                  <a:defRPr>
                    <a:solidFill>
                      <a:schemeClr val="tx1"/>
                    </a:solidFill>
                    <a:latin typeface="굴림" charset="-127"/>
                    <a:ea typeface="맑은 고딕"/>
                    <a:cs typeface="맑은 고딕"/>
                  </a:defRPr>
                </a:lvl7pPr>
                <a:lvl8pPr>
                  <a:defRPr>
                    <a:solidFill>
                      <a:schemeClr val="tx1"/>
                    </a:solidFill>
                    <a:latin typeface="굴림" charset="-127"/>
                    <a:ea typeface="맑은 고딕"/>
                    <a:cs typeface="맑은 고딕"/>
                  </a:defRPr>
                </a:lvl8pPr>
                <a:lvl9pPr>
                  <a:defRPr>
                    <a:solidFill>
                      <a:schemeClr val="tx1"/>
                    </a:solidFill>
                    <a:latin typeface="굴림" charset="-127"/>
                    <a:ea typeface="맑은 고딕"/>
                    <a:cs typeface="맑은 고딕"/>
                  </a:defRPr>
                </a:lvl9pPr>
              </a:lstStyle>
              <a:p>
                <a:r>
                  <a:rPr lang="en-US" altLang="ko-KR" dirty="0"/>
                  <a:t>Function call steps after memoization</a:t>
                </a:r>
                <a:endParaRPr lang="ko-KR" altLang="en-US" dirty="0"/>
              </a:p>
            </p:txBody>
          </p:sp>
        </p:grpSp>
      </p:grpSp>
    </p:spTree>
    <p:extLst>
      <p:ext uri="{BB962C8B-B14F-4D97-AF65-F5344CB8AC3E}">
        <p14:creationId xmlns:p14="http://schemas.microsoft.com/office/powerpoint/2010/main" val="13315176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dirty="0">
                <a:solidFill>
                  <a:prstClr val="white"/>
                </a:solidFill>
                <a:latin typeface="Samsung Sharp Sans" pitchFamily="2" charset="0"/>
                <a:ea typeface="Samsung Sharp Sans" pitchFamily="2" charset="0"/>
                <a:cs typeface="Samsung Sharp Sans" pitchFamily="2" charset="0"/>
              </a:rPr>
              <a:t> </a:t>
            </a:r>
            <a:r>
              <a:rPr kumimoji="0" lang="en-US" altLang="ko-KR" sz="4500" dirty="0">
                <a:solidFill>
                  <a:prstClr val="white"/>
                </a:solidFill>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9" name="직사각형 8"/>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
        <p:nvSpPr>
          <p:cNvPr id="14"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extLst>
      <p:ext uri="{BB962C8B-B14F-4D97-AF65-F5344CB8AC3E}">
        <p14:creationId xmlns:p14="http://schemas.microsoft.com/office/powerpoint/2010/main" val="1789813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0EC57241-5628-4CA8-8B51-EED915A006B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9" name="TextBox 8">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1.2. Caesar Cipher</a:t>
            </a:r>
            <a:endParaRPr lang="ko-KR" altLang="en-US" b="1" dirty="0">
              <a:latin typeface="Samsung Sharp Sans" pitchFamily="2" charset="0"/>
            </a:endParaRPr>
          </a:p>
        </p:txBody>
      </p:sp>
      <p:sp>
        <p:nvSpPr>
          <p:cNvPr id="12" name="직사각형 11">
            <a:extLst>
              <a:ext uri="{FF2B5EF4-FFF2-40B4-BE49-F238E27FC236}">
                <a16:creationId xmlns="" xmlns:a16="http://schemas.microsoft.com/office/drawing/2014/main" id="{F1B12DA7-C15F-4B00-8AB3-088BA5E0B6A4}"/>
              </a:ext>
            </a:extLst>
          </p:cNvPr>
          <p:cNvSpPr/>
          <p:nvPr/>
        </p:nvSpPr>
        <p:spPr>
          <a:xfrm>
            <a:off x="4678680" y="2014530"/>
            <a:ext cx="4951095" cy="3411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Caesar cipher is a type of simple substitution cipher that is dealt with in cryptography.</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fact, Caesar, the Roman emperor, also used this Caesar cipher. The Caesar cipher is a method in which the content to be encrypted is replaced with another alphabet by pushing a certain distance for each alphabet.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For example, if 'COME TO ROME' is encrypted with the Caesar cipher that pushes out three letters, it becomes 'FRPH WR URPH’.</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Caesar cipher was created around 100 BC. It is a cipher created by the Roman general Caesar to communicate with his allies.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Caesar cipher is simple, and it can be easily used by ordinary people. However, it has the disadvantage that it can be easily solved by using the frequency of spelling and frequently used words and forms.</a:t>
            </a:r>
          </a:p>
        </p:txBody>
      </p:sp>
      <p:sp>
        <p:nvSpPr>
          <p:cNvPr id="11" name="직사각형 10">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a:extLst>
              <a:ext uri="{FF2B5EF4-FFF2-40B4-BE49-F238E27FC236}">
                <a16:creationId xmlns="" xmlns:a16="http://schemas.microsoft.com/office/drawing/2014/main" id="{BE915E46-BE42-496D-BDB5-527F11BA26BE}"/>
              </a:ext>
            </a:extLst>
          </p:cNvPr>
          <p:cNvGrpSpPr/>
          <p:nvPr/>
        </p:nvGrpSpPr>
        <p:grpSpPr>
          <a:xfrm>
            <a:off x="463014" y="2015197"/>
            <a:ext cx="4082609" cy="2101361"/>
            <a:chOff x="463014" y="2083777"/>
            <a:chExt cx="4082609" cy="2101361"/>
          </a:xfrm>
        </p:grpSpPr>
        <p:pic>
          <p:nvPicPr>
            <p:cNvPr id="8" name="Picture 2">
              <a:extLst>
                <a:ext uri="{FF2B5EF4-FFF2-40B4-BE49-F238E27FC236}">
                  <a16:creationId xmlns="" xmlns:a16="http://schemas.microsoft.com/office/drawing/2014/main" id="{5124E7D9-96B1-48DE-B379-220359821C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728" y="2400769"/>
              <a:ext cx="3476625" cy="1466980"/>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 xmlns:a16="http://schemas.microsoft.com/office/drawing/2014/main" id="{51F06A04-E2A8-48C7-82E8-B3EBF98C5213}"/>
                </a:ext>
              </a:extLst>
            </p:cNvPr>
            <p:cNvSpPr/>
            <p:nvPr/>
          </p:nvSpPr>
          <p:spPr>
            <a:xfrm>
              <a:off x="463014" y="2083777"/>
              <a:ext cx="4082609" cy="21013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12400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40557" y="2230253"/>
            <a:ext cx="8443358" cy="1181100"/>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288419"/>
              <a:ext cx="973145" cy="400110"/>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Condition for </a:t>
              </a:r>
            </a:p>
            <a:p>
              <a:r>
                <a:rPr lang="en-US" altLang="ko-KR" sz="1300" b="1">
                  <a:solidFill>
                    <a:srgbClr val="0D0D0D"/>
                  </a:solidFill>
                  <a:latin typeface="SamsungOne 400" panose="020B0503030303020204" pitchFamily="34" charset="0"/>
                  <a:ea typeface="+mn-ea"/>
                </a:rPr>
                <a:t>Execution</a:t>
              </a:r>
              <a:endParaRPr lang="ko-KR" altLang="en-US" sz="1300" b="1">
                <a:solidFill>
                  <a:srgbClr val="0D0D0D"/>
                </a:solidFill>
                <a:latin typeface="SamsungOne 400" panose="020B0503030303020204" pitchFamily="34" charset="0"/>
                <a:ea typeface="+mn-ea"/>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5" y="4917234"/>
              <a:ext cx="86078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200055"/>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a:t>
              </a:r>
              <a:endParaRPr lang="ko-KR" altLang="en-US" sz="1300" b="1">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21" name="직사각형 20">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2" name="직사각형 21">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sp>
        <p:nvSpPr>
          <p:cNvPr id="23" name="직사각형 22">
            <a:extLst>
              <a:ext uri="{FF2B5EF4-FFF2-40B4-BE49-F238E27FC236}">
                <a16:creationId xmlns="" xmlns:a16="http://schemas.microsoft.com/office/drawing/2014/main"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Q1.</a:t>
            </a:r>
          </a:p>
        </p:txBody>
      </p:sp>
      <p:sp>
        <p:nvSpPr>
          <p:cNvPr id="24" name="직사각형 23">
            <a:extLst>
              <a:ext uri="{FF2B5EF4-FFF2-40B4-BE49-F238E27FC236}">
                <a16:creationId xmlns="" xmlns:a16="http://schemas.microsoft.com/office/drawing/2014/main" id="{B8F21518-F59F-474A-B26A-1C69887221A2}"/>
              </a:ext>
            </a:extLst>
          </p:cNvPr>
          <p:cNvSpPr/>
          <p:nvPr/>
        </p:nvSpPr>
        <p:spPr>
          <a:xfrm>
            <a:off x="1328327" y="1558543"/>
            <a:ext cx="798795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Let's take a number n as input and find the sum from 1 to n. Write this function using </a:t>
            </a:r>
            <a:r>
              <a:rPr lang="en-US" altLang="ko-KR" sz="1300">
                <a:solidFill>
                  <a:srgbClr val="0D0D0D"/>
                </a:solidFill>
                <a:latin typeface="SamsungOne 400" panose="020B0503030303020204" pitchFamily="34" charset="0"/>
              </a:rPr>
              <a:t>a </a:t>
            </a:r>
            <a:r>
              <a:rPr lang="en-US" altLang="ko-KR" sz="1300" smtClean="0">
                <a:solidFill>
                  <a:srgbClr val="0D0D0D"/>
                </a:solidFill>
                <a:latin typeface="SamsungOne 400" panose="020B0503030303020204" pitchFamily="34" charset="0"/>
              </a:rPr>
              <a:t>recursive function call.</a:t>
            </a:r>
            <a:endParaRPr lang="en-US" altLang="ko-KR" sz="1300" dirty="0">
              <a:solidFill>
                <a:srgbClr val="0D0D0D"/>
              </a:solidFill>
              <a:latin typeface="SamsungOne 400" panose="020B0503030303020204" pitchFamily="34" charset="0"/>
            </a:endParaRPr>
          </a:p>
        </p:txBody>
      </p:sp>
      <p:sp>
        <p:nvSpPr>
          <p:cNvPr id="26" name="TextBox 25">
            <a:extLst>
              <a:ext uri="{FF2B5EF4-FFF2-40B4-BE49-F238E27FC236}">
                <a16:creationId xmlns:a16="http://schemas.microsoft.com/office/drawing/2014/main" xmlns="" id="{850E86F2-3BD4-4E46-89BD-F9D2E375D661}"/>
              </a:ext>
            </a:extLst>
          </p:cNvPr>
          <p:cNvSpPr txBox="1"/>
          <p:nvPr/>
        </p:nvSpPr>
        <p:spPr>
          <a:xfrm>
            <a:off x="2182757" y="2396895"/>
            <a:ext cx="1832983" cy="46207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a:solidFill>
                  <a:schemeClr val="tx1"/>
                </a:solidFill>
              </a:rPr>
              <a:t>Enter a number : 10</a:t>
            </a:r>
          </a:p>
          <a:p>
            <a:pPr marL="92075">
              <a:spcAft>
                <a:spcPts val="0"/>
              </a:spcAft>
            </a:pPr>
            <a:r>
              <a:rPr lang="en-US" altLang="ko-KR" sz="1300" dirty="0">
                <a:solidFill>
                  <a:schemeClr val="tx1"/>
                </a:solidFill>
              </a:rPr>
              <a:t>55</a:t>
            </a:r>
            <a:endParaRPr lang="x-none" altLang="ko-KR" sz="1300" dirty="0">
              <a:solidFill>
                <a:schemeClr val="tx1"/>
              </a:solidFill>
            </a:endParaRPr>
          </a:p>
        </p:txBody>
      </p:sp>
    </p:spTree>
    <p:extLst>
      <p:ext uri="{BB962C8B-B14F-4D97-AF65-F5344CB8AC3E}">
        <p14:creationId xmlns:p14="http://schemas.microsoft.com/office/powerpoint/2010/main" val="14592523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35931" y="2244926"/>
            <a:ext cx="8443358" cy="1217799"/>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288419"/>
              <a:ext cx="973145" cy="388052"/>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Condition for </a:t>
              </a:r>
            </a:p>
            <a:p>
              <a:r>
                <a:rPr lang="en-US" altLang="ko-KR" sz="1300" b="1">
                  <a:solidFill>
                    <a:srgbClr val="0D0D0D"/>
                  </a:solidFill>
                  <a:latin typeface="SamsungOne 400" panose="020B0503030303020204" pitchFamily="34" charset="0"/>
                  <a:ea typeface="+mn-ea"/>
                </a:rPr>
                <a:t>Execution</a:t>
              </a:r>
              <a:endParaRPr lang="ko-KR" altLang="en-US" sz="1300" b="1">
                <a:solidFill>
                  <a:srgbClr val="0D0D0D"/>
                </a:solidFill>
                <a:latin typeface="SamsungOne 400" panose="020B0503030303020204" pitchFamily="34" charset="0"/>
                <a:ea typeface="+mn-ea"/>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5" y="4917234"/>
              <a:ext cx="860787"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a:t>
              </a:r>
              <a:endParaRPr lang="ko-KR" altLang="en-US" sz="1300" b="1">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21" name="직사각형 20">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2" name="직사각형 21">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sp>
        <p:nvSpPr>
          <p:cNvPr id="24" name="직사각형 23">
            <a:extLst>
              <a:ext uri="{FF2B5EF4-FFF2-40B4-BE49-F238E27FC236}">
                <a16:creationId xmlns="" xmlns:a16="http://schemas.microsoft.com/office/drawing/2014/main"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Q2.</a:t>
            </a:r>
          </a:p>
        </p:txBody>
      </p:sp>
      <mc:AlternateContent xmlns:mc="http://schemas.openxmlformats.org/markup-compatibility/2006" xmlns:a14="http://schemas.microsoft.com/office/drawing/2010/main">
        <mc:Choice Requires="a14">
          <p:sp>
            <p:nvSpPr>
              <p:cNvPr id="26" name="직사각형 24">
                <a:extLst>
                  <a:ext uri="{FF2B5EF4-FFF2-40B4-BE49-F238E27FC236}">
                    <a16:creationId xmlns="" xmlns:a16="http://schemas.microsoft.com/office/drawing/2014/main" id="{4F513474-3DC0-9542-B87D-B62147BFDC53}"/>
                  </a:ext>
                </a:extLst>
              </p:cNvPr>
              <p:cNvSpPr/>
              <p:nvPr/>
            </p:nvSpPr>
            <p:spPr>
              <a:xfrm>
                <a:off x="1371599" y="1356380"/>
                <a:ext cx="7877175" cy="61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Python has the ** operator, which indicates a square. However, let's take x and n as inputs without using an operator and use a recursive function to output x to the nth power. Let's try to output </a:t>
                </a:r>
                <a14:m>
                  <m:oMath xmlns:m="http://schemas.openxmlformats.org/officeDocument/2006/math">
                    <m:sSup>
                      <m:sSupPr>
                        <m:ctrlPr>
                          <a:rPr lang="en-US" altLang="ko-KR" sz="1300" i="1" dirty="0" smtClean="0">
                            <a:solidFill>
                              <a:srgbClr val="0D0D0D"/>
                            </a:solidFill>
                            <a:latin typeface="Cambria Math" panose="02040503050406030204" pitchFamily="18" charset="0"/>
                          </a:rPr>
                        </m:ctrlPr>
                      </m:sSupPr>
                      <m:e>
                        <m:r>
                          <a:rPr lang="en-US" altLang="ko-KR" sz="1300" b="0" i="1" dirty="0" smtClean="0">
                            <a:solidFill>
                              <a:srgbClr val="0D0D0D"/>
                            </a:solidFill>
                            <a:latin typeface="Cambria Math" panose="02040503050406030204" pitchFamily="18" charset="0"/>
                          </a:rPr>
                          <m:t>2</m:t>
                        </m:r>
                      </m:e>
                      <m:sup>
                        <m:r>
                          <a:rPr lang="en-US" altLang="ko-KR" sz="1300" b="0" i="1" dirty="0" smtClean="0">
                            <a:solidFill>
                              <a:srgbClr val="0D0D0D"/>
                            </a:solidFill>
                            <a:latin typeface="Cambria Math" panose="02040503050406030204" pitchFamily="18" charset="0"/>
                          </a:rPr>
                          <m:t>10</m:t>
                        </m:r>
                      </m:sup>
                    </m:sSup>
                  </m:oMath>
                </a14:m>
                <a:r>
                  <a:rPr lang="en-US" altLang="ko-KR" sz="1300" dirty="0">
                    <a:solidFill>
                      <a:srgbClr val="0D0D0D"/>
                    </a:solidFill>
                    <a:latin typeface="SamsungOne 400" panose="020B0503030303020204" pitchFamily="34" charset="0"/>
                  </a:rPr>
                  <a:t> by inputting 2 as the x value and 10 as the n value as follows.</a:t>
                </a:r>
              </a:p>
            </p:txBody>
          </p:sp>
        </mc:Choice>
        <mc:Fallback xmlns="">
          <p:sp>
            <p:nvSpPr>
              <p:cNvPr id="26" name="직사각형 24">
                <a:extLst>
                  <a:ext uri="{FF2B5EF4-FFF2-40B4-BE49-F238E27FC236}">
                    <a16:creationId xmlns:a16="http://schemas.microsoft.com/office/drawing/2014/main" xmlns="" xmlns:a14="http://schemas.microsoft.com/office/drawing/2010/main" id="{4F513474-3DC0-9542-B87D-B62147BFDC53}"/>
                  </a:ext>
                </a:extLst>
              </p:cNvPr>
              <p:cNvSpPr>
                <a:spLocks noRot="1" noChangeAspect="1" noMove="1" noResize="1" noEditPoints="1" noAdjustHandles="1" noChangeArrowheads="1" noChangeShapeType="1" noTextEdit="1"/>
              </p:cNvSpPr>
              <p:nvPr/>
            </p:nvSpPr>
            <p:spPr>
              <a:xfrm>
                <a:off x="1371599" y="1356380"/>
                <a:ext cx="7877175" cy="617285"/>
              </a:xfrm>
              <a:prstGeom prst="rect">
                <a:avLst/>
              </a:prstGeom>
              <a:blipFill rotWithShape="0">
                <a:blip r:embed="rId2"/>
                <a:stretch>
                  <a:fillRect l="-155"/>
                </a:stretch>
              </a:blipFill>
              <a:ln>
                <a:noFill/>
              </a:ln>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xmlns="" id="{850E86F2-3BD4-4E46-89BD-F9D2E375D661}"/>
              </a:ext>
            </a:extLst>
          </p:cNvPr>
          <p:cNvSpPr txBox="1"/>
          <p:nvPr/>
        </p:nvSpPr>
        <p:spPr>
          <a:xfrm>
            <a:off x="2182757" y="2319688"/>
            <a:ext cx="1832983" cy="652112"/>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a:solidFill>
                  <a:schemeClr val="tx1"/>
                </a:solidFill>
              </a:rPr>
              <a:t>Enter x : 2</a:t>
            </a:r>
          </a:p>
          <a:p>
            <a:pPr marL="92075">
              <a:spcAft>
                <a:spcPts val="0"/>
              </a:spcAft>
            </a:pPr>
            <a:r>
              <a:rPr lang="en-US" altLang="ko-KR" sz="1300" dirty="0">
                <a:solidFill>
                  <a:schemeClr val="tx1"/>
                </a:solidFill>
              </a:rPr>
              <a:t>Enter n : 10</a:t>
            </a:r>
          </a:p>
          <a:p>
            <a:pPr marL="92075">
              <a:spcAft>
                <a:spcPts val="0"/>
              </a:spcAft>
            </a:pPr>
            <a:r>
              <a:rPr lang="en-US" altLang="ko-KR" sz="1300" dirty="0">
                <a:solidFill>
                  <a:schemeClr val="tx1"/>
                </a:solidFill>
              </a:rPr>
              <a:t>1024</a:t>
            </a:r>
            <a:endParaRPr lang="x-none" altLang="ko-KR" sz="1300" dirty="0">
              <a:solidFill>
                <a:schemeClr val="tx1"/>
              </a:solidFill>
            </a:endParaRPr>
          </a:p>
        </p:txBody>
      </p:sp>
    </p:spTree>
    <p:extLst>
      <p:ext uri="{BB962C8B-B14F-4D97-AF65-F5344CB8AC3E}">
        <p14:creationId xmlns:p14="http://schemas.microsoft.com/office/powerpoint/2010/main" val="40998406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Let’s code</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Tree>
    <p:extLst>
      <p:ext uri="{BB962C8B-B14F-4D97-AF65-F5344CB8AC3E}">
        <p14:creationId xmlns:p14="http://schemas.microsoft.com/office/powerpoint/2010/main" val="201407801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4" name="직사각형 2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7" name="직사각형 26">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9" name="TextBox 28">
            <a:extLst>
              <a:ext uri="{FF2B5EF4-FFF2-40B4-BE49-F238E27FC236}">
                <a16:creationId xmlns="" xmlns:a16="http://schemas.microsoft.com/office/drawing/2014/main" id="{89951F81-152F-4223-B5D3-ADC58970742B}"/>
              </a:ext>
            </a:extLst>
          </p:cNvPr>
          <p:cNvSpPr txBox="1"/>
          <p:nvPr/>
        </p:nvSpPr>
        <p:spPr>
          <a:xfrm>
            <a:off x="361950" y="1586913"/>
            <a:ext cx="6166866"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1.1. Built-in functions expressed as black boxes</a:t>
            </a:r>
            <a:endParaRPr lang="ko-KR" altLang="en-US" b="1" dirty="0">
              <a:solidFill>
                <a:prstClr val="black"/>
              </a:solidFill>
              <a:latin typeface="Samsung Sharp Sans" pitchFamily="2" charset="0"/>
              <a:cs typeface="Samsung Sharp Sans" pitchFamily="2" charset="0"/>
            </a:endParaRPr>
          </a:p>
        </p:txBody>
      </p:sp>
      <p:sp>
        <p:nvSpPr>
          <p:cNvPr id="30" name="직사각형 29">
            <a:extLst>
              <a:ext uri="{FF2B5EF4-FFF2-40B4-BE49-F238E27FC236}">
                <a16:creationId xmlns="" xmlns:a16="http://schemas.microsoft.com/office/drawing/2014/main" id="{5D0FA3B9-5FEB-458E-BC94-AB11CC4B58C9}"/>
              </a:ext>
            </a:extLst>
          </p:cNvPr>
          <p:cNvSpPr/>
          <p:nvPr/>
        </p:nvSpPr>
        <p:spPr>
          <a:xfrm>
            <a:off x="580388" y="2008942"/>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We have been using functions such as print and input so far. We will learn more about this.</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In programming, a function is often referred to as a black box.</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This is because the user who calls the function only needs to provide the correct input value and use the resulting output (result value).</a:t>
            </a:r>
          </a:p>
        </p:txBody>
      </p:sp>
      <p:grpSp>
        <p:nvGrpSpPr>
          <p:cNvPr id="11" name="그룹 10"/>
          <p:cNvGrpSpPr/>
          <p:nvPr/>
        </p:nvGrpSpPr>
        <p:grpSpPr>
          <a:xfrm>
            <a:off x="2215673" y="3321498"/>
            <a:ext cx="5474653" cy="2119752"/>
            <a:chOff x="1981324" y="3298646"/>
            <a:chExt cx="5474653" cy="2119752"/>
          </a:xfrm>
        </p:grpSpPr>
        <p:sp>
          <p:nvSpPr>
            <p:cNvPr id="25" name="직사각형 24">
              <a:extLst>
                <a:ext uri="{FF2B5EF4-FFF2-40B4-BE49-F238E27FC236}">
                  <a16:creationId xmlns="" xmlns:a16="http://schemas.microsoft.com/office/drawing/2014/main" id="{FD8A166F-83AA-4B93-9044-63F102B85670}"/>
                </a:ext>
              </a:extLst>
            </p:cNvPr>
            <p:cNvSpPr/>
            <p:nvPr/>
          </p:nvSpPr>
          <p:spPr>
            <a:xfrm>
              <a:off x="6408227" y="4114471"/>
              <a:ext cx="1047750" cy="447675"/>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rgbClr val="1429A0"/>
                  </a:solidFill>
                  <a:latin typeface="SamsungOne 400" panose="020B0503030303020204" pitchFamily="34" charset="0"/>
                  <a:ea typeface="SamsungOne 400" panose="020B0503030303020204" pitchFamily="34" charset="0"/>
                </a:rPr>
                <a:t>Output</a:t>
              </a:r>
              <a:endParaRPr lang="ko-KR" altLang="en-US" sz="1600">
                <a:solidFill>
                  <a:srgbClr val="1429A0"/>
                </a:solidFill>
                <a:latin typeface="SamsungOne 400" panose="020B0503030303020204" pitchFamily="34" charset="0"/>
                <a:ea typeface="SamsungOne 400" panose="020B0503030303020204" pitchFamily="34" charset="0"/>
              </a:endParaRPr>
            </a:p>
          </p:txBody>
        </p:sp>
        <p:sp>
          <p:nvSpPr>
            <p:cNvPr id="4" name="직사각형 3">
              <a:extLst>
                <a:ext uri="{FF2B5EF4-FFF2-40B4-BE49-F238E27FC236}">
                  <a16:creationId xmlns="" xmlns:a16="http://schemas.microsoft.com/office/drawing/2014/main" id="{8654C008-4EC8-47CE-9E07-C80C0541E114}"/>
                </a:ext>
              </a:extLst>
            </p:cNvPr>
            <p:cNvSpPr/>
            <p:nvPr/>
          </p:nvSpPr>
          <p:spPr>
            <a:xfrm>
              <a:off x="1981324" y="3298646"/>
              <a:ext cx="1961957" cy="2119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 xmlns:a16="http://schemas.microsoft.com/office/drawing/2014/main" id="{6A93B216-91D2-4E33-81B2-BAD9E292F3DF}"/>
                </a:ext>
              </a:extLst>
            </p:cNvPr>
            <p:cNvSpPr/>
            <p:nvPr/>
          </p:nvSpPr>
          <p:spPr>
            <a:xfrm>
              <a:off x="2071812" y="3427210"/>
              <a:ext cx="904875" cy="371474"/>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rgbClr val="1429A0"/>
                  </a:solidFill>
                  <a:latin typeface="SamsungOne 400" panose="020B0503030303020204" pitchFamily="34" charset="0"/>
                  <a:ea typeface="SamsungOne 400" panose="020B0503030303020204" pitchFamily="34" charset="0"/>
                </a:rPr>
                <a:t>input 1</a:t>
              </a:r>
              <a:endParaRPr lang="ko-KR" altLang="en-US" sz="1600">
                <a:solidFill>
                  <a:srgbClr val="1429A0"/>
                </a:solidFill>
                <a:latin typeface="SamsungOne 400" panose="020B0503030303020204" pitchFamily="34" charset="0"/>
              </a:endParaRPr>
            </a:p>
          </p:txBody>
        </p:sp>
        <p:sp>
          <p:nvSpPr>
            <p:cNvPr id="22" name="직사각형 21">
              <a:extLst>
                <a:ext uri="{FF2B5EF4-FFF2-40B4-BE49-F238E27FC236}">
                  <a16:creationId xmlns="" xmlns:a16="http://schemas.microsoft.com/office/drawing/2014/main" id="{5ED71F54-C05D-42B7-B286-F0F49BBCFC1F}"/>
                </a:ext>
              </a:extLst>
            </p:cNvPr>
            <p:cNvSpPr/>
            <p:nvPr/>
          </p:nvSpPr>
          <p:spPr>
            <a:xfrm>
              <a:off x="2071812" y="4134281"/>
              <a:ext cx="904875" cy="428625"/>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rgbClr val="1429A0"/>
                  </a:solidFill>
                  <a:latin typeface="SamsungOne 400" panose="020B0503030303020204" pitchFamily="34" charset="0"/>
                  <a:ea typeface="SamsungOne 400" panose="020B0503030303020204" pitchFamily="34" charset="0"/>
                </a:rPr>
                <a:t>input 2</a:t>
              </a:r>
              <a:endParaRPr lang="ko-KR" altLang="en-US" sz="1600">
                <a:solidFill>
                  <a:srgbClr val="1429A0"/>
                </a:solidFill>
                <a:latin typeface="SamsungOne 400" panose="020B0503030303020204" pitchFamily="34" charset="0"/>
              </a:endParaRPr>
            </a:p>
          </p:txBody>
        </p:sp>
        <p:sp>
          <p:nvSpPr>
            <p:cNvPr id="23" name="직사각형 22">
              <a:extLst>
                <a:ext uri="{FF2B5EF4-FFF2-40B4-BE49-F238E27FC236}">
                  <a16:creationId xmlns="" xmlns:a16="http://schemas.microsoft.com/office/drawing/2014/main" id="{D77A19E8-4286-4C45-B82A-FC4FCC98DB28}"/>
                </a:ext>
              </a:extLst>
            </p:cNvPr>
            <p:cNvSpPr/>
            <p:nvPr/>
          </p:nvSpPr>
          <p:spPr>
            <a:xfrm>
              <a:off x="2071812" y="4930186"/>
              <a:ext cx="904875" cy="361366"/>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rgbClr val="1429A0"/>
                  </a:solidFill>
                  <a:latin typeface="SamsungOne 400" panose="020B0503030303020204" pitchFamily="34" charset="0"/>
                  <a:ea typeface="SamsungOne 400" panose="020B0503030303020204" pitchFamily="34" charset="0"/>
                </a:rPr>
                <a:t>input 3</a:t>
              </a:r>
              <a:endParaRPr lang="ko-KR" altLang="en-US" sz="1600">
                <a:solidFill>
                  <a:srgbClr val="1429A0"/>
                </a:solidFill>
                <a:latin typeface="SamsungOne 400" panose="020B0503030303020204" pitchFamily="34" charset="0"/>
              </a:endParaRPr>
            </a:p>
          </p:txBody>
        </p:sp>
        <p:grpSp>
          <p:nvGrpSpPr>
            <p:cNvPr id="10" name="그룹 9"/>
            <p:cNvGrpSpPr/>
            <p:nvPr/>
          </p:nvGrpSpPr>
          <p:grpSpPr>
            <a:xfrm>
              <a:off x="3329035" y="3298646"/>
              <a:ext cx="2850785" cy="1686564"/>
              <a:chOff x="3329035" y="3298646"/>
              <a:chExt cx="2850785" cy="1686564"/>
            </a:xfrm>
          </p:grpSpPr>
          <p:sp>
            <p:nvSpPr>
              <p:cNvPr id="26" name="직사각형 25">
                <a:extLst>
                  <a:ext uri="{FF2B5EF4-FFF2-40B4-BE49-F238E27FC236}">
                    <a16:creationId xmlns="" xmlns:a16="http://schemas.microsoft.com/office/drawing/2014/main" id="{BEA22263-1059-4E51-ACEF-06991B95B18B}"/>
                  </a:ext>
                </a:extLst>
              </p:cNvPr>
              <p:cNvSpPr/>
              <p:nvPr/>
            </p:nvSpPr>
            <p:spPr>
              <a:xfrm>
                <a:off x="4225255" y="3298646"/>
                <a:ext cx="104775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SamsungOne 400" panose="020B0503030303020204" pitchFamily="34" charset="0"/>
                    <a:ea typeface="SamsungOne 400" panose="020B0503030303020204" pitchFamily="34" charset="0"/>
                  </a:rPr>
                  <a:t>function</a:t>
                </a:r>
                <a:endParaRPr lang="ko-KR" altLang="en-US" sz="1600" dirty="0">
                  <a:solidFill>
                    <a:schemeClr val="tx1"/>
                  </a:solidFill>
                  <a:latin typeface="SamsungOne 400" panose="020B0503030303020204" pitchFamily="34" charset="0"/>
                  <a:ea typeface="SamsungOne 400" panose="020B0503030303020204" pitchFamily="34" charset="0"/>
                </a:endParaRPr>
              </a:p>
            </p:txBody>
          </p:sp>
          <p:grpSp>
            <p:nvGrpSpPr>
              <p:cNvPr id="9" name="그룹 8"/>
              <p:cNvGrpSpPr/>
              <p:nvPr/>
            </p:nvGrpSpPr>
            <p:grpSpPr>
              <a:xfrm>
                <a:off x="3329035" y="3731834"/>
                <a:ext cx="2850785" cy="1253376"/>
                <a:chOff x="3458575" y="5193144"/>
                <a:chExt cx="2850785" cy="1253376"/>
              </a:xfrm>
            </p:grpSpPr>
            <p:sp>
              <p:nvSpPr>
                <p:cNvPr id="7" name="직사각형 6"/>
                <p:cNvSpPr/>
                <p:nvPr/>
              </p:nvSpPr>
              <p:spPr>
                <a:xfrm>
                  <a:off x="3996621" y="5193144"/>
                  <a:ext cx="1764099" cy="1253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latin typeface="SamsungOne 700" panose="020B0803030303020204" pitchFamily="34" charset="0"/>
                      <a:ea typeface="SamsungOne 700" panose="020B0803030303020204" pitchFamily="34" charset="0"/>
                    </a:rPr>
                    <a:t>Black Box</a:t>
                  </a:r>
                  <a:endParaRPr lang="ko-KR" altLang="en-US" sz="2400" dirty="0">
                    <a:latin typeface="SamsungOne 700" panose="020B0803030303020204" pitchFamily="34" charset="0"/>
                  </a:endParaRPr>
                </a:p>
              </p:txBody>
            </p:sp>
            <p:sp>
              <p:nvSpPr>
                <p:cNvPr id="8" name="오른쪽 화살표 7"/>
                <p:cNvSpPr/>
                <p:nvPr/>
              </p:nvSpPr>
              <p:spPr>
                <a:xfrm>
                  <a:off x="5903594" y="5635789"/>
                  <a:ext cx="405766" cy="327660"/>
                </a:xfrm>
                <a:prstGeom prst="rightArrow">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18"/>
                <p:cNvSpPr/>
                <p:nvPr/>
              </p:nvSpPr>
              <p:spPr>
                <a:xfrm>
                  <a:off x="3458575" y="5635789"/>
                  <a:ext cx="405766" cy="327660"/>
                </a:xfrm>
                <a:prstGeom prst="rightArrow">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Tree>
    <p:extLst>
      <p:ext uri="{BB962C8B-B14F-4D97-AF65-F5344CB8AC3E}">
        <p14:creationId xmlns:p14="http://schemas.microsoft.com/office/powerpoint/2010/main" val="13674958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 xmlns:a16="http://schemas.microsoft.com/office/drawing/2014/main" id="{89951F81-152F-4223-B5D3-ADC58970742B}"/>
              </a:ext>
            </a:extLst>
          </p:cNvPr>
          <p:cNvSpPr txBox="1"/>
          <p:nvPr/>
        </p:nvSpPr>
        <p:spPr>
          <a:xfrm>
            <a:off x="361950" y="1586913"/>
            <a:ext cx="6349746"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1.1. Built-in functions expressed as black boxes</a:t>
            </a:r>
            <a:endParaRPr lang="ko-KR" altLang="en-US" b="1" dirty="0">
              <a:solidFill>
                <a:prstClr val="black"/>
              </a:solidFill>
              <a:latin typeface="Samsung Sharp Sans" pitchFamily="2" charset="0"/>
              <a:cs typeface="Samsung Sharp Sans" pitchFamily="2" charset="0"/>
            </a:endParaRPr>
          </a:p>
        </p:txBody>
      </p:sp>
      <p:sp>
        <p:nvSpPr>
          <p:cNvPr id="22" name="직사각형 21">
            <a:extLst>
              <a:ext uri="{FF2B5EF4-FFF2-40B4-BE49-F238E27FC236}">
                <a16:creationId xmlns="" xmlns:a16="http://schemas.microsoft.com/office/drawing/2014/main" id="{5D0FA3B9-5FEB-458E-BC94-AB11CC4B58C9}"/>
              </a:ext>
            </a:extLst>
          </p:cNvPr>
          <p:cNvSpPr/>
          <p:nvPr/>
        </p:nvSpPr>
        <p:spPr>
          <a:xfrm>
            <a:off x="580388" y="2011554"/>
            <a:ext cx="8887612"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For example, since we know what the </a:t>
            </a:r>
            <a:r>
              <a:rPr lang="en-US" altLang="ko-KR" sz="1300" dirty="0" err="1">
                <a:solidFill>
                  <a:prstClr val="black"/>
                </a:solidFill>
                <a:latin typeface="SamsungOne 400" panose="020B0503030303020204" pitchFamily="34" charset="0"/>
                <a:ea typeface="SamsungOne 400" panose="020B0503030303020204" pitchFamily="34" charset="0"/>
              </a:rPr>
              <a:t>len</a:t>
            </a:r>
            <a:r>
              <a:rPr lang="en-US" altLang="ko-KR" sz="1300" dirty="0">
                <a:solidFill>
                  <a:prstClr val="black"/>
                </a:solidFill>
                <a:latin typeface="SamsungOne 400" panose="020B0503030303020204" pitchFamily="34" charset="0"/>
                <a:ea typeface="SamsungOne 400" panose="020B0503030303020204" pitchFamily="34" charset="0"/>
              </a:rPr>
              <a:t> function does for the string ‘ABCD’, we can use it without knowing the detailed operation process.</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The print function and input function also belong to these functions.</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Functions that are implemented by default in Python and provided are called built-in functions of Python.</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Python provides over 100 built-in functions.</a:t>
            </a:r>
          </a:p>
        </p:txBody>
      </p:sp>
      <p:grpSp>
        <p:nvGrpSpPr>
          <p:cNvPr id="12" name="그룹 11"/>
          <p:cNvGrpSpPr/>
          <p:nvPr/>
        </p:nvGrpSpPr>
        <p:grpSpPr>
          <a:xfrm>
            <a:off x="2133601" y="3496758"/>
            <a:ext cx="5556725" cy="2119752"/>
            <a:chOff x="1899252" y="3298646"/>
            <a:chExt cx="5556725" cy="2119752"/>
          </a:xfrm>
        </p:grpSpPr>
        <p:sp>
          <p:nvSpPr>
            <p:cNvPr id="19" name="직사각형 18">
              <a:extLst>
                <a:ext uri="{FF2B5EF4-FFF2-40B4-BE49-F238E27FC236}">
                  <a16:creationId xmlns="" xmlns:a16="http://schemas.microsoft.com/office/drawing/2014/main" id="{FD8A166F-83AA-4B93-9044-63F102B85670}"/>
                </a:ext>
              </a:extLst>
            </p:cNvPr>
            <p:cNvSpPr/>
            <p:nvPr/>
          </p:nvSpPr>
          <p:spPr>
            <a:xfrm>
              <a:off x="6408227" y="4114471"/>
              <a:ext cx="1047750" cy="447675"/>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rgbClr val="1429A0"/>
                  </a:solidFill>
                  <a:latin typeface="SamsungOne 400" panose="020B0503030303020204" pitchFamily="34" charset="0"/>
                  <a:ea typeface="SamsungOne 400" panose="020B0503030303020204" pitchFamily="34" charset="0"/>
                </a:rPr>
                <a:t>4</a:t>
              </a:r>
              <a:endParaRPr lang="ko-KR" altLang="en-US" sz="1600" dirty="0">
                <a:solidFill>
                  <a:srgbClr val="1429A0"/>
                </a:solidFill>
                <a:latin typeface="SamsungOne 400" panose="020B0503030303020204" pitchFamily="34" charset="0"/>
                <a:ea typeface="SamsungOne 400" panose="020B0503030303020204" pitchFamily="34" charset="0"/>
              </a:endParaRPr>
            </a:p>
          </p:txBody>
        </p:sp>
        <p:sp>
          <p:nvSpPr>
            <p:cNvPr id="20" name="직사각형 19">
              <a:extLst>
                <a:ext uri="{FF2B5EF4-FFF2-40B4-BE49-F238E27FC236}">
                  <a16:creationId xmlns="" xmlns:a16="http://schemas.microsoft.com/office/drawing/2014/main" id="{8654C008-4EC8-47CE-9E07-C80C0541E114}"/>
                </a:ext>
              </a:extLst>
            </p:cNvPr>
            <p:cNvSpPr/>
            <p:nvPr/>
          </p:nvSpPr>
          <p:spPr>
            <a:xfrm>
              <a:off x="1981324" y="3298646"/>
              <a:ext cx="1961957" cy="2119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 xmlns:a16="http://schemas.microsoft.com/office/drawing/2014/main" id="{5ED71F54-C05D-42B7-B286-F0F49BBCFC1F}"/>
                </a:ext>
              </a:extLst>
            </p:cNvPr>
            <p:cNvSpPr/>
            <p:nvPr/>
          </p:nvSpPr>
          <p:spPr>
            <a:xfrm>
              <a:off x="1899252" y="4114471"/>
              <a:ext cx="1077436" cy="447675"/>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rgbClr val="1429A0"/>
                  </a:solidFill>
                  <a:latin typeface="SamsungOne 400" panose="020B0503030303020204" pitchFamily="34" charset="0"/>
                  <a:ea typeface="SamsungOne 400" panose="020B0503030303020204" pitchFamily="34" charset="0"/>
                </a:rPr>
                <a:t>‘ABCD’</a:t>
              </a:r>
              <a:endParaRPr lang="ko-KR" altLang="en-US" sz="1600" dirty="0">
                <a:solidFill>
                  <a:srgbClr val="1429A0"/>
                </a:solidFill>
                <a:latin typeface="SamsungOne 400" panose="020B0503030303020204" pitchFamily="34" charset="0"/>
              </a:endParaRPr>
            </a:p>
          </p:txBody>
        </p:sp>
        <p:grpSp>
          <p:nvGrpSpPr>
            <p:cNvPr id="25" name="그룹 24"/>
            <p:cNvGrpSpPr/>
            <p:nvPr/>
          </p:nvGrpSpPr>
          <p:grpSpPr>
            <a:xfrm>
              <a:off x="2029268" y="3298646"/>
              <a:ext cx="5398523" cy="1686564"/>
              <a:chOff x="2029268" y="3298646"/>
              <a:chExt cx="5398523" cy="1686564"/>
            </a:xfrm>
          </p:grpSpPr>
          <p:sp>
            <p:nvSpPr>
              <p:cNvPr id="26" name="직사각형 25">
                <a:extLst>
                  <a:ext uri="{FF2B5EF4-FFF2-40B4-BE49-F238E27FC236}">
                    <a16:creationId xmlns="" xmlns:a16="http://schemas.microsoft.com/office/drawing/2014/main" id="{BEA22263-1059-4E51-ACEF-06991B95B18B}"/>
                  </a:ext>
                </a:extLst>
              </p:cNvPr>
              <p:cNvSpPr/>
              <p:nvPr/>
            </p:nvSpPr>
            <p:spPr>
              <a:xfrm>
                <a:off x="4225255" y="3298646"/>
                <a:ext cx="104775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SamsungOne 400" panose="020B0503030303020204" pitchFamily="34" charset="0"/>
                    <a:ea typeface="SamsungOne 400" panose="020B0503030303020204" pitchFamily="34" charset="0"/>
                  </a:rPr>
                  <a:t>function</a:t>
                </a:r>
                <a:endParaRPr lang="ko-KR" altLang="en-US" sz="1600" dirty="0">
                  <a:solidFill>
                    <a:schemeClr val="tx1"/>
                  </a:solidFill>
                  <a:latin typeface="SamsungOne 400" panose="020B0503030303020204" pitchFamily="34" charset="0"/>
                  <a:ea typeface="SamsungOne 400" panose="020B0503030303020204" pitchFamily="34" charset="0"/>
                </a:endParaRPr>
              </a:p>
            </p:txBody>
          </p:sp>
          <p:grpSp>
            <p:nvGrpSpPr>
              <p:cNvPr id="27" name="그룹 26"/>
              <p:cNvGrpSpPr/>
              <p:nvPr/>
            </p:nvGrpSpPr>
            <p:grpSpPr>
              <a:xfrm>
                <a:off x="3329035" y="3731834"/>
                <a:ext cx="2850785" cy="1253376"/>
                <a:chOff x="3458575" y="5193144"/>
                <a:chExt cx="2850785" cy="1253376"/>
              </a:xfrm>
            </p:grpSpPr>
            <p:sp>
              <p:nvSpPr>
                <p:cNvPr id="28" name="직사각형 27"/>
                <p:cNvSpPr/>
                <p:nvPr/>
              </p:nvSpPr>
              <p:spPr>
                <a:xfrm>
                  <a:off x="3996621" y="5193144"/>
                  <a:ext cx="1764099" cy="1253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err="1" smtClean="0">
                      <a:latin typeface="SamsungOne 700" panose="020B0803030303020204" pitchFamily="34" charset="0"/>
                      <a:ea typeface="SamsungOne 700" panose="020B0803030303020204" pitchFamily="34" charset="0"/>
                    </a:rPr>
                    <a:t>len</a:t>
                  </a:r>
                  <a:r>
                    <a:rPr lang="en-US" altLang="ko-KR" sz="2400" dirty="0" smtClean="0">
                      <a:latin typeface="SamsungOne 700" panose="020B0803030303020204" pitchFamily="34" charset="0"/>
                      <a:ea typeface="SamsungOne 700" panose="020B0803030303020204" pitchFamily="34" charset="0"/>
                    </a:rPr>
                    <a:t>()</a:t>
                  </a:r>
                  <a:endParaRPr lang="ko-KR" altLang="en-US" sz="2400" dirty="0">
                    <a:latin typeface="SamsungOne 700" panose="020B0803030303020204" pitchFamily="34" charset="0"/>
                  </a:endParaRPr>
                </a:p>
              </p:txBody>
            </p:sp>
            <p:sp>
              <p:nvSpPr>
                <p:cNvPr id="29" name="오른쪽 화살표 28"/>
                <p:cNvSpPr/>
                <p:nvPr/>
              </p:nvSpPr>
              <p:spPr>
                <a:xfrm>
                  <a:off x="5903594" y="5635789"/>
                  <a:ext cx="405766" cy="327660"/>
                </a:xfrm>
                <a:prstGeom prst="rightArrow">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오른쪽 화살표 29"/>
                <p:cNvSpPr/>
                <p:nvPr/>
              </p:nvSpPr>
              <p:spPr>
                <a:xfrm>
                  <a:off x="3458575" y="5635789"/>
                  <a:ext cx="405766" cy="327660"/>
                </a:xfrm>
                <a:prstGeom prst="rightArrow">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직사각형 30">
                <a:extLst>
                  <a:ext uri="{FF2B5EF4-FFF2-40B4-BE49-F238E27FC236}">
                    <a16:creationId xmlns="" xmlns:a16="http://schemas.microsoft.com/office/drawing/2014/main" id="{BEA22263-1059-4E51-ACEF-06991B95B18B}"/>
                  </a:ext>
                </a:extLst>
              </p:cNvPr>
              <p:cNvSpPr/>
              <p:nvPr/>
            </p:nvSpPr>
            <p:spPr>
              <a:xfrm>
                <a:off x="6380041" y="3685846"/>
                <a:ext cx="1047750"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SamsungOne 400" panose="020B0503030303020204" pitchFamily="34" charset="0"/>
                    <a:ea typeface="SamsungOne 400" panose="020B0503030303020204" pitchFamily="34" charset="0"/>
                  </a:rPr>
                  <a:t>output</a:t>
                </a:r>
                <a:endParaRPr lang="ko-KR" altLang="en-US" sz="1600" dirty="0">
                  <a:solidFill>
                    <a:schemeClr val="tx1"/>
                  </a:solidFill>
                  <a:latin typeface="SamsungOne 400" panose="020B0503030303020204" pitchFamily="34" charset="0"/>
                  <a:ea typeface="SamsungOne 400" panose="020B0503030303020204" pitchFamily="34" charset="0"/>
                </a:endParaRPr>
              </a:p>
            </p:txBody>
          </p:sp>
          <p:sp>
            <p:nvSpPr>
              <p:cNvPr id="32" name="직사각형 31">
                <a:extLst>
                  <a:ext uri="{FF2B5EF4-FFF2-40B4-BE49-F238E27FC236}">
                    <a16:creationId xmlns="" xmlns:a16="http://schemas.microsoft.com/office/drawing/2014/main" id="{BEA22263-1059-4E51-ACEF-06991B95B18B}"/>
                  </a:ext>
                </a:extLst>
              </p:cNvPr>
              <p:cNvSpPr/>
              <p:nvPr/>
            </p:nvSpPr>
            <p:spPr>
              <a:xfrm>
                <a:off x="2029268" y="3747421"/>
                <a:ext cx="817404" cy="305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SamsungOne 400" panose="020B0503030303020204" pitchFamily="34" charset="0"/>
                    <a:ea typeface="SamsungOne 400" panose="020B0503030303020204" pitchFamily="34" charset="0"/>
                  </a:rPr>
                  <a:t>input</a:t>
                </a:r>
                <a:endParaRPr lang="ko-KR" altLang="en-US" sz="1600" dirty="0">
                  <a:solidFill>
                    <a:schemeClr val="tx1"/>
                  </a:solidFill>
                  <a:latin typeface="SamsungOne 400" panose="020B0503030303020204" pitchFamily="34" charset="0"/>
                  <a:ea typeface="SamsungOne 400" panose="020B0503030303020204" pitchFamily="34" charset="0"/>
                </a:endParaRPr>
              </a:p>
            </p:txBody>
          </p:sp>
        </p:grpSp>
      </p:grpSp>
    </p:spTree>
    <p:extLst>
      <p:ext uri="{BB962C8B-B14F-4D97-AF65-F5344CB8AC3E}">
        <p14:creationId xmlns:p14="http://schemas.microsoft.com/office/powerpoint/2010/main" val="127388764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 xmlns:a16="http://schemas.microsoft.com/office/drawing/2014/main" id="{BB28D960-059F-439C-A29B-C6AF2470518D}"/>
              </a:ext>
            </a:extLst>
          </p:cNvPr>
          <p:cNvGraphicFramePr>
            <a:graphicFrameLocks noGrp="1"/>
          </p:cNvGraphicFramePr>
          <p:nvPr>
            <p:extLst>
              <p:ext uri="{D42A27DB-BD31-4B8C-83A1-F6EECF244321}">
                <p14:modId xmlns:p14="http://schemas.microsoft.com/office/powerpoint/2010/main" val="1391281030"/>
              </p:ext>
            </p:extLst>
          </p:nvPr>
        </p:nvGraphicFramePr>
        <p:xfrm>
          <a:off x="543732" y="2090785"/>
          <a:ext cx="8775530" cy="4050939"/>
        </p:xfrm>
        <a:graphic>
          <a:graphicData uri="http://schemas.openxmlformats.org/drawingml/2006/table">
            <a:tbl>
              <a:tblPr/>
              <a:tblGrid>
                <a:gridCol w="1755106">
                  <a:extLst>
                    <a:ext uri="{9D8B030D-6E8A-4147-A177-3AD203B41FA5}">
                      <a16:colId xmlns="" xmlns:a16="http://schemas.microsoft.com/office/drawing/2014/main" val="685224952"/>
                    </a:ext>
                  </a:extLst>
                </a:gridCol>
                <a:gridCol w="1755106">
                  <a:extLst>
                    <a:ext uri="{9D8B030D-6E8A-4147-A177-3AD203B41FA5}">
                      <a16:colId xmlns="" xmlns:a16="http://schemas.microsoft.com/office/drawing/2014/main" val="1121021659"/>
                    </a:ext>
                  </a:extLst>
                </a:gridCol>
                <a:gridCol w="1755106">
                  <a:extLst>
                    <a:ext uri="{9D8B030D-6E8A-4147-A177-3AD203B41FA5}">
                      <a16:colId xmlns="" xmlns:a16="http://schemas.microsoft.com/office/drawing/2014/main" val="4209277149"/>
                    </a:ext>
                  </a:extLst>
                </a:gridCol>
                <a:gridCol w="1755106">
                  <a:extLst>
                    <a:ext uri="{9D8B030D-6E8A-4147-A177-3AD203B41FA5}">
                      <a16:colId xmlns="" xmlns:a16="http://schemas.microsoft.com/office/drawing/2014/main" val="1681579932"/>
                    </a:ext>
                  </a:extLst>
                </a:gridCol>
                <a:gridCol w="1755106">
                  <a:extLst>
                    <a:ext uri="{9D8B030D-6E8A-4147-A177-3AD203B41FA5}">
                      <a16:colId xmlns="" xmlns:a16="http://schemas.microsoft.com/office/drawing/2014/main" val="2462365237"/>
                    </a:ext>
                  </a:extLst>
                </a:gridCol>
              </a:tblGrid>
              <a:tr h="321132">
                <a:tc gridSpan="5">
                  <a:txBody>
                    <a:bodyPr/>
                    <a:lstStyle/>
                    <a:p>
                      <a:pPr marL="0" marR="0" indent="0" algn="ctr" fontAlgn="base" latinLnBrk="0">
                        <a:lnSpc>
                          <a:spcPct val="10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Built-in functions in python</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1429A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3263342314"/>
                  </a:ext>
                </a:extLst>
              </a:tr>
              <a:tr h="263943">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abs</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dict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help</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min</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setattr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4040259123"/>
                  </a:ext>
                </a:extLst>
              </a:tr>
              <a:tr h="263943">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all</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dir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hex</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next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slice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938124044"/>
                  </a:ext>
                </a:extLst>
              </a:tr>
              <a:tr h="263943">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any</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divmod</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id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object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sorted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128947114"/>
                  </a:ext>
                </a:extLst>
              </a:tr>
              <a:tr h="263943">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ascii</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enumerate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input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oct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staticmethod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309657231"/>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bin</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eval</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int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open</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str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798136559"/>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bool</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exec</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isinstance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ord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sum</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484166014"/>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bytearray</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filter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issubclass</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pow</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super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880179448"/>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bytes</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float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iter</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print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tuple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169553293"/>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callable</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format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len</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property</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type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879058473"/>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chr</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frozenset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list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range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vars</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619641132"/>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classmethod</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getattr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locals</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repr</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zip</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313483743"/>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compile</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globals</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map</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reversed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_import_</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271419333"/>
                  </a:ext>
                </a:extLst>
              </a:tr>
              <a:tr h="298548">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complex</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hasattr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max</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round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840370277"/>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delattr</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hash</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memoryview</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set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130319330"/>
                  </a:ext>
                </a:extLst>
              </a:tr>
            </a:tbl>
          </a:graphicData>
        </a:graphic>
      </p:graphicFrame>
      <p:sp>
        <p:nvSpPr>
          <p:cNvPr id="8" name="직사각형 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1" name="직사각형 1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2" name="직사각형 11">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3" name="TextBox 12">
            <a:extLst>
              <a:ext uri="{FF2B5EF4-FFF2-40B4-BE49-F238E27FC236}">
                <a16:creationId xmlns="" xmlns:a16="http://schemas.microsoft.com/office/drawing/2014/main"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1.2. Python and built-in functions</a:t>
            </a:r>
            <a:endParaRPr lang="ko-KR" altLang="en-US" b="1" dirty="0">
              <a:solidFill>
                <a:prstClr val="black"/>
              </a:solidFill>
              <a:latin typeface="Samsung Sharp Sans" pitchFamily="2" charset="0"/>
              <a:cs typeface="Samsung Sharp Sans" pitchFamily="2" charset="0"/>
            </a:endParaRPr>
          </a:p>
        </p:txBody>
      </p:sp>
    </p:spTree>
    <p:extLst>
      <p:ext uri="{BB962C8B-B14F-4D97-AF65-F5344CB8AC3E}">
        <p14:creationId xmlns:p14="http://schemas.microsoft.com/office/powerpoint/2010/main" val="59575942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6" name="직사각형 15">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 xmlns:a16="http://schemas.microsoft.com/office/drawing/2014/main"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1.3. How to use built-in functions</a:t>
            </a:r>
            <a:endParaRPr lang="ko-KR" altLang="en-US" b="1" dirty="0">
              <a:solidFill>
                <a:prstClr val="black"/>
              </a:solidFill>
              <a:latin typeface="Samsung Sharp Sans" pitchFamily="2" charset="0"/>
              <a:cs typeface="Samsung Sharp Sans" pitchFamily="2" charset="0"/>
            </a:endParaRPr>
          </a:p>
        </p:txBody>
      </p:sp>
      <p:sp>
        <p:nvSpPr>
          <p:cNvPr id="19" name="직사각형 18">
            <a:extLst>
              <a:ext uri="{FF2B5EF4-FFF2-40B4-BE49-F238E27FC236}">
                <a16:creationId xmlns="" xmlns:a16="http://schemas.microsoft.com/office/drawing/2014/main" id="{5D0FA3B9-5FEB-458E-BC94-AB11CC4B58C9}"/>
              </a:ext>
            </a:extLst>
          </p:cNvPr>
          <p:cNvSpPr/>
          <p:nvPr/>
        </p:nvSpPr>
        <p:spPr>
          <a:xfrm>
            <a:off x="580388" y="201097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Code that uses built-in functions does not require a separate import.</a:t>
            </a:r>
          </a:p>
        </p:txBody>
      </p:sp>
      <p:sp>
        <p:nvSpPr>
          <p:cNvPr id="20" name="직사각형 19">
            <a:extLst>
              <a:ext uri="{FF2B5EF4-FFF2-40B4-BE49-F238E27FC236}">
                <a16:creationId xmlns="" xmlns:a16="http://schemas.microsoft.com/office/drawing/2014/main" id="{F1B12DA7-C15F-4B00-8AB3-088BA5E0B6A4}"/>
              </a:ext>
            </a:extLst>
          </p:cNvPr>
          <p:cNvSpPr/>
          <p:nvPr/>
        </p:nvSpPr>
        <p:spPr>
          <a:xfrm>
            <a:off x="714237" y="4294909"/>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abs function takes an integer of -100 and returns an absolute value of 100.</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min function returns the smallest value among integers with values of 200, 100, 300, and 400.</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max function returns the largest value among integers with values of 200, 100, 300, and 400.</a:t>
            </a:r>
          </a:p>
        </p:txBody>
      </p:sp>
      <p:grpSp>
        <p:nvGrpSpPr>
          <p:cNvPr id="2" name="그룹 1"/>
          <p:cNvGrpSpPr/>
          <p:nvPr/>
        </p:nvGrpSpPr>
        <p:grpSpPr>
          <a:xfrm>
            <a:off x="580387" y="2211032"/>
            <a:ext cx="8944589" cy="1987151"/>
            <a:chOff x="580388" y="2380867"/>
            <a:chExt cx="8615510" cy="1914042"/>
          </a:xfrm>
        </p:grpSpPr>
        <p:pic>
          <p:nvPicPr>
            <p:cNvPr id="5" name="그림 4" descr="텍스트이(가) 표시된 사진&#10;&#10;자동 생성된 설명">
              <a:extLst>
                <a:ext uri="{FF2B5EF4-FFF2-40B4-BE49-F238E27FC236}">
                  <a16:creationId xmlns="" xmlns:a16="http://schemas.microsoft.com/office/drawing/2014/main" id="{1F5BE598-12D2-4F4C-B3E0-8818FCD4C94E}"/>
                </a:ext>
              </a:extLst>
            </p:cNvPr>
            <p:cNvPicPr>
              <a:picLocks noChangeAspect="1"/>
            </p:cNvPicPr>
            <p:nvPr/>
          </p:nvPicPr>
          <p:blipFill rotWithShape="1">
            <a:blip r:embed="rId4"/>
            <a:srcRect b="57762"/>
            <a:stretch/>
          </p:blipFill>
          <p:spPr>
            <a:xfrm>
              <a:off x="580388" y="2380867"/>
              <a:ext cx="8615510" cy="1914042"/>
            </a:xfrm>
            <a:prstGeom prst="rect">
              <a:avLst/>
            </a:prstGeom>
          </p:spPr>
        </p:pic>
        <p:sp>
          <p:nvSpPr>
            <p:cNvPr id="15" name="TextBox 14">
              <a:extLst>
                <a:ext uri="{FF2B5EF4-FFF2-40B4-BE49-F238E27FC236}">
                  <a16:creationId xmlns:a16="http://schemas.microsoft.com/office/drawing/2014/main" xmlns="" id="{30E441CB-826F-BE48-9519-F95D120F21A1}"/>
                </a:ext>
              </a:extLst>
            </p:cNvPr>
            <p:cNvSpPr txBox="1"/>
            <p:nvPr/>
          </p:nvSpPr>
          <p:spPr>
            <a:xfrm>
              <a:off x="2642415" y="2551554"/>
              <a:ext cx="3209745"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 A function that returns an absolute value</a:t>
              </a:r>
              <a:endParaRPr lang="x-none" altLang="ko-KR" i="1" dirty="0">
                <a:solidFill>
                  <a:srgbClr val="2E8489"/>
                </a:solidFill>
              </a:endParaRPr>
            </a:p>
          </p:txBody>
        </p:sp>
        <p:sp>
          <p:nvSpPr>
            <p:cNvPr id="17" name="TextBox 16">
              <a:extLst>
                <a:ext uri="{FF2B5EF4-FFF2-40B4-BE49-F238E27FC236}">
                  <a16:creationId xmlns:a16="http://schemas.microsoft.com/office/drawing/2014/main" xmlns="" id="{30E441CB-826F-BE48-9519-F95D120F21A1}"/>
                </a:ext>
              </a:extLst>
            </p:cNvPr>
            <p:cNvSpPr txBox="1"/>
            <p:nvPr/>
          </p:nvSpPr>
          <p:spPr>
            <a:xfrm>
              <a:off x="2642415" y="3174421"/>
              <a:ext cx="4769305"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 A function that returns the minimum value among multiple elements</a:t>
              </a:r>
              <a:endParaRPr lang="x-none" altLang="ko-KR" i="1" dirty="0">
                <a:solidFill>
                  <a:srgbClr val="2E8489"/>
                </a:solidFill>
              </a:endParaRPr>
            </a:p>
          </p:txBody>
        </p:sp>
        <p:sp>
          <p:nvSpPr>
            <p:cNvPr id="21" name="TextBox 20">
              <a:extLst>
                <a:ext uri="{FF2B5EF4-FFF2-40B4-BE49-F238E27FC236}">
                  <a16:creationId xmlns:a16="http://schemas.microsoft.com/office/drawing/2014/main" xmlns="" id="{30E441CB-826F-BE48-9519-F95D120F21A1}"/>
                </a:ext>
              </a:extLst>
            </p:cNvPr>
            <p:cNvSpPr txBox="1"/>
            <p:nvPr/>
          </p:nvSpPr>
          <p:spPr>
            <a:xfrm>
              <a:off x="2642415" y="3787916"/>
              <a:ext cx="4769305"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 A function that returns the maximum value among multiple elements</a:t>
              </a:r>
              <a:endParaRPr lang="x-none" altLang="ko-KR" i="1" dirty="0">
                <a:solidFill>
                  <a:srgbClr val="2E8489"/>
                </a:solidFill>
              </a:endParaRPr>
            </a:p>
          </p:txBody>
        </p:sp>
      </p:grpSp>
    </p:spTree>
    <p:extLst>
      <p:ext uri="{BB962C8B-B14F-4D97-AF65-F5344CB8AC3E}">
        <p14:creationId xmlns:p14="http://schemas.microsoft.com/office/powerpoint/2010/main" val="374847260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4" name="직사각형 13">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5" name="TextBox 14">
            <a:extLst>
              <a:ext uri="{FF2B5EF4-FFF2-40B4-BE49-F238E27FC236}">
                <a16:creationId xmlns="" xmlns:a16="http://schemas.microsoft.com/office/drawing/2014/main"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1.4. The return value of a built-in function</a:t>
            </a:r>
            <a:endParaRPr lang="ko-KR" altLang="en-US" b="1" dirty="0">
              <a:solidFill>
                <a:prstClr val="black"/>
              </a:solidFill>
              <a:latin typeface="Samsung Sharp Sans" pitchFamily="2" charset="0"/>
              <a:cs typeface="Samsung Sharp Sans" pitchFamily="2" charset="0"/>
            </a:endParaRPr>
          </a:p>
        </p:txBody>
      </p:sp>
      <p:sp>
        <p:nvSpPr>
          <p:cNvPr id="16" name="직사각형 15">
            <a:extLst>
              <a:ext uri="{FF2B5EF4-FFF2-40B4-BE49-F238E27FC236}">
                <a16:creationId xmlns="" xmlns:a16="http://schemas.microsoft.com/office/drawing/2014/main" id="{F1B12DA7-C15F-4B00-8AB3-088BA5E0B6A4}"/>
              </a:ext>
            </a:extLst>
          </p:cNvPr>
          <p:cNvSpPr/>
          <p:nvPr/>
        </p:nvSpPr>
        <p:spPr>
          <a:xfrm>
            <a:off x="714237" y="4839834"/>
            <a:ext cx="8753763" cy="1308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id function returns the identity of the variable str1 where the string “FOO” is stored.</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type function returns the data type of the corresponding variable.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rPr>
              <a:t>len</a:t>
            </a:r>
            <a:r>
              <a:rPr lang="en-US" altLang="ko-KR" sz="1300" dirty="0">
                <a:solidFill>
                  <a:prstClr val="black">
                    <a:lumMod val="85000"/>
                    <a:lumOff val="15000"/>
                  </a:prstClr>
                </a:solidFill>
                <a:latin typeface="SamsungOne 400" panose="020B0503030303020204" pitchFamily="34" charset="0"/>
              </a:rPr>
              <a:t> function returns the length of the string stored in the variable str1.</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eval function receives a string, formulates the contents of the string, evaluates it, and returns the evaluated value.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Evaluates the string “100+200+300” as a Python statement, interprets it as 100+200+300, and returns 600.</a:t>
            </a:r>
          </a:p>
        </p:txBody>
      </p:sp>
      <p:grpSp>
        <p:nvGrpSpPr>
          <p:cNvPr id="2" name="그룹 1"/>
          <p:cNvGrpSpPr/>
          <p:nvPr/>
        </p:nvGrpSpPr>
        <p:grpSpPr>
          <a:xfrm>
            <a:off x="546288" y="2006849"/>
            <a:ext cx="8996912" cy="2712862"/>
            <a:chOff x="546288" y="2006849"/>
            <a:chExt cx="8996912" cy="2712862"/>
          </a:xfrm>
        </p:grpSpPr>
        <p:pic>
          <p:nvPicPr>
            <p:cNvPr id="5" name="그림 4" descr="텍스트이(가) 표시된 사진&#10;&#10;자동 생성된 설명">
              <a:extLst>
                <a:ext uri="{FF2B5EF4-FFF2-40B4-BE49-F238E27FC236}">
                  <a16:creationId xmlns="" xmlns:a16="http://schemas.microsoft.com/office/drawing/2014/main" id="{1F5BE598-12D2-4F4C-B3E0-8818FCD4C94E}"/>
                </a:ext>
              </a:extLst>
            </p:cNvPr>
            <p:cNvPicPr>
              <a:picLocks noChangeAspect="1"/>
            </p:cNvPicPr>
            <p:nvPr/>
          </p:nvPicPr>
          <p:blipFill rotWithShape="1">
            <a:blip r:embed="rId3"/>
            <a:srcRect t="42672"/>
            <a:stretch/>
          </p:blipFill>
          <p:spPr>
            <a:xfrm>
              <a:off x="546288" y="2006849"/>
              <a:ext cx="8996912" cy="2712862"/>
            </a:xfrm>
            <a:prstGeom prst="rect">
              <a:avLst/>
            </a:prstGeom>
          </p:spPr>
        </p:pic>
        <p:sp>
          <p:nvSpPr>
            <p:cNvPr id="18" name="TextBox 17">
              <a:extLst>
                <a:ext uri="{FF2B5EF4-FFF2-40B4-BE49-F238E27FC236}">
                  <a16:creationId xmlns:a16="http://schemas.microsoft.com/office/drawing/2014/main" xmlns="" id="{30E441CB-826F-BE48-9519-F95D120F21A1}"/>
                </a:ext>
              </a:extLst>
            </p:cNvPr>
            <p:cNvSpPr txBox="1"/>
            <p:nvPr/>
          </p:nvSpPr>
          <p:spPr>
            <a:xfrm>
              <a:off x="2721175" y="2108448"/>
              <a:ext cx="3876573" cy="33385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Creates a string object in the format "FOO" or 'FOO‘</a:t>
              </a:r>
            </a:p>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Return the length of a string</a:t>
              </a:r>
              <a:endParaRPr lang="x-none" altLang="ko-KR" i="1" dirty="0">
                <a:solidFill>
                  <a:srgbClr val="2E8489"/>
                </a:solidFill>
              </a:endParaRPr>
            </a:p>
          </p:txBody>
        </p:sp>
        <p:sp>
          <p:nvSpPr>
            <p:cNvPr id="19" name="TextBox 18">
              <a:extLst>
                <a:ext uri="{FF2B5EF4-FFF2-40B4-BE49-F238E27FC236}">
                  <a16:creationId xmlns:a16="http://schemas.microsoft.com/office/drawing/2014/main" xmlns="" id="{30E441CB-826F-BE48-9519-F95D120F21A1}"/>
                </a:ext>
              </a:extLst>
            </p:cNvPr>
            <p:cNvSpPr txBox="1"/>
            <p:nvPr/>
          </p:nvSpPr>
          <p:spPr>
            <a:xfrm>
              <a:off x="2721174" y="2903930"/>
              <a:ext cx="3876573" cy="219097"/>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Return the type (type) of an object</a:t>
              </a:r>
              <a:endParaRPr lang="x-none" altLang="ko-KR" i="1" dirty="0">
                <a:solidFill>
                  <a:srgbClr val="2E8489"/>
                </a:solidFill>
              </a:endParaRPr>
            </a:p>
          </p:txBody>
        </p:sp>
        <p:sp>
          <p:nvSpPr>
            <p:cNvPr id="20" name="TextBox 19">
              <a:extLst>
                <a:ext uri="{FF2B5EF4-FFF2-40B4-BE49-F238E27FC236}">
                  <a16:creationId xmlns:a16="http://schemas.microsoft.com/office/drawing/2014/main" xmlns="" id="{30E441CB-826F-BE48-9519-F95D120F21A1}"/>
                </a:ext>
              </a:extLst>
            </p:cNvPr>
            <p:cNvSpPr txBox="1"/>
            <p:nvPr/>
          </p:nvSpPr>
          <p:spPr>
            <a:xfrm>
              <a:off x="2721173" y="3554921"/>
              <a:ext cx="3876573" cy="22225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Return the ID value of an object</a:t>
              </a:r>
              <a:endParaRPr lang="x-none" altLang="ko-KR" i="1" dirty="0">
                <a:solidFill>
                  <a:srgbClr val="2E8489"/>
                </a:solidFill>
              </a:endParaRPr>
            </a:p>
          </p:txBody>
        </p:sp>
        <p:sp>
          <p:nvSpPr>
            <p:cNvPr id="21" name="TextBox 20">
              <a:extLst>
                <a:ext uri="{FF2B5EF4-FFF2-40B4-BE49-F238E27FC236}">
                  <a16:creationId xmlns:a16="http://schemas.microsoft.com/office/drawing/2014/main" xmlns="" id="{30E441CB-826F-BE48-9519-F95D120F21A1}"/>
                </a:ext>
              </a:extLst>
            </p:cNvPr>
            <p:cNvSpPr txBox="1"/>
            <p:nvPr/>
          </p:nvSpPr>
          <p:spPr>
            <a:xfrm>
              <a:off x="2721172" y="4193114"/>
              <a:ext cx="3876573" cy="22225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Convert strings to numeric values and operators and evaluate them</a:t>
              </a:r>
              <a:endParaRPr lang="x-none" altLang="ko-KR" i="1" dirty="0">
                <a:solidFill>
                  <a:srgbClr val="2E8489"/>
                </a:solidFill>
              </a:endParaRPr>
            </a:p>
          </p:txBody>
        </p:sp>
      </p:grpSp>
    </p:spTree>
    <p:extLst>
      <p:ext uri="{BB962C8B-B14F-4D97-AF65-F5344CB8AC3E}">
        <p14:creationId xmlns:p14="http://schemas.microsoft.com/office/powerpoint/2010/main" val="196501460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 xmlns:a16="http://schemas.microsoft.com/office/drawing/2014/main"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1.5. Built-in functions related to sorting</a:t>
            </a:r>
          </a:p>
        </p:txBody>
      </p:sp>
      <p:sp>
        <p:nvSpPr>
          <p:cNvPr id="23" name="직사각형 22">
            <a:extLst>
              <a:ext uri="{FF2B5EF4-FFF2-40B4-BE49-F238E27FC236}">
                <a16:creationId xmlns="" xmlns:a16="http://schemas.microsoft.com/office/drawing/2014/main"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grpSp>
        <p:nvGrpSpPr>
          <p:cNvPr id="24" name="그룹 23">
            <a:extLst>
              <a:ext uri="{FF2B5EF4-FFF2-40B4-BE49-F238E27FC236}">
                <a16:creationId xmlns="" xmlns:a16="http://schemas.microsoft.com/office/drawing/2014/main" id="{A9DB7DD0-AA7A-4B07-8996-7FC36E5F9099}"/>
              </a:ext>
            </a:extLst>
          </p:cNvPr>
          <p:cNvGrpSpPr/>
          <p:nvPr/>
        </p:nvGrpSpPr>
        <p:grpSpPr>
          <a:xfrm>
            <a:off x="667020" y="4405073"/>
            <a:ext cx="8680179" cy="1270949"/>
            <a:chOff x="676851" y="3081412"/>
            <a:chExt cx="8680179" cy="1270949"/>
          </a:xfrm>
        </p:grpSpPr>
        <p:sp>
          <p:nvSpPr>
            <p:cNvPr id="25"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2709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6"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p>
          </p:txBody>
        </p:sp>
        <p:sp>
          <p:nvSpPr>
            <p:cNvPr id="29" name="TextBox 21">
              <a:extLst>
                <a:ext uri="{FF2B5EF4-FFF2-40B4-BE49-F238E27FC236}">
                  <a16:creationId xmlns="" xmlns:a16="http://schemas.microsoft.com/office/drawing/2014/main" id="{56521AD1-2372-4709-9497-BC4191E7C8E0}"/>
                </a:ext>
              </a:extLst>
            </p:cNvPr>
            <p:cNvSpPr txBox="1"/>
            <p:nvPr/>
          </p:nvSpPr>
          <p:spPr>
            <a:xfrm>
              <a:off x="1036274" y="3504419"/>
              <a:ext cx="8108322" cy="70788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sorted function receives a string and returns the characters that make up the string sorted in alphabetical order.</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sorted function also has a function to sort and return a list.</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reverse = true to sort in descending order.</a:t>
              </a:r>
            </a:p>
          </p:txBody>
        </p:sp>
      </p:grpSp>
      <p:sp>
        <p:nvSpPr>
          <p:cNvPr id="30" name="직사각형 2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31" name="직사각형 3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33" name="직사각형 32">
            <a:extLst>
              <a:ext uri="{FF2B5EF4-FFF2-40B4-BE49-F238E27FC236}">
                <a16:creationId xmlns="" xmlns:a16="http://schemas.microsoft.com/office/drawing/2014/main" id="{5D0FA3B9-5FEB-458E-BC94-AB11CC4B58C9}"/>
              </a:ext>
            </a:extLst>
          </p:cNvPr>
          <p:cNvSpPr/>
          <p:nvPr/>
        </p:nvSpPr>
        <p:spPr>
          <a:xfrm>
            <a:off x="580388" y="200384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code sorts a list of strings and integers in ascending and descending order.</a:t>
            </a:r>
          </a:p>
        </p:txBody>
      </p:sp>
      <p:grpSp>
        <p:nvGrpSpPr>
          <p:cNvPr id="2" name="그룹 1"/>
          <p:cNvGrpSpPr/>
          <p:nvPr/>
        </p:nvGrpSpPr>
        <p:grpSpPr>
          <a:xfrm>
            <a:off x="648548" y="2241102"/>
            <a:ext cx="8798133" cy="2038527"/>
            <a:chOff x="648548" y="2241102"/>
            <a:chExt cx="8798133" cy="2038527"/>
          </a:xfrm>
        </p:grpSpPr>
        <p:pic>
          <p:nvPicPr>
            <p:cNvPr id="5" name="그림 4">
              <a:extLst>
                <a:ext uri="{FF2B5EF4-FFF2-40B4-BE49-F238E27FC236}">
                  <a16:creationId xmlns="" xmlns:a16="http://schemas.microsoft.com/office/drawing/2014/main" id="{7D295269-6B44-4ED2-A898-0180644EB9F0}"/>
                </a:ext>
              </a:extLst>
            </p:cNvPr>
            <p:cNvPicPr>
              <a:picLocks noChangeAspect="1"/>
            </p:cNvPicPr>
            <p:nvPr/>
          </p:nvPicPr>
          <p:blipFill>
            <a:blip r:embed="rId5"/>
            <a:stretch>
              <a:fillRect/>
            </a:stretch>
          </p:blipFill>
          <p:spPr>
            <a:xfrm>
              <a:off x="648548" y="2241102"/>
              <a:ext cx="8798133" cy="2038527"/>
            </a:xfrm>
            <a:prstGeom prst="rect">
              <a:avLst/>
            </a:prstGeom>
          </p:spPr>
        </p:pic>
        <p:sp>
          <p:nvSpPr>
            <p:cNvPr id="16" name="TextBox 15">
              <a:extLst>
                <a:ext uri="{FF2B5EF4-FFF2-40B4-BE49-F238E27FC236}">
                  <a16:creationId xmlns:a16="http://schemas.microsoft.com/office/drawing/2014/main" xmlns="" id="{30E441CB-826F-BE48-9519-F95D120F21A1}"/>
                </a:ext>
              </a:extLst>
            </p:cNvPr>
            <p:cNvSpPr txBox="1"/>
            <p:nvPr/>
          </p:nvSpPr>
          <p:spPr>
            <a:xfrm>
              <a:off x="2749312" y="2366546"/>
              <a:ext cx="1091170" cy="16563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Sort string</a:t>
              </a:r>
              <a:endParaRPr lang="x-none" altLang="ko-KR" i="1" dirty="0">
                <a:solidFill>
                  <a:srgbClr val="2E8489"/>
                </a:solidFill>
              </a:endParaRPr>
            </a:p>
          </p:txBody>
        </p:sp>
        <p:sp>
          <p:nvSpPr>
            <p:cNvPr id="17" name="TextBox 16">
              <a:extLst>
                <a:ext uri="{FF2B5EF4-FFF2-40B4-BE49-F238E27FC236}">
                  <a16:creationId xmlns:a16="http://schemas.microsoft.com/office/drawing/2014/main" xmlns="" id="{30E441CB-826F-BE48-9519-F95D120F21A1}"/>
                </a:ext>
              </a:extLst>
            </p:cNvPr>
            <p:cNvSpPr txBox="1"/>
            <p:nvPr/>
          </p:nvSpPr>
          <p:spPr>
            <a:xfrm>
              <a:off x="2749311" y="3153775"/>
              <a:ext cx="2047771" cy="15213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Sort the list in ascending order</a:t>
              </a:r>
              <a:endParaRPr lang="x-none" altLang="ko-KR" i="1" dirty="0">
                <a:solidFill>
                  <a:srgbClr val="2E8489"/>
                </a:solidFill>
              </a:endParaRPr>
            </a:p>
          </p:txBody>
        </p:sp>
        <p:sp>
          <p:nvSpPr>
            <p:cNvPr id="18" name="TextBox 17">
              <a:extLst>
                <a:ext uri="{FF2B5EF4-FFF2-40B4-BE49-F238E27FC236}">
                  <a16:creationId xmlns:a16="http://schemas.microsoft.com/office/drawing/2014/main" xmlns="" id="{30E441CB-826F-BE48-9519-F95D120F21A1}"/>
                </a:ext>
              </a:extLst>
            </p:cNvPr>
            <p:cNvSpPr txBox="1"/>
            <p:nvPr/>
          </p:nvSpPr>
          <p:spPr>
            <a:xfrm>
              <a:off x="3264867" y="3784209"/>
              <a:ext cx="2047771"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Sort the list in descending order</a:t>
              </a:r>
              <a:endParaRPr lang="x-none" altLang="ko-KR" i="1" dirty="0">
                <a:solidFill>
                  <a:srgbClr val="2E8489"/>
                </a:solidFill>
              </a:endParaRPr>
            </a:p>
          </p:txBody>
        </p:sp>
      </p:grpSp>
    </p:spTree>
    <p:extLst>
      <p:ext uri="{BB962C8B-B14F-4D97-AF65-F5344CB8AC3E}">
        <p14:creationId xmlns:p14="http://schemas.microsoft.com/office/powerpoint/2010/main" val="23927029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 xmlns:a16="http://schemas.microsoft.com/office/drawing/2014/main" id="{02C9D266-701E-4DB2-99DC-F248CFD53410}"/>
              </a:ext>
            </a:extLst>
          </p:cNvPr>
          <p:cNvPicPr>
            <a:picLocks noChangeAspect="1"/>
          </p:cNvPicPr>
          <p:nvPr/>
        </p:nvPicPr>
        <p:blipFill>
          <a:blip r:embed="rId3"/>
          <a:stretch>
            <a:fillRect/>
          </a:stretch>
        </p:blipFill>
        <p:spPr>
          <a:xfrm>
            <a:off x="764232" y="3461241"/>
            <a:ext cx="8620109" cy="1535649"/>
          </a:xfrm>
          <a:prstGeom prst="rect">
            <a:avLst/>
          </a:prstGeom>
        </p:spPr>
      </p:pic>
      <p:sp>
        <p:nvSpPr>
          <p:cNvPr id="19" name="TextBox 18">
            <a:extLst>
              <a:ext uri="{FF2B5EF4-FFF2-40B4-BE49-F238E27FC236}">
                <a16:creationId xmlns="" xmlns:a16="http://schemas.microsoft.com/office/drawing/2014/main"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1.6. The id function and object-oriented programming</a:t>
            </a:r>
            <a:endParaRPr lang="ko-KR" altLang="en-US" b="1" dirty="0">
              <a:latin typeface="Samsung Sharp Sans" pitchFamily="2" charset="0"/>
            </a:endParaRPr>
          </a:p>
        </p:txBody>
      </p:sp>
      <p:sp>
        <p:nvSpPr>
          <p:cNvPr id="20" name="직사각형 19">
            <a:extLst>
              <a:ext uri="{FF2B5EF4-FFF2-40B4-BE49-F238E27FC236}">
                <a16:creationId xmlns="" xmlns:a16="http://schemas.microsoft.com/office/drawing/2014/main"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1" name="직사각형 2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3" name="직사각형 22">
            <a:extLst>
              <a:ext uri="{FF2B5EF4-FFF2-40B4-BE49-F238E27FC236}">
                <a16:creationId xmlns="" xmlns:a16="http://schemas.microsoft.com/office/drawing/2014/main" id="{F1B12DA7-C15F-4B00-8AB3-088BA5E0B6A4}"/>
              </a:ext>
            </a:extLst>
          </p:cNvPr>
          <p:cNvSpPr/>
          <p:nvPr/>
        </p:nvSpPr>
        <p:spPr>
          <a:xfrm>
            <a:off x="690341" y="2257209"/>
            <a:ext cx="8619913"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Python is an object-oriented programming language.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paradigm in which objects with various properties and functions compose a program is the core of object-oriented language.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Python objects have a unique identity that distinguishes them from other objects. The id function returns the object's identity as an integer. Objects will be dealt with in detail in Unit 21.</a:t>
            </a:r>
          </a:p>
        </p:txBody>
      </p:sp>
      <p:sp>
        <p:nvSpPr>
          <p:cNvPr id="24" name="직사각형 23">
            <a:extLst>
              <a:ext uri="{FF2B5EF4-FFF2-40B4-BE49-F238E27FC236}">
                <a16:creationId xmlns="" xmlns:a16="http://schemas.microsoft.com/office/drawing/2014/main" id="{5D0FA3B9-5FEB-458E-BC94-AB11CC4B58C9}"/>
              </a:ext>
            </a:extLst>
          </p:cNvPr>
          <p:cNvSpPr/>
          <p:nvPr/>
        </p:nvSpPr>
        <p:spPr>
          <a:xfrm>
            <a:off x="580388" y="200025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b="1" dirty="0">
                <a:solidFill>
                  <a:srgbClr val="193EB0"/>
                </a:solidFill>
                <a:latin typeface="SamsungOne 400" panose="020B0503030303020204" pitchFamily="34" charset="0"/>
                <a:ea typeface="SamsungOne 400" panose="020B0503030303020204" pitchFamily="34" charset="0"/>
              </a:rPr>
              <a:t>The id function and object-oriented programming</a:t>
            </a:r>
            <a:endParaRPr lang="ko-KR" altLang="en-US" sz="1300" b="1" dirty="0">
              <a:solidFill>
                <a:srgbClr val="193EB0"/>
              </a:solidFill>
              <a:latin typeface="SamsungOne 400" panose="020B0503030303020204" pitchFamily="34" charset="0"/>
            </a:endParaRPr>
          </a:p>
        </p:txBody>
      </p:sp>
    </p:spTree>
    <p:extLst>
      <p:ext uri="{BB962C8B-B14F-4D97-AF65-F5344CB8AC3E}">
        <p14:creationId xmlns:p14="http://schemas.microsoft.com/office/powerpoint/2010/main" val="19399607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09AA59E0-4D6F-43CF-9EC9-9BA9BBF01A4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9" name="TextBox 8">
            <a:extLst>
              <a:ext uri="{FF2B5EF4-FFF2-40B4-BE49-F238E27FC236}">
                <a16:creationId xmlns="" xmlns:a16="http://schemas.microsoft.com/office/drawing/2014/main" id="{D4E56E81-5595-4901-B6B2-FB0072D69B79}"/>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1.2. Caesar Cipher</a:t>
            </a:r>
            <a:endParaRPr lang="ko-KR" altLang="en-US" b="1" dirty="0">
              <a:latin typeface="Samsung Sharp Sans" pitchFamily="2" charset="0"/>
            </a:endParaRPr>
          </a:p>
        </p:txBody>
      </p:sp>
      <p:sp>
        <p:nvSpPr>
          <p:cNvPr id="13" name="직사각형 12">
            <a:extLst>
              <a:ext uri="{FF2B5EF4-FFF2-40B4-BE49-F238E27FC236}">
                <a16:creationId xmlns="" xmlns:a16="http://schemas.microsoft.com/office/drawing/2014/main" id="{90EFA62F-9637-4E5A-AAB1-9E61461D75DD}"/>
              </a:ext>
            </a:extLst>
          </p:cNvPr>
          <p:cNvSpPr/>
          <p:nvPr/>
        </p:nvSpPr>
        <p:spPr>
          <a:xfrm>
            <a:off x="580388" y="2010830"/>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To learn more about the Caesar cipher, visit https://</a:t>
            </a:r>
            <a:r>
              <a:rPr lang="en-US" altLang="ko-KR" sz="1300" dirty="0" err="1">
                <a:solidFill>
                  <a:schemeClr val="tx1"/>
                </a:solidFill>
                <a:latin typeface="SamsungOne 400" panose="020B0503030303020204" pitchFamily="34" charset="0"/>
                <a:ea typeface="SamsungOne 400" panose="020B0503030303020204" pitchFamily="34" charset="0"/>
              </a:rPr>
              <a:t>en.wikipedia.org</a:t>
            </a:r>
            <a:r>
              <a:rPr lang="en-US" altLang="ko-KR" sz="1300" dirty="0">
                <a:solidFill>
                  <a:schemeClr val="tx1"/>
                </a:solidFill>
                <a:latin typeface="SamsungOne 400" panose="020B0503030303020204" pitchFamily="34" charset="0"/>
                <a:ea typeface="SamsungOne 400" panose="020B0503030303020204" pitchFamily="34" charset="0"/>
              </a:rPr>
              <a:t>/wiki/</a:t>
            </a:r>
            <a:r>
              <a:rPr lang="en-US" altLang="ko-KR" sz="1300" dirty="0" err="1">
                <a:solidFill>
                  <a:schemeClr val="tx1"/>
                </a:solidFill>
                <a:latin typeface="SamsungOne 400" panose="020B0503030303020204" pitchFamily="34" charset="0"/>
                <a:ea typeface="SamsungOne 400" panose="020B0503030303020204" pitchFamily="34" charset="0"/>
              </a:rPr>
              <a:t>Caesar_cipher</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This encryption technique is known as one of the oldest encryption techniques.</a:t>
            </a:r>
          </a:p>
        </p:txBody>
      </p:sp>
      <p:sp>
        <p:nvSpPr>
          <p:cNvPr id="10" name="직사각형 9">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a:extLst>
              <a:ext uri="{FF2B5EF4-FFF2-40B4-BE49-F238E27FC236}">
                <a16:creationId xmlns="" xmlns:a16="http://schemas.microsoft.com/office/drawing/2014/main" id="{A856D675-7EDE-4EBB-9A38-5C7BDC2F4630}"/>
              </a:ext>
            </a:extLst>
          </p:cNvPr>
          <p:cNvGrpSpPr/>
          <p:nvPr/>
        </p:nvGrpSpPr>
        <p:grpSpPr>
          <a:xfrm>
            <a:off x="2323905" y="2977761"/>
            <a:ext cx="5280855" cy="2253917"/>
            <a:chOff x="1889565" y="3050931"/>
            <a:chExt cx="5891627" cy="2514600"/>
          </a:xfrm>
        </p:grpSpPr>
        <p:pic>
          <p:nvPicPr>
            <p:cNvPr id="7" name="Picture 2">
              <a:extLst>
                <a:ext uri="{FF2B5EF4-FFF2-40B4-BE49-F238E27FC236}">
                  <a16:creationId xmlns="" xmlns:a16="http://schemas.microsoft.com/office/drawing/2014/main" id="{51CE3C37-31AA-4F56-94CB-F061A8E963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0952" y="3313028"/>
              <a:ext cx="4819436" cy="203358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 xmlns:a16="http://schemas.microsoft.com/office/drawing/2014/main" id="{1052F316-42C6-4DCF-8095-01DFE987957E}"/>
                </a:ext>
              </a:extLst>
            </p:cNvPr>
            <p:cNvSpPr/>
            <p:nvPr/>
          </p:nvSpPr>
          <p:spPr>
            <a:xfrm>
              <a:off x="1889565" y="3050931"/>
              <a:ext cx="5891627" cy="2514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8473623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81AB2881-51A4-4BB4-B45F-F28003632896}"/>
              </a:ext>
            </a:extLst>
          </p:cNvPr>
          <p:cNvPicPr>
            <a:picLocks noChangeAspect="1"/>
          </p:cNvPicPr>
          <p:nvPr/>
        </p:nvPicPr>
        <p:blipFill>
          <a:blip r:embed="rId3"/>
          <a:stretch>
            <a:fillRect/>
          </a:stretch>
        </p:blipFill>
        <p:spPr>
          <a:xfrm>
            <a:off x="549066" y="2274152"/>
            <a:ext cx="8945962" cy="2547855"/>
          </a:xfrm>
          <a:prstGeom prst="rect">
            <a:avLst/>
          </a:prstGeom>
        </p:spPr>
      </p:pic>
      <p:sp>
        <p:nvSpPr>
          <p:cNvPr id="14" name="TextBox 13">
            <a:extLst>
              <a:ext uri="{FF2B5EF4-FFF2-40B4-BE49-F238E27FC236}">
                <a16:creationId xmlns="" xmlns:a16="http://schemas.microsoft.com/office/drawing/2014/main"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1.7. type function</a:t>
            </a:r>
            <a:endParaRPr lang="ko-KR" altLang="en-US" b="1" dirty="0">
              <a:latin typeface="Samsung Sharp Sans" pitchFamily="2" charset="0"/>
            </a:endParaRPr>
          </a:p>
        </p:txBody>
      </p:sp>
      <p:sp>
        <p:nvSpPr>
          <p:cNvPr id="15" name="직사각형 14">
            <a:extLst>
              <a:ext uri="{FF2B5EF4-FFF2-40B4-BE49-F238E27FC236}">
                <a16:creationId xmlns="" xmlns:a16="http://schemas.microsoft.com/office/drawing/2014/main"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9" name="직사각형 18">
            <a:extLst>
              <a:ext uri="{FF2B5EF4-FFF2-40B4-BE49-F238E27FC236}">
                <a16:creationId xmlns="" xmlns:a16="http://schemas.microsoft.com/office/drawing/2014/main" id="{5D0FA3B9-5FEB-458E-BC94-AB11CC4B58C9}"/>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type function returns the data type of an object. Learn the various data types in Python.</a:t>
            </a:r>
          </a:p>
        </p:txBody>
      </p:sp>
    </p:spTree>
    <p:extLst>
      <p:ext uri="{BB962C8B-B14F-4D97-AF65-F5344CB8AC3E}">
        <p14:creationId xmlns:p14="http://schemas.microsoft.com/office/powerpoint/2010/main" val="20540798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 xmlns:a16="http://schemas.microsoft.com/office/drawing/2014/main" id="{E61CD4C3-30B5-49AC-A15E-715172060CB3}"/>
              </a:ext>
            </a:extLst>
          </p:cNvPr>
          <p:cNvPicPr>
            <a:picLocks noChangeAspect="1"/>
          </p:cNvPicPr>
          <p:nvPr/>
        </p:nvPicPr>
        <p:blipFill>
          <a:blip r:embed="rId3"/>
          <a:stretch>
            <a:fillRect/>
          </a:stretch>
        </p:blipFill>
        <p:spPr>
          <a:xfrm>
            <a:off x="580388" y="3214191"/>
            <a:ext cx="8713297" cy="2487528"/>
          </a:xfrm>
          <a:prstGeom prst="rect">
            <a:avLst/>
          </a:prstGeom>
        </p:spPr>
      </p:pic>
      <p:sp>
        <p:nvSpPr>
          <p:cNvPr id="15" name="TextBox 14">
            <a:extLst>
              <a:ext uri="{FF2B5EF4-FFF2-40B4-BE49-F238E27FC236}">
                <a16:creationId xmlns="" xmlns:a16="http://schemas.microsoft.com/office/drawing/2014/main"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1.8. eval function</a:t>
            </a:r>
            <a:endParaRPr lang="ko-KR" altLang="en-US" b="1" dirty="0">
              <a:latin typeface="Samsung Sharp Sans" pitchFamily="2" charset="0"/>
            </a:endParaRPr>
          </a:p>
        </p:txBody>
      </p:sp>
      <p:sp>
        <p:nvSpPr>
          <p:cNvPr id="16" name="직사각형 15">
            <a:extLst>
              <a:ext uri="{FF2B5EF4-FFF2-40B4-BE49-F238E27FC236}">
                <a16:creationId xmlns="" xmlns:a16="http://schemas.microsoft.com/office/drawing/2014/main"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9" name="직사각형 18">
            <a:extLst>
              <a:ext uri="{FF2B5EF4-FFF2-40B4-BE49-F238E27FC236}">
                <a16:creationId xmlns="" xmlns:a16="http://schemas.microsoft.com/office/drawing/2014/main" id="{5D0FA3B9-5FEB-458E-BC94-AB11CC4B58C9}"/>
              </a:ext>
            </a:extLst>
          </p:cNvPr>
          <p:cNvSpPr/>
          <p:nvPr/>
        </p:nvSpPr>
        <p:spPr>
          <a:xfrm>
            <a:off x="580388" y="2008137"/>
            <a:ext cx="888761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This is an eval function where the Python interpreter executes the string value entered as an argument and outputs the result as it is.</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eval function is very powerful, such as executing the script itself.</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It should be used with caution because it can directly call system commands to obtain information on all files in the system where Python is running, or even delete files.</a:t>
            </a:r>
          </a:p>
        </p:txBody>
      </p:sp>
      <p:sp>
        <p:nvSpPr>
          <p:cNvPr id="12" name="TextBox 11">
            <a:extLst>
              <a:ext uri="{FF2B5EF4-FFF2-40B4-BE49-F238E27FC236}">
                <a16:creationId xmlns:a16="http://schemas.microsoft.com/office/drawing/2014/main" xmlns="" id="{30E441CB-826F-BE48-9519-F95D120F21A1}"/>
              </a:ext>
            </a:extLst>
          </p:cNvPr>
          <p:cNvSpPr txBox="1"/>
          <p:nvPr/>
        </p:nvSpPr>
        <p:spPr>
          <a:xfrm>
            <a:off x="2490190" y="3337808"/>
            <a:ext cx="3332345" cy="18099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The Python translator executes the sentence of 10 + 20</a:t>
            </a:r>
            <a:endParaRPr lang="x-none" altLang="ko-KR" i="1" dirty="0">
              <a:solidFill>
                <a:srgbClr val="2E8489"/>
              </a:solidFill>
            </a:endParaRPr>
          </a:p>
        </p:txBody>
      </p:sp>
      <p:sp>
        <p:nvSpPr>
          <p:cNvPr id="13" name="TextBox 12">
            <a:extLst>
              <a:ext uri="{FF2B5EF4-FFF2-40B4-BE49-F238E27FC236}">
                <a16:creationId xmlns:a16="http://schemas.microsoft.com/office/drawing/2014/main" xmlns="" id="{30E441CB-826F-BE48-9519-F95D120F21A1}"/>
              </a:ext>
            </a:extLst>
          </p:cNvPr>
          <p:cNvSpPr txBox="1"/>
          <p:nvPr/>
        </p:nvSpPr>
        <p:spPr>
          <a:xfrm>
            <a:off x="2490190" y="3971121"/>
            <a:ext cx="3332345" cy="18099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The Python translator executes the sentence of (5 * 20) / 2 </a:t>
            </a:r>
            <a:endParaRPr lang="x-none" altLang="ko-KR" i="1" dirty="0">
              <a:solidFill>
                <a:srgbClr val="2E8489"/>
              </a:solidFill>
            </a:endParaRPr>
          </a:p>
        </p:txBody>
      </p:sp>
      <p:sp>
        <p:nvSpPr>
          <p:cNvPr id="14" name="TextBox 13">
            <a:extLst>
              <a:ext uri="{FF2B5EF4-FFF2-40B4-BE49-F238E27FC236}">
                <a16:creationId xmlns:a16="http://schemas.microsoft.com/office/drawing/2014/main" xmlns="" id="{30E441CB-826F-BE48-9519-F95D120F21A1}"/>
              </a:ext>
            </a:extLst>
          </p:cNvPr>
          <p:cNvSpPr txBox="1"/>
          <p:nvPr/>
        </p:nvSpPr>
        <p:spPr>
          <a:xfrm>
            <a:off x="2490190" y="4600415"/>
            <a:ext cx="4512590" cy="18099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The Unicode value 65 is the alphabet ‘A’, which the </a:t>
            </a:r>
            <a:r>
              <a:rPr lang="en-US" altLang="ko-KR" i="1" dirty="0" err="1">
                <a:solidFill>
                  <a:srgbClr val="2E8489"/>
                </a:solidFill>
              </a:rPr>
              <a:t>chr</a:t>
            </a:r>
            <a:r>
              <a:rPr lang="en-US" altLang="ko-KR" i="1" dirty="0">
                <a:solidFill>
                  <a:srgbClr val="2E8489"/>
                </a:solidFill>
              </a:rPr>
              <a:t>() function returns</a:t>
            </a:r>
            <a:endParaRPr lang="x-none" altLang="ko-KR" i="1" dirty="0">
              <a:solidFill>
                <a:srgbClr val="2E8489"/>
              </a:solidFill>
            </a:endParaRPr>
          </a:p>
        </p:txBody>
      </p:sp>
      <p:sp>
        <p:nvSpPr>
          <p:cNvPr id="20" name="TextBox 19">
            <a:extLst>
              <a:ext uri="{FF2B5EF4-FFF2-40B4-BE49-F238E27FC236}">
                <a16:creationId xmlns:a16="http://schemas.microsoft.com/office/drawing/2014/main" xmlns="" id="{30E441CB-826F-BE48-9519-F95D120F21A1}"/>
              </a:ext>
            </a:extLst>
          </p:cNvPr>
          <p:cNvSpPr txBox="1"/>
          <p:nvPr/>
        </p:nvSpPr>
        <p:spPr>
          <a:xfrm>
            <a:off x="2490190" y="5218011"/>
            <a:ext cx="4512590" cy="18099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Return the Unicode value 65 of the alphabet ‘A’</a:t>
            </a:r>
            <a:endParaRPr lang="x-none" altLang="ko-KR" i="1" dirty="0">
              <a:solidFill>
                <a:srgbClr val="2E8489"/>
              </a:solidFill>
            </a:endParaRPr>
          </a:p>
        </p:txBody>
      </p:sp>
    </p:spTree>
    <p:extLst>
      <p:ext uri="{BB962C8B-B14F-4D97-AF65-F5344CB8AC3E}">
        <p14:creationId xmlns:p14="http://schemas.microsoft.com/office/powerpoint/2010/main" val="496870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 xmlns:a16="http://schemas.microsoft.com/office/drawing/2014/main" id="{7E71A9D3-23FB-4C42-8358-1D4B66E9C004}"/>
              </a:ext>
            </a:extLst>
          </p:cNvPr>
          <p:cNvSpPr txBox="1"/>
          <p:nvPr/>
        </p:nvSpPr>
        <p:spPr>
          <a:xfrm>
            <a:off x="4951829" y="2263211"/>
            <a:ext cx="4516171" cy="4108817"/>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Solve the Tower of Hanoi problem using </a:t>
            </a:r>
            <a:r>
              <a:rPr lang="en-US" altLang="ko-KR" sz="1300" b="1" dirty="0">
                <a:solidFill>
                  <a:srgbClr val="193EB0"/>
                </a:solidFill>
                <a:latin typeface="SamsungOne 400" panose="020B0503030303020204" pitchFamily="34" charset="0"/>
                <a:ea typeface="+mn-ea"/>
                <a:cs typeface="+mn-cs"/>
                <a:sym typeface="Arial"/>
              </a:rPr>
              <a:t>recursive functions</a:t>
            </a:r>
            <a:r>
              <a:rPr lang="en-US" altLang="ko-KR" sz="1300" dirty="0">
                <a:solidFill>
                  <a:prstClr val="black">
                    <a:lumMod val="85000"/>
                    <a:lumOff val="15000"/>
                  </a:prstClr>
                </a:solidFill>
                <a:latin typeface="SamsungOne 400" panose="020B0503030303020204" pitchFamily="34" charset="0"/>
                <a:ea typeface="+mn-ea"/>
                <a:cs typeface="+mn-cs"/>
                <a:sym typeface="Arial"/>
              </a:rPr>
              <a:t>.</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Consider a simple case with three disks as shown in the figure. In the final stage, the largest disk (red disk) must go from A to C.</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To do that, both the middle disk (blue disk) and the small disk (green disk) must go to B.</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It should be considered to move the two disks to the destination B using the starting point A and the auxiliary rod C without considering the large disk.</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When all the smaller disks have been moved to B, the largest disk is moved to C. [Figure 3]</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In this case, there will be two small disks on rod B. [Figure 4]</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After that, it should be considered to move the two small disks from the starting point B to the destination C using the auxiliary rod A. [Figure 5, 6, 7]</a:t>
            </a:r>
            <a:endParaRPr lang="ko-KR" altLang="en-US" sz="1300" dirty="0">
              <a:solidFill>
                <a:prstClr val="black">
                  <a:lumMod val="85000"/>
                  <a:lumOff val="15000"/>
                </a:prstClr>
              </a:solidFill>
              <a:latin typeface="SamsungOne 400" panose="020B0503030303020204" pitchFamily="34" charset="0"/>
              <a:ea typeface="+mn-ea"/>
              <a:cs typeface="+mn-cs"/>
              <a:sym typeface="Arial"/>
            </a:endParaRPr>
          </a:p>
        </p:txBody>
      </p:sp>
      <p:pic>
        <p:nvPicPr>
          <p:cNvPr id="17" name="Picture 4" descr="Towers of Hanoi - 3plates">
            <a:extLst>
              <a:ext uri="{FF2B5EF4-FFF2-40B4-BE49-F238E27FC236}">
                <a16:creationId xmlns="" xmlns:a16="http://schemas.microsoft.com/office/drawing/2014/main" id="{739C6BD6-7F52-458D-8CC9-1F9464862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88" y="2329155"/>
            <a:ext cx="4305300" cy="3352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2.1. Step-by-step execution process</a:t>
            </a:r>
            <a:endParaRPr lang="ko-KR" altLang="en-US" b="1" dirty="0">
              <a:latin typeface="Samsung Sharp Sans" pitchFamily="2" charset="0"/>
            </a:endParaRPr>
          </a:p>
        </p:txBody>
      </p:sp>
      <p:sp>
        <p:nvSpPr>
          <p:cNvPr id="15" name="직사각형 14">
            <a:extLst>
              <a:ext uri="{FF2B5EF4-FFF2-40B4-BE49-F238E27FC236}">
                <a16:creationId xmlns="" xmlns:a16="http://schemas.microsoft.com/office/drawing/2014/main"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2. Tower of Hanoi problem</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9" name="직사각형 18">
            <a:extLst>
              <a:ext uri="{FF2B5EF4-FFF2-40B4-BE49-F238E27FC236}">
                <a16:creationId xmlns="" xmlns:a16="http://schemas.microsoft.com/office/drawing/2014/main" id="{5D0FA3B9-5FEB-458E-BC94-AB11CC4B58C9}"/>
              </a:ext>
            </a:extLst>
          </p:cNvPr>
          <p:cNvSpPr/>
          <p:nvPr/>
        </p:nvSpPr>
        <p:spPr>
          <a:xfrm>
            <a:off x="580388" y="200634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Learn the step-by-step execution process of the Tower of Hanoi algorithm.</a:t>
            </a:r>
          </a:p>
        </p:txBody>
      </p:sp>
    </p:spTree>
    <p:extLst>
      <p:ext uri="{BB962C8B-B14F-4D97-AF65-F5344CB8AC3E}">
        <p14:creationId xmlns:p14="http://schemas.microsoft.com/office/powerpoint/2010/main" val="96972583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2.1. Step-by-step execution process</a:t>
            </a:r>
            <a:endParaRPr lang="ko-KR" altLang="en-US" b="1" dirty="0">
              <a:latin typeface="Samsung Sharp Sans" pitchFamily="2" charset="0"/>
            </a:endParaRPr>
          </a:p>
        </p:txBody>
      </p:sp>
      <p:sp>
        <p:nvSpPr>
          <p:cNvPr id="11" name="직사각형 10">
            <a:extLst>
              <a:ext uri="{FF2B5EF4-FFF2-40B4-BE49-F238E27FC236}">
                <a16:creationId xmlns="" xmlns:a16="http://schemas.microsoft.com/office/drawing/2014/main"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2. Tower of Hanoi problem</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 xmlns:a16="http://schemas.microsoft.com/office/drawing/2014/main" id="{90EFA62F-9637-4E5A-AAB1-9E61461D75DD}"/>
              </a:ext>
            </a:extLst>
          </p:cNvPr>
          <p:cNvSpPr/>
          <p:nvPr/>
        </p:nvSpPr>
        <p:spPr>
          <a:xfrm>
            <a:off x="580388" y="200133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When there is 1 disk,</a:t>
            </a:r>
          </a:p>
        </p:txBody>
      </p:sp>
      <p:sp>
        <p:nvSpPr>
          <p:cNvPr id="16" name="직사각형 15">
            <a:extLst>
              <a:ext uri="{FF2B5EF4-FFF2-40B4-BE49-F238E27FC236}">
                <a16:creationId xmlns="" xmlns:a16="http://schemas.microsoft.com/office/drawing/2014/main" id="{F1B12DA7-C15F-4B00-8AB3-088BA5E0B6A4}"/>
              </a:ext>
            </a:extLst>
          </p:cNvPr>
          <p:cNvSpPr/>
          <p:nvPr/>
        </p:nvSpPr>
        <p:spPr>
          <a:xfrm>
            <a:off x="690341" y="226019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1. Move directly from the starting point A to the destination C.</a:t>
            </a:r>
          </a:p>
        </p:txBody>
      </p:sp>
      <p:grpSp>
        <p:nvGrpSpPr>
          <p:cNvPr id="3" name="그룹 2"/>
          <p:cNvGrpSpPr/>
          <p:nvPr/>
        </p:nvGrpSpPr>
        <p:grpSpPr>
          <a:xfrm>
            <a:off x="580388" y="2592932"/>
            <a:ext cx="8887612" cy="1082099"/>
            <a:chOff x="580388" y="2788259"/>
            <a:chExt cx="8887612" cy="1082099"/>
          </a:xfrm>
        </p:grpSpPr>
        <p:sp>
          <p:nvSpPr>
            <p:cNvPr id="17" name="직사각형 16">
              <a:extLst>
                <a:ext uri="{FF2B5EF4-FFF2-40B4-BE49-F238E27FC236}">
                  <a16:creationId xmlns="" xmlns:a16="http://schemas.microsoft.com/office/drawing/2014/main" id="{90EFA62F-9637-4E5A-AAB1-9E61461D75DD}"/>
                </a:ext>
              </a:extLst>
            </p:cNvPr>
            <p:cNvSpPr/>
            <p:nvPr/>
          </p:nvSpPr>
          <p:spPr>
            <a:xfrm>
              <a:off x="580388" y="278825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When there are 2 disks,</a:t>
              </a:r>
            </a:p>
          </p:txBody>
        </p:sp>
        <p:sp>
          <p:nvSpPr>
            <p:cNvPr id="18" name="직사각형 17">
              <a:extLst>
                <a:ext uri="{FF2B5EF4-FFF2-40B4-BE49-F238E27FC236}">
                  <a16:creationId xmlns="" xmlns:a16="http://schemas.microsoft.com/office/drawing/2014/main" id="{F1B12DA7-C15F-4B00-8AB3-088BA5E0B6A4}"/>
                </a:ext>
              </a:extLst>
            </p:cNvPr>
            <p:cNvSpPr/>
            <p:nvPr/>
          </p:nvSpPr>
          <p:spPr>
            <a:xfrm>
              <a:off x="690341" y="3065009"/>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1. Move the small disk to B (as when there is only one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2. Move the large disk to C (as when there is only one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3. Move the small disk back to C (as when there is only one disk).</a:t>
              </a:r>
            </a:p>
          </p:txBody>
        </p:sp>
      </p:grpSp>
      <p:grpSp>
        <p:nvGrpSpPr>
          <p:cNvPr id="2" name="그룹 1"/>
          <p:cNvGrpSpPr/>
          <p:nvPr/>
        </p:nvGrpSpPr>
        <p:grpSpPr>
          <a:xfrm>
            <a:off x="580388" y="3819023"/>
            <a:ext cx="8887612" cy="1066574"/>
            <a:chOff x="580388" y="4107411"/>
            <a:chExt cx="8887612" cy="1066574"/>
          </a:xfrm>
        </p:grpSpPr>
        <p:sp>
          <p:nvSpPr>
            <p:cNvPr id="19" name="직사각형 18">
              <a:extLst>
                <a:ext uri="{FF2B5EF4-FFF2-40B4-BE49-F238E27FC236}">
                  <a16:creationId xmlns="" xmlns:a16="http://schemas.microsoft.com/office/drawing/2014/main" id="{90EFA62F-9637-4E5A-AAB1-9E61461D75DD}"/>
                </a:ext>
              </a:extLst>
            </p:cNvPr>
            <p:cNvSpPr/>
            <p:nvPr/>
          </p:nvSpPr>
          <p:spPr>
            <a:xfrm>
              <a:off x="580388" y="410741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When there are 3 disks,</a:t>
              </a:r>
            </a:p>
          </p:txBody>
        </p:sp>
        <p:sp>
          <p:nvSpPr>
            <p:cNvPr id="20" name="직사각형 19">
              <a:extLst>
                <a:ext uri="{FF2B5EF4-FFF2-40B4-BE49-F238E27FC236}">
                  <a16:creationId xmlns="" xmlns:a16="http://schemas.microsoft.com/office/drawing/2014/main" id="{F1B12DA7-C15F-4B00-8AB3-088BA5E0B6A4}"/>
                </a:ext>
              </a:extLst>
            </p:cNvPr>
            <p:cNvSpPr/>
            <p:nvPr/>
          </p:nvSpPr>
          <p:spPr>
            <a:xfrm>
              <a:off x="690341" y="4368636"/>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1. Move (disk 1, disk 2) from A to B using when there are 2 discs,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2. Move the disk 3 to C using when there is only one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3. Move (disk 1, disk 2) from B to C using when there are two disks.</a:t>
              </a:r>
            </a:p>
          </p:txBody>
        </p:sp>
      </p:grpSp>
    </p:spTree>
    <p:extLst>
      <p:ext uri="{BB962C8B-B14F-4D97-AF65-F5344CB8AC3E}">
        <p14:creationId xmlns:p14="http://schemas.microsoft.com/office/powerpoint/2010/main" val="22778537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2.2. Tower of Hanoi Algorithm</a:t>
            </a:r>
            <a:endParaRPr lang="ko-KR" altLang="en-US" b="1" dirty="0">
              <a:latin typeface="Samsung Sharp Sans" pitchFamily="2" charset="0"/>
            </a:endParaRPr>
          </a:p>
        </p:txBody>
      </p:sp>
      <p:sp>
        <p:nvSpPr>
          <p:cNvPr id="12" name="직사각형 11">
            <a:extLst>
              <a:ext uri="{FF2B5EF4-FFF2-40B4-BE49-F238E27FC236}">
                <a16:creationId xmlns="" xmlns:a16="http://schemas.microsoft.com/office/drawing/2014/main"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2. Tower of Hanoi problem</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 xmlns:a16="http://schemas.microsoft.com/office/drawing/2014/main" id="{90EFA62F-9637-4E5A-AAB1-9E61461D75DD}"/>
              </a:ext>
            </a:extLst>
          </p:cNvPr>
          <p:cNvSpPr/>
          <p:nvPr/>
        </p:nvSpPr>
        <p:spPr>
          <a:xfrm>
            <a:off x="580388" y="200482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When there are n disks,</a:t>
            </a:r>
          </a:p>
        </p:txBody>
      </p:sp>
      <p:sp>
        <p:nvSpPr>
          <p:cNvPr id="16" name="직사각형 15">
            <a:extLst>
              <a:ext uri="{FF2B5EF4-FFF2-40B4-BE49-F238E27FC236}">
                <a16:creationId xmlns="" xmlns:a16="http://schemas.microsoft.com/office/drawing/2014/main" id="{F1B12DA7-C15F-4B00-8AB3-088BA5E0B6A4}"/>
              </a:ext>
            </a:extLst>
          </p:cNvPr>
          <p:cNvSpPr/>
          <p:nvPr/>
        </p:nvSpPr>
        <p:spPr>
          <a:xfrm>
            <a:off x="690341" y="2264767"/>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1. Move n-1 disks to B (as if there were n-1 disks).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2. Move the last disk to C (as if there is only one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3. Move n-1 disks from B to C (as if there were n-1 disks).</a:t>
            </a:r>
          </a:p>
        </p:txBody>
      </p:sp>
      <p:sp>
        <p:nvSpPr>
          <p:cNvPr id="17" name="직사각형 16">
            <a:extLst>
              <a:ext uri="{FF2B5EF4-FFF2-40B4-BE49-F238E27FC236}">
                <a16:creationId xmlns="" xmlns:a16="http://schemas.microsoft.com/office/drawing/2014/main" id="{90EFA62F-9637-4E5A-AAB1-9E61461D75DD}"/>
              </a:ext>
            </a:extLst>
          </p:cNvPr>
          <p:cNvSpPr/>
          <p:nvPr/>
        </p:nvSpPr>
        <p:spPr>
          <a:xfrm>
            <a:off x="580388" y="3217843"/>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If we implement this structure using a recursive function, it will be like this:</a:t>
            </a:r>
          </a:p>
        </p:txBody>
      </p:sp>
      <p:grpSp>
        <p:nvGrpSpPr>
          <p:cNvPr id="3" name="그룹 2"/>
          <p:cNvGrpSpPr/>
          <p:nvPr/>
        </p:nvGrpSpPr>
        <p:grpSpPr>
          <a:xfrm>
            <a:off x="580388" y="3417898"/>
            <a:ext cx="8886825" cy="799531"/>
            <a:chOff x="580388" y="3417898"/>
            <a:chExt cx="8886825" cy="799531"/>
          </a:xfrm>
        </p:grpSpPr>
        <p:pic>
          <p:nvPicPr>
            <p:cNvPr id="6" name="그림 5">
              <a:extLst>
                <a:ext uri="{FF2B5EF4-FFF2-40B4-BE49-F238E27FC236}">
                  <a16:creationId xmlns="" xmlns:a16="http://schemas.microsoft.com/office/drawing/2014/main" id="{1B9E9979-0F1D-4E9F-8705-1981368D280E}"/>
                </a:ext>
              </a:extLst>
            </p:cNvPr>
            <p:cNvPicPr>
              <a:picLocks noChangeAspect="1"/>
            </p:cNvPicPr>
            <p:nvPr/>
          </p:nvPicPr>
          <p:blipFill>
            <a:blip r:embed="rId4"/>
            <a:stretch>
              <a:fillRect/>
            </a:stretch>
          </p:blipFill>
          <p:spPr>
            <a:xfrm>
              <a:off x="580388" y="3417898"/>
              <a:ext cx="8886825" cy="799531"/>
            </a:xfrm>
            <a:prstGeom prst="rect">
              <a:avLst/>
            </a:prstGeom>
          </p:spPr>
        </p:pic>
        <p:sp>
          <p:nvSpPr>
            <p:cNvPr id="19" name="TextBox 18">
              <a:extLst>
                <a:ext uri="{FF2B5EF4-FFF2-40B4-BE49-F238E27FC236}">
                  <a16:creationId xmlns:a16="http://schemas.microsoft.com/office/drawing/2014/main" xmlns="" id="{30E441CB-826F-BE48-9519-F95D120F21A1}"/>
                </a:ext>
              </a:extLst>
            </p:cNvPr>
            <p:cNvSpPr txBox="1"/>
            <p:nvPr/>
          </p:nvSpPr>
          <p:spPr>
            <a:xfrm>
              <a:off x="1343728" y="3742821"/>
              <a:ext cx="3324792" cy="168687"/>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Number </a:t>
              </a:r>
              <a:r>
                <a:rPr lang="en-US" altLang="ko-KR" dirty="0">
                  <a:solidFill>
                    <a:srgbClr val="BF3238"/>
                  </a:solidFill>
                </a:rPr>
                <a:t>{}, {} -&gt; </a:t>
              </a:r>
              <a:r>
                <a:rPr lang="en-US" altLang="ko-KR" dirty="0" smtClean="0">
                  <a:solidFill>
                    <a:srgbClr val="BF3238"/>
                  </a:solidFill>
                </a:rPr>
                <a:t>{}</a:t>
              </a:r>
              <a:r>
                <a:rPr lang="en-US" altLang="x-none" dirty="0" smtClean="0">
                  <a:solidFill>
                    <a:srgbClr val="BF3238"/>
                  </a:solidFill>
                </a:rPr>
                <a:t>"</a:t>
              </a:r>
              <a:r>
                <a:rPr lang="en-US" altLang="ko-KR" dirty="0"/>
                <a:t>.format(n, from_, to_)</a:t>
              </a:r>
              <a:r>
                <a:rPr lang="en-US" altLang="x-none" dirty="0"/>
                <a:t>)</a:t>
              </a:r>
              <a:endParaRPr lang="x-none" altLang="en-US" dirty="0"/>
            </a:p>
          </p:txBody>
        </p:sp>
      </p:grpSp>
    </p:spTree>
    <p:extLst>
      <p:ext uri="{BB962C8B-B14F-4D97-AF65-F5344CB8AC3E}">
        <p14:creationId xmlns:p14="http://schemas.microsoft.com/office/powerpoint/2010/main" val="39002929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33">
            <a:extLst>
              <a:ext uri="{FF2B5EF4-FFF2-40B4-BE49-F238E27FC236}">
                <a16:creationId xmlns="" xmlns:a16="http://schemas.microsoft.com/office/drawing/2014/main" id="{E0A16A8D-DFD5-4DAB-8204-05621489756B}"/>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Pair programing</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 xmlns:a16="http://schemas.microsoft.com/office/drawing/2014/main" id="{5DACEF16-B049-468F-92EA-6F6DFF947661}"/>
              </a:ext>
            </a:extLst>
          </p:cNvPr>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Tree>
    <p:extLst>
      <p:ext uri="{BB962C8B-B14F-4D97-AF65-F5344CB8AC3E}">
        <p14:creationId xmlns:p14="http://schemas.microsoft.com/office/powerpoint/2010/main" val="23475876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18</a:t>
              </a:r>
            </a:p>
          </p:txBody>
        </p:sp>
      </p:grpSp>
    </p:spTree>
    <p:extLst>
      <p:ext uri="{BB962C8B-B14F-4D97-AF65-F5344CB8AC3E}">
        <p14:creationId xmlns:p14="http://schemas.microsoft.com/office/powerpoint/2010/main" val="208957843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 xmlns:a16="http://schemas.microsoft.com/office/drawing/2014/main"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 xmlns:a16="http://schemas.microsoft.com/office/drawing/2014/main"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 xmlns:a16="http://schemas.microsoft.com/office/drawing/2014/main"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18</a:t>
              </a:r>
            </a:p>
          </p:txBody>
        </p:sp>
      </p:grpSp>
    </p:spTree>
    <p:extLst>
      <p:ext uri="{BB962C8B-B14F-4D97-AF65-F5344CB8AC3E}">
        <p14:creationId xmlns:p14="http://schemas.microsoft.com/office/powerpoint/2010/main" val="255119753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66255" y="1136073"/>
            <a:ext cx="9642763" cy="5190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451306" y="1220477"/>
            <a:ext cx="9001905" cy="1890479"/>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451306" y="3172442"/>
            <a:ext cx="9001905" cy="3129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 xmlns:a16="http://schemas.microsoft.com/office/drawing/2014/main" id="{6D5B003C-573B-4BFF-AC16-2D36B1D29ADC}"/>
              </a:ext>
            </a:extLst>
          </p:cNvPr>
          <p:cNvSpPr/>
          <p:nvPr/>
        </p:nvSpPr>
        <p:spPr>
          <a:xfrm>
            <a:off x="1311889" y="1376603"/>
            <a:ext cx="8009724" cy="1600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chemeClr val="tx1"/>
                </a:solidFill>
                <a:latin typeface="SamsungOne 400" panose="020B0503030303020204" pitchFamily="34" charset="0"/>
                <a:ea typeface="SamsungOne 400" panose="020B0503030303020204" pitchFamily="34" charset="0"/>
              </a:rPr>
              <a:t>The natural number e, also called Euler's number or Napier's constant, is an irrational number used as the base of the natural logarithm. It is defined by the following formula.</a:t>
            </a:r>
          </a:p>
          <a:p>
            <a:pPr latinLnBrk="0"/>
            <a:endParaRPr lang="en-US" altLang="ko-KR" sz="1300" dirty="0">
              <a:solidFill>
                <a:schemeClr val="tx1"/>
              </a:solidFill>
              <a:latin typeface="SamsungOne 400" panose="020B0503030303020204" pitchFamily="34" charset="0"/>
              <a:ea typeface="SamsungOne 400" panose="020B0503030303020204" pitchFamily="34" charset="0"/>
            </a:endParaRPr>
          </a:p>
          <a:p>
            <a:pPr latinLnBrk="0"/>
            <a:r>
              <a:rPr lang="en-US" altLang="ko-KR" sz="1300" dirty="0">
                <a:solidFill>
                  <a:schemeClr val="tx1"/>
                </a:solidFill>
                <a:latin typeface="SamsungOne 400" panose="020B0503030303020204" pitchFamily="34" charset="0"/>
                <a:ea typeface="SamsungOne 400" panose="020B0503030303020204" pitchFamily="34" charset="0"/>
              </a:rPr>
              <a:t>( e = 1 + 1/1! + 1/2! + 1/3! + ..... + 1/n! )</a:t>
            </a:r>
          </a:p>
          <a:p>
            <a:pPr latinLnBrk="0"/>
            <a:endParaRPr lang="en-US" altLang="ko-KR" sz="1300" dirty="0">
              <a:solidFill>
                <a:schemeClr val="tx1"/>
              </a:solidFill>
              <a:latin typeface="SamsungOne 400" panose="020B0503030303020204" pitchFamily="34" charset="0"/>
              <a:ea typeface="SamsungOne 400" panose="020B0503030303020204" pitchFamily="34" charset="0"/>
            </a:endParaRPr>
          </a:p>
          <a:p>
            <a:pPr latinLnBrk="0"/>
            <a:r>
              <a:rPr lang="en-US" altLang="ko-KR" sz="1300" dirty="0">
                <a:solidFill>
                  <a:schemeClr val="tx1"/>
                </a:solidFill>
                <a:latin typeface="SamsungOne 400" panose="020B0503030303020204" pitchFamily="34" charset="0"/>
                <a:ea typeface="SamsungOne 400" panose="020B0503030303020204" pitchFamily="34" charset="0"/>
              </a:rPr>
              <a:t>In this formula, let k! be defined as a function named factorial(k). Also, let's define a function called </a:t>
            </a:r>
            <a:r>
              <a:rPr lang="en-US" altLang="ko-KR" sz="1300" dirty="0" err="1">
                <a:solidFill>
                  <a:schemeClr val="tx1"/>
                </a:solidFill>
                <a:latin typeface="SamsungOne 400" panose="020B0503030303020204" pitchFamily="34" charset="0"/>
                <a:ea typeface="SamsungOne 400" panose="020B0503030303020204" pitchFamily="34" charset="0"/>
              </a:rPr>
              <a:t>euler</a:t>
            </a:r>
            <a:r>
              <a:rPr lang="en-US" altLang="ko-KR" sz="1300" dirty="0">
                <a:solidFill>
                  <a:schemeClr val="tx1"/>
                </a:solidFill>
                <a:latin typeface="SamsungOne 400" panose="020B0503030303020204" pitchFamily="34" charset="0"/>
                <a:ea typeface="SamsungOne 400" panose="020B0503030303020204" pitchFamily="34" charset="0"/>
              </a:rPr>
              <a:t>(n) that returns the sum of 1/0! + 1/1! to 1/n! Find the value of </a:t>
            </a:r>
            <a:r>
              <a:rPr lang="en-US" altLang="ko-KR" sz="1300" dirty="0" err="1">
                <a:solidFill>
                  <a:schemeClr val="tx1"/>
                </a:solidFill>
                <a:latin typeface="SamsungOne 400" panose="020B0503030303020204" pitchFamily="34" charset="0"/>
                <a:ea typeface="SamsungOne 400" panose="020B0503030303020204" pitchFamily="34" charset="0"/>
              </a:rPr>
              <a:t>euler</a:t>
            </a:r>
            <a:r>
              <a:rPr lang="en-US" altLang="ko-KR" sz="1300" dirty="0">
                <a:solidFill>
                  <a:schemeClr val="tx1"/>
                </a:solidFill>
                <a:latin typeface="SamsungOne 400" panose="020B0503030303020204" pitchFamily="34" charset="0"/>
                <a:ea typeface="SamsungOne 400" panose="020B0503030303020204" pitchFamily="34" charset="0"/>
              </a:rPr>
              <a:t>(20) to five decimal places and output it as follows. (You must use a recursive function.)</a:t>
            </a:r>
          </a:p>
        </p:txBody>
      </p:sp>
      <p:grpSp>
        <p:nvGrpSpPr>
          <p:cNvPr id="8" name="그룹 7">
            <a:extLst>
              <a:ext uri="{FF2B5EF4-FFF2-40B4-BE49-F238E27FC236}">
                <a16:creationId xmlns="" xmlns:a16="http://schemas.microsoft.com/office/drawing/2014/main" id="{7542A997-2C7A-4AC1-BD8F-67D53CF6B113}"/>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 xmlns:a16="http://schemas.microsoft.com/office/drawing/2014/main" id="{3901F440-7A12-4428-8A4F-1D9DF459BC3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 xmlns:a16="http://schemas.microsoft.com/office/drawing/2014/main" id="{88955468-9D2C-44AB-9952-5D30BE9719C3}"/>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1"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18</a:t>
              </a:r>
              <a:endParaRPr kumimoji="1" lang="en-US" altLang="ko-KR" sz="1600" b="1"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 xmlns:a16="http://schemas.microsoft.com/office/drawing/2014/main" id="{FCF9EF0A-EFDF-4513-9257-DE98E20D6077}"/>
              </a:ext>
            </a:extLst>
          </p:cNvPr>
          <p:cNvSpPr txBox="1"/>
          <p:nvPr/>
        </p:nvSpPr>
        <p:spPr>
          <a:xfrm>
            <a:off x="631349" y="3318502"/>
            <a:ext cx="8631076"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Output example</a:t>
            </a:r>
          </a:p>
        </p:txBody>
      </p:sp>
      <p:sp>
        <p:nvSpPr>
          <p:cNvPr id="14" name="직사각형 13">
            <a:extLst>
              <a:ext uri="{FF2B5EF4-FFF2-40B4-BE49-F238E27FC236}">
                <a16:creationId xmlns="" xmlns:a16="http://schemas.microsoft.com/office/drawing/2014/main" id="{3B885908-D506-4EF6-8EA9-375133536ADE}"/>
              </a:ext>
            </a:extLst>
          </p:cNvPr>
          <p:cNvSpPr/>
          <p:nvPr/>
        </p:nvSpPr>
        <p:spPr>
          <a:xfrm>
            <a:off x="650522" y="1331753"/>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17" name="TextBox 16">
            <a:extLst>
              <a:ext uri="{FF2B5EF4-FFF2-40B4-BE49-F238E27FC236}">
                <a16:creationId xmlns:a16="http://schemas.microsoft.com/office/drawing/2014/main" xmlns="" id="{850E86F2-3BD4-4E46-89BD-F9D2E375D661}"/>
              </a:ext>
            </a:extLst>
          </p:cNvPr>
          <p:cNvSpPr txBox="1"/>
          <p:nvPr/>
        </p:nvSpPr>
        <p:spPr>
          <a:xfrm>
            <a:off x="699689" y="3611533"/>
            <a:ext cx="2569291" cy="251807"/>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smtClean="0">
                <a:solidFill>
                  <a:schemeClr val="tx1"/>
                </a:solidFill>
              </a:rPr>
              <a:t>eular(20) =	2.71828</a:t>
            </a:r>
            <a:endParaRPr lang="x-none" altLang="ko-KR" sz="1300" dirty="0">
              <a:solidFill>
                <a:schemeClr val="tx1"/>
              </a:solidFill>
            </a:endParaRPr>
          </a:p>
        </p:txBody>
      </p:sp>
    </p:spTree>
    <p:extLst>
      <p:ext uri="{BB962C8B-B14F-4D97-AF65-F5344CB8AC3E}">
        <p14:creationId xmlns:p14="http://schemas.microsoft.com/office/powerpoint/2010/main" val="423915756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819135" y="2965214"/>
            <a:ext cx="8267731" cy="989127"/>
            <a:chOff x="980167" y="2522336"/>
            <a:chExt cx="8267731" cy="989127"/>
          </a:xfrm>
        </p:grpSpPr>
        <p:sp>
          <p:nvSpPr>
            <p:cNvPr id="12" name="직사각형 11">
              <a:extLst>
                <a:ext uri="{FF2B5EF4-FFF2-40B4-BE49-F238E27FC236}">
                  <a16:creationId xmlns:lc="http://schemas.openxmlformats.org/drawingml/2006/lockedCanvas" xmlns:a16="http://schemas.microsoft.com/office/drawing/2014/main" xmln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prstClr val="black"/>
                  </a:solidFill>
                  <a:latin typeface="Samsung Sharp Sans" pitchFamily="2" charset="0"/>
                  <a:cs typeface="Samsung Sharp Sans" pitchFamily="2" charset="0"/>
                </a:rPr>
                <a:t>Lambda</a:t>
              </a:r>
              <a:endParaRPr lang="en-US" altLang="ko-KR" sz="4000" dirty="0">
                <a:solidFill>
                  <a:prstClr val="black"/>
                </a:solidFill>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lc="http://schemas.openxmlformats.org/drawingml/2006/lockedCanvas" xmlns:a16="http://schemas.microsoft.com/office/drawing/2014/main" xmln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19.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custDataLst>
      <p:tags r:id="rId1"/>
    </p:custDataLst>
    <p:extLst>
      <p:ext uri="{BB962C8B-B14F-4D97-AF65-F5344CB8AC3E}">
        <p14:creationId xmlns:p14="http://schemas.microsoft.com/office/powerpoint/2010/main" val="241909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ABE5F497-F5F0-4B13-B231-0587E95151C4}"/>
              </a:ext>
            </a:extLst>
          </p:cNvPr>
          <p:cNvGrpSpPr/>
          <p:nvPr/>
        </p:nvGrpSpPr>
        <p:grpSpPr>
          <a:xfrm>
            <a:off x="698718" y="2726797"/>
            <a:ext cx="8251849" cy="3044988"/>
            <a:chOff x="1138335" y="2695949"/>
            <a:chExt cx="7862698" cy="2901389"/>
          </a:xfrm>
        </p:grpSpPr>
        <p:pic>
          <p:nvPicPr>
            <p:cNvPr id="4" name="그림 3">
              <a:extLst>
                <a:ext uri="{FF2B5EF4-FFF2-40B4-BE49-F238E27FC236}">
                  <a16:creationId xmlns="" xmlns:a16="http://schemas.microsoft.com/office/drawing/2014/main" id="{7FCA540D-36B7-4E79-87CA-1EC14CEAEB5B}"/>
                </a:ext>
              </a:extLst>
            </p:cNvPr>
            <p:cNvPicPr>
              <a:picLocks noChangeAspect="1"/>
            </p:cNvPicPr>
            <p:nvPr/>
          </p:nvPicPr>
          <p:blipFill>
            <a:blip r:embed="rId2"/>
            <a:stretch>
              <a:fillRect/>
            </a:stretch>
          </p:blipFill>
          <p:spPr>
            <a:xfrm>
              <a:off x="1138335" y="2695949"/>
              <a:ext cx="7862698" cy="2901389"/>
            </a:xfrm>
            <a:prstGeom prst="rect">
              <a:avLst/>
            </a:prstGeom>
          </p:spPr>
        </p:pic>
        <p:sp>
          <p:nvSpPr>
            <p:cNvPr id="5" name="TextBox 4">
              <a:extLst>
                <a:ext uri="{FF2B5EF4-FFF2-40B4-BE49-F238E27FC236}">
                  <a16:creationId xmlns="" xmlns:a16="http://schemas.microsoft.com/office/drawing/2014/main" id="{A7C909E1-7AC7-47A3-A5DD-B6C3F695F1ED}"/>
                </a:ext>
              </a:extLst>
            </p:cNvPr>
            <p:cNvSpPr txBox="1"/>
            <p:nvPr/>
          </p:nvSpPr>
          <p:spPr>
            <a:xfrm>
              <a:off x="1813976" y="2708414"/>
              <a:ext cx="1290964" cy="278599"/>
            </a:xfrm>
            <a:prstGeom prst="rect">
              <a:avLst/>
            </a:prstGeom>
            <a:noFill/>
            <a:ln>
              <a:noFill/>
            </a:ln>
          </p:spPr>
          <p:txBody>
            <a:bodyPr wrap="square" rtlCol="0">
              <a:spAutoFit/>
            </a:bodyPr>
            <a:lstStyle/>
            <a:p>
              <a:pPr latinLnBrk="0">
                <a:spcAft>
                  <a:spcPts val="600"/>
                </a:spcAft>
                <a:buSzPct val="120000"/>
                <a:defRPr/>
              </a:pPr>
              <a:r>
                <a:rPr lang="en-US" altLang="ko-KR" sz="1300" dirty="0">
                  <a:latin typeface="SamsungOne 400" panose="020B0503030303020204" pitchFamily="34" charset="0"/>
                  <a:ea typeface="SamsungOne 400" panose="020B0503030303020204" pitchFamily="34" charset="0"/>
                  <a:cs typeface="+mn-cs"/>
                </a:rPr>
                <a:t>Enter plain text</a:t>
              </a:r>
              <a:endParaRPr lang="ko-KR" altLang="en-US" sz="1300" dirty="0">
                <a:latin typeface="SamsungOne 400" panose="020B0503030303020204" pitchFamily="34" charset="0"/>
                <a:ea typeface="SamsungOne 400" panose="020B0503030303020204" pitchFamily="34" charset="0"/>
                <a:cs typeface="+mn-cs"/>
              </a:endParaRPr>
            </a:p>
          </p:txBody>
        </p:sp>
        <p:sp>
          <p:nvSpPr>
            <p:cNvPr id="11" name="TextBox 10">
              <a:extLst>
                <a:ext uri="{FF2B5EF4-FFF2-40B4-BE49-F238E27FC236}">
                  <a16:creationId xmlns="" xmlns:a16="http://schemas.microsoft.com/office/drawing/2014/main" id="{05ADACBF-D609-4622-AB91-06E3E0D9DB67}"/>
                </a:ext>
              </a:extLst>
            </p:cNvPr>
            <p:cNvSpPr txBox="1"/>
            <p:nvPr/>
          </p:nvSpPr>
          <p:spPr>
            <a:xfrm>
              <a:off x="4128648" y="2708414"/>
              <a:ext cx="1882071" cy="278599"/>
            </a:xfrm>
            <a:prstGeom prst="rect">
              <a:avLst/>
            </a:prstGeom>
            <a:noFill/>
            <a:ln>
              <a:noFill/>
            </a:ln>
          </p:spPr>
          <p:txBody>
            <a:bodyPr wrap="none" rtlCol="0">
              <a:spAutoFit/>
            </a:bodyPr>
            <a:lstStyle>
              <a:defPPr>
                <a:defRPr lang="ko-KR"/>
              </a:defPPr>
              <a:lvl1pPr>
                <a:defRPr sz="1300"/>
              </a:lvl1pPr>
            </a:lstStyle>
            <a:p>
              <a:pPr algn="ctr" latinLnBrk="0">
                <a:spcAft>
                  <a:spcPts val="600"/>
                </a:spcAft>
                <a:buSzPct val="120000"/>
                <a:defRPr/>
              </a:pPr>
              <a:r>
                <a:rPr lang="en-US" altLang="ko-KR" dirty="0">
                  <a:latin typeface="SamsungOne 400" panose="020B0503030303020204" pitchFamily="34" charset="0"/>
                  <a:ea typeface="SamsungOne 400" panose="020B0503030303020204" pitchFamily="34" charset="0"/>
                  <a:cs typeface="+mn-cs"/>
                </a:rPr>
                <a:t>Enter substitution rules</a:t>
              </a:r>
              <a:endParaRPr lang="ko-KR" altLang="en-US" dirty="0">
                <a:latin typeface="SamsungOne 400" panose="020B0503030303020204" pitchFamily="34" charset="0"/>
                <a:ea typeface="SamsungOne 400" panose="020B0503030303020204" pitchFamily="34" charset="0"/>
                <a:cs typeface="+mn-cs"/>
              </a:endParaRPr>
            </a:p>
          </p:txBody>
        </p:sp>
        <p:sp>
          <p:nvSpPr>
            <p:cNvPr id="12" name="TextBox 11">
              <a:extLst>
                <a:ext uri="{FF2B5EF4-FFF2-40B4-BE49-F238E27FC236}">
                  <a16:creationId xmlns="" xmlns:a16="http://schemas.microsoft.com/office/drawing/2014/main" id="{0869BEFF-9329-41CF-B1DD-78B9E5B17BFE}"/>
                </a:ext>
              </a:extLst>
            </p:cNvPr>
            <p:cNvSpPr txBox="1"/>
            <p:nvPr/>
          </p:nvSpPr>
          <p:spPr>
            <a:xfrm>
              <a:off x="7034428" y="2708413"/>
              <a:ext cx="1440649" cy="278599"/>
            </a:xfrm>
            <a:prstGeom prst="rect">
              <a:avLst/>
            </a:prstGeom>
            <a:noFill/>
            <a:ln>
              <a:noFill/>
            </a:ln>
          </p:spPr>
          <p:txBody>
            <a:bodyPr wrap="none" rtlCol="0">
              <a:spAutoFit/>
            </a:bodyPr>
            <a:lstStyle>
              <a:defPPr>
                <a:defRPr lang="ko-KR"/>
              </a:defPPr>
              <a:lvl1pPr>
                <a:defRPr sz="1300"/>
              </a:lvl1pPr>
            </a:lstStyle>
            <a:p>
              <a:pPr algn="ctr" latinLnBrk="0">
                <a:spcAft>
                  <a:spcPts val="600"/>
                </a:spcAft>
                <a:buSzPct val="120000"/>
                <a:defRPr/>
              </a:pPr>
              <a:r>
                <a:rPr lang="en-US" altLang="ko-KR" dirty="0">
                  <a:latin typeface="SamsungOne 400" panose="020B0503030303020204" pitchFamily="34" charset="0"/>
                  <a:ea typeface="SamsungOne 400" panose="020B0503030303020204" pitchFamily="34" charset="0"/>
                  <a:cs typeface="+mn-cs"/>
                </a:rPr>
                <a:t>Return ciphertext</a:t>
              </a:r>
              <a:endParaRPr lang="ko-KR" altLang="en-US" dirty="0">
                <a:latin typeface="SamsungOne 400" panose="020B0503030303020204" pitchFamily="34" charset="0"/>
                <a:ea typeface="SamsungOne 400" panose="020B0503030303020204" pitchFamily="34" charset="0"/>
                <a:cs typeface="+mn-cs"/>
              </a:endParaRPr>
            </a:p>
          </p:txBody>
        </p:sp>
      </p:grpSp>
      <p:sp>
        <p:nvSpPr>
          <p:cNvPr id="13" name="직사각형 12">
            <a:extLst>
              <a:ext uri="{FF2B5EF4-FFF2-40B4-BE49-F238E27FC236}">
                <a16:creationId xmlns="" xmlns:a16="http://schemas.microsoft.com/office/drawing/2014/main" id="{0E37AB52-EE9E-4960-8F45-695DAE0534D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6" name="TextBox 15">
            <a:extLst>
              <a:ext uri="{FF2B5EF4-FFF2-40B4-BE49-F238E27FC236}">
                <a16:creationId xmlns="" xmlns:a16="http://schemas.microsoft.com/office/drawing/2014/main" id="{5F9243DD-A7F9-4A7A-B290-99320758D246}"/>
              </a:ext>
            </a:extLst>
          </p:cNvPr>
          <p:cNvSpPr txBox="1"/>
          <p:nvPr/>
        </p:nvSpPr>
        <p:spPr>
          <a:xfrm>
            <a:off x="361950" y="1586913"/>
            <a:ext cx="6915150" cy="369332"/>
          </a:xfrm>
          <a:prstGeom prst="rect">
            <a:avLst/>
          </a:prstGeom>
          <a:noFill/>
        </p:spPr>
        <p:txBody>
          <a:bodyPr wrap="square">
            <a:spAutoFit/>
          </a:bodyPr>
          <a:lstStyle/>
          <a:p>
            <a:r>
              <a:rPr lang="en-US" altLang="ko-KR" b="1" i="0" dirty="0">
                <a:effectLst/>
                <a:latin typeface="Samsung Sharp Sans" pitchFamily="2" charset="0"/>
              </a:rPr>
              <a:t>1.3. </a:t>
            </a:r>
            <a:r>
              <a:rPr lang="en-US" altLang="ko-KR" b="1" dirty="0">
                <a:latin typeface="Samsung Sharp Sans" pitchFamily="2" charset="0"/>
              </a:rPr>
              <a:t>Web Service for creating Caesar Cipher</a:t>
            </a:r>
            <a:endParaRPr lang="en-US" altLang="ko-KR" b="1" i="0" dirty="0">
              <a:effectLst/>
              <a:latin typeface="Samsung Sharp Sans" pitchFamily="2" charset="0"/>
            </a:endParaRPr>
          </a:p>
        </p:txBody>
      </p:sp>
      <p:sp>
        <p:nvSpPr>
          <p:cNvPr id="20" name="직사각형 19">
            <a:extLst>
              <a:ext uri="{FF2B5EF4-FFF2-40B4-BE49-F238E27FC236}">
                <a16:creationId xmlns="" xmlns:a16="http://schemas.microsoft.com/office/drawing/2014/main" id="{90EFA62F-9637-4E5A-AAB1-9E61461D75DD}"/>
              </a:ext>
            </a:extLst>
          </p:cNvPr>
          <p:cNvSpPr/>
          <p:nvPr/>
        </p:nvSpPr>
        <p:spPr>
          <a:xfrm>
            <a:off x="580388" y="2011554"/>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Some web services provide a Caesar cipher encoder function.</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When you visit the page, you can enter plain text to create ciphertext.</a:t>
            </a:r>
          </a:p>
        </p:txBody>
      </p:sp>
      <p:sp>
        <p:nvSpPr>
          <p:cNvPr id="18" name="직사각형 17">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9" name="직사각형 1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1" name="사각형: 둥근 모서리 30">
            <a:extLst>
              <a:ext uri="{FF2B5EF4-FFF2-40B4-BE49-F238E27FC236}">
                <a16:creationId xmlns="" xmlns:a16="http://schemas.microsoft.com/office/drawing/2014/main" id="{459D7568-DF75-4733-8B7F-65107C81FC52}"/>
              </a:ext>
            </a:extLst>
          </p:cNvPr>
          <p:cNvSpPr/>
          <p:nvPr/>
        </p:nvSpPr>
        <p:spPr>
          <a:xfrm>
            <a:off x="6979920" y="6179821"/>
            <a:ext cx="2488080" cy="18978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gn="ctr">
              <a:lnSpc>
                <a:spcPts val="1000"/>
              </a:lnSpc>
            </a:pPr>
            <a:r>
              <a:rPr lang="en-US" altLang="ko-KR" sz="1000">
                <a:solidFill>
                  <a:schemeClr val="bg1"/>
                </a:solidFill>
                <a:latin typeface="SamsungOne 400" panose="020B0503030303020204" pitchFamily="34" charset="0"/>
                <a:ea typeface="SamsungOne 400" panose="020B0503030303020204" pitchFamily="34" charset="0"/>
              </a:rPr>
              <a:t>https://cryptii.com/pipes/caesar-cipher</a:t>
            </a:r>
          </a:p>
        </p:txBody>
      </p:sp>
    </p:spTree>
    <p:extLst>
      <p:ext uri="{BB962C8B-B14F-4D97-AF65-F5344CB8AC3E}">
        <p14:creationId xmlns:p14="http://schemas.microsoft.com/office/powerpoint/2010/main" val="109931984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 xmlns:a16="http://schemas.microsoft.com/office/drawing/2014/main" id="{D1D49434-E5D8-4532-B101-AF772DE24517}"/>
              </a:ext>
            </a:extLst>
          </p:cNvPr>
          <p:cNvGrpSpPr/>
          <p:nvPr/>
        </p:nvGrpSpPr>
        <p:grpSpPr>
          <a:xfrm>
            <a:off x="441747" y="1504783"/>
            <a:ext cx="8902281" cy="233767"/>
            <a:chOff x="441747" y="1714333"/>
            <a:chExt cx="8902281" cy="233767"/>
          </a:xfrm>
        </p:grpSpPr>
        <p:sp>
          <p:nvSpPr>
            <p:cNvPr id="27" name="직사각형 26">
              <a:extLst>
                <a:ext uri="{FF2B5EF4-FFF2-40B4-BE49-F238E27FC236}">
                  <a16:creationId xmlns="" xmlns:a16="http://schemas.microsoft.com/office/drawing/2014/main"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28"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(1/3)</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657747" y="1860221"/>
            <a:ext cx="8632827" cy="2139045"/>
            <a:chOff x="657747" y="1875461"/>
            <a:chExt cx="8632827" cy="2274566"/>
          </a:xfrm>
        </p:grpSpPr>
        <p:grpSp>
          <p:nvGrpSpPr>
            <p:cNvPr id="29" name="그룹 28">
              <a:extLst>
                <a:ext uri="{FF2B5EF4-FFF2-40B4-BE49-F238E27FC236}">
                  <a16:creationId xmlns="" xmlns:a16="http://schemas.microsoft.com/office/drawing/2014/main" id="{CEE605B6-AC8D-47B8-9400-F6B12314D0A6}"/>
                </a:ext>
              </a:extLst>
            </p:cNvPr>
            <p:cNvGrpSpPr/>
            <p:nvPr/>
          </p:nvGrpSpPr>
          <p:grpSpPr>
            <a:xfrm>
              <a:off x="657747" y="2439771"/>
              <a:ext cx="8632827" cy="1710256"/>
              <a:chOff x="711198" y="2338918"/>
              <a:chExt cx="8632827" cy="1710256"/>
            </a:xfrm>
          </p:grpSpPr>
          <p:sp>
            <p:nvSpPr>
              <p:cNvPr id="30" name="직사각형 29">
                <a:extLst>
                  <a:ext uri="{FF2B5EF4-FFF2-40B4-BE49-F238E27FC236}">
                    <a16:creationId xmlns="" xmlns:a16="http://schemas.microsoft.com/office/drawing/2014/main" id="{E2A9BF97-4B7B-4446-9E67-15F403A2A740}"/>
                  </a:ext>
                </a:extLst>
              </p:cNvPr>
              <p:cNvSpPr/>
              <p:nvPr/>
            </p:nvSpPr>
            <p:spPr>
              <a:xfrm>
                <a:off x="711198" y="2338918"/>
                <a:ext cx="8632827" cy="52196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Filter elements of certain conditions from lists by using the filter function.</a:t>
                </a:r>
              </a:p>
            </p:txBody>
          </p:sp>
          <p:sp>
            <p:nvSpPr>
              <p:cNvPr id="31" name="직사각형 30">
                <a:extLst>
                  <a:ext uri="{FF2B5EF4-FFF2-40B4-BE49-F238E27FC236}">
                    <a16:creationId xmlns="" xmlns:a16="http://schemas.microsoft.com/office/drawing/2014/main" id="{378E69BB-5596-4063-89A0-98BD99082961}"/>
                  </a:ext>
                </a:extLst>
              </p:cNvPr>
              <p:cNvSpPr/>
              <p:nvPr/>
            </p:nvSpPr>
            <p:spPr>
              <a:xfrm>
                <a:off x="711200" y="2933063"/>
                <a:ext cx="8632825" cy="52196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Modify the value of elements from lists by using the map function.</a:t>
                </a:r>
              </a:p>
            </p:txBody>
          </p:sp>
          <p:sp>
            <p:nvSpPr>
              <p:cNvPr id="32" name="직사각형 31">
                <a:extLst>
                  <a:ext uri="{FF2B5EF4-FFF2-40B4-BE49-F238E27FC236}">
                    <a16:creationId xmlns="" xmlns:a16="http://schemas.microsoft.com/office/drawing/2014/main" id="{E8393C07-6CD9-4BC1-8FE8-B1229DC1B182}"/>
                  </a:ext>
                </a:extLst>
              </p:cNvPr>
              <p:cNvSpPr/>
              <p:nvPr/>
            </p:nvSpPr>
            <p:spPr>
              <a:xfrm>
                <a:off x="711199" y="3527208"/>
                <a:ext cx="8632825" cy="52196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Compute the accumulated total of multiple data by using the reduce function.</a:t>
                </a:r>
              </a:p>
            </p:txBody>
          </p:sp>
        </p:grpSp>
        <p:sp>
          <p:nvSpPr>
            <p:cNvPr id="11" name="직사각형 10">
              <a:extLst>
                <a:ext uri="{FF2B5EF4-FFF2-40B4-BE49-F238E27FC236}">
                  <a16:creationId xmlns="" xmlns:a16="http://schemas.microsoft.com/office/drawing/2014/main" id="{1BB3A6A3-18FE-40B3-AE98-1B3B0951259E}"/>
                </a:ext>
              </a:extLst>
            </p:cNvPr>
            <p:cNvSpPr/>
            <p:nvPr/>
          </p:nvSpPr>
          <p:spPr>
            <a:xfrm>
              <a:off x="657747" y="1875461"/>
              <a:ext cx="8632825" cy="52196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Utilize functionalized operations without def statements by using the lambda function.</a:t>
              </a:r>
            </a:p>
          </p:txBody>
        </p:sp>
      </p:grpSp>
    </p:spTree>
    <p:custDataLst>
      <p:tags r:id="rId1"/>
    </p:custDataLst>
    <p:extLst>
      <p:ext uri="{BB962C8B-B14F-4D97-AF65-F5344CB8AC3E}">
        <p14:creationId xmlns:p14="http://schemas.microsoft.com/office/powerpoint/2010/main" val="307227231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(2/3)</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3" name="직사각형 12">
            <a:extLst>
              <a:ext uri="{FF2B5EF4-FFF2-40B4-BE49-F238E27FC236}">
                <a16:creationId xmlns="" xmlns:a16="http://schemas.microsoft.com/office/drawing/2014/main" id="{984F8C8F-7043-44DF-886E-249096684907}"/>
              </a:ext>
            </a:extLst>
          </p:cNvPr>
          <p:cNvSpPr/>
          <p:nvPr/>
        </p:nvSpPr>
        <p:spPr>
          <a:xfrm>
            <a:off x="711202" y="1835280"/>
            <a:ext cx="8604813" cy="139559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the utilities of the lambda function, and how to define and call the lambda function.</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extract elements that satisfy a certain condition from a list by using the filter function.</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modify values of units in a list by using the map function.</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compute accumulated total from multiple data by using the reduce function.</a:t>
            </a:r>
          </a:p>
        </p:txBody>
      </p:sp>
      <p:grpSp>
        <p:nvGrpSpPr>
          <p:cNvPr id="5" name="그룹 4"/>
          <p:cNvGrpSpPr/>
          <p:nvPr/>
        </p:nvGrpSpPr>
        <p:grpSpPr>
          <a:xfrm>
            <a:off x="657747" y="3767738"/>
            <a:ext cx="8658269" cy="1523121"/>
            <a:chOff x="566345" y="4651658"/>
            <a:chExt cx="8749671" cy="1749594"/>
          </a:xfrm>
        </p:grpSpPr>
        <p:sp>
          <p:nvSpPr>
            <p:cNvPr id="18" name="직사각형 17">
              <a:extLst>
                <a:ext uri="{FF2B5EF4-FFF2-40B4-BE49-F238E27FC236}">
                  <a16:creationId xmlns="" xmlns:a16="http://schemas.microsoft.com/office/drawing/2014/main" id="{004B4F40-927A-45B5-951C-F206A80ECF03}"/>
                </a:ext>
              </a:extLst>
            </p:cNvPr>
            <p:cNvSpPr/>
            <p:nvPr/>
          </p:nvSpPr>
          <p:spPr>
            <a:xfrm>
              <a:off x="566345" y="4651658"/>
              <a:ext cx="8749671" cy="56385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Understanding about functions and being able to explain built-in functions and user-defined functions </a:t>
              </a:r>
            </a:p>
          </p:txBody>
        </p:sp>
        <p:sp>
          <p:nvSpPr>
            <p:cNvPr id="19" name="직사각형 18">
              <a:extLst>
                <a:ext uri="{FF2B5EF4-FFF2-40B4-BE49-F238E27FC236}">
                  <a16:creationId xmlns="" xmlns:a16="http://schemas.microsoft.com/office/drawing/2014/main" id="{D0D90ACD-2EC3-4FC4-BB46-5429EB71F81F}"/>
                </a:ext>
              </a:extLst>
            </p:cNvPr>
            <p:cNvSpPr/>
            <p:nvPr/>
          </p:nvSpPr>
          <p:spPr>
            <a:xfrm>
              <a:off x="566345" y="5234553"/>
              <a:ext cx="8749671" cy="56385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Using parameters to pass values to the called function </a:t>
              </a:r>
            </a:p>
          </p:txBody>
        </p:sp>
        <p:sp>
          <p:nvSpPr>
            <p:cNvPr id="20" name="직사각형 19">
              <a:extLst>
                <a:ext uri="{FF2B5EF4-FFF2-40B4-BE49-F238E27FC236}">
                  <a16:creationId xmlns="" xmlns:a16="http://schemas.microsoft.com/office/drawing/2014/main" id="{23AF3798-8C7A-4260-9AA7-99F7E3B32728}"/>
                </a:ext>
              </a:extLst>
            </p:cNvPr>
            <p:cNvSpPr/>
            <p:nvPr/>
          </p:nvSpPr>
          <p:spPr>
            <a:xfrm>
              <a:off x="566345" y="5837398"/>
              <a:ext cx="8749671" cy="56385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Generate lists and use list-related methods </a:t>
              </a:r>
            </a:p>
          </p:txBody>
        </p:sp>
      </p:grpSp>
      <p:grpSp>
        <p:nvGrpSpPr>
          <p:cNvPr id="4" name="그룹 3"/>
          <p:cNvGrpSpPr/>
          <p:nvPr/>
        </p:nvGrpSpPr>
        <p:grpSpPr>
          <a:xfrm>
            <a:off x="441747" y="3425699"/>
            <a:ext cx="6441669" cy="233767"/>
            <a:chOff x="566345" y="4339154"/>
            <a:chExt cx="6441669" cy="233767"/>
          </a:xfrm>
        </p:grpSpPr>
        <p:sp>
          <p:nvSpPr>
            <p:cNvPr id="29" name="직사각형 28">
              <a:extLst>
                <a:ext uri="{FF2B5EF4-FFF2-40B4-BE49-F238E27FC236}">
                  <a16:creationId xmlns="" xmlns:a16="http://schemas.microsoft.com/office/drawing/2014/main" id="{B277F73B-F3BE-4FBB-9570-B55D7EB14AE2}"/>
                </a:ext>
              </a:extLst>
            </p:cNvPr>
            <p:cNvSpPr/>
            <p:nvPr/>
          </p:nvSpPr>
          <p:spPr>
            <a:xfrm>
              <a:off x="834144" y="4348986"/>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cs typeface="Samsung Sharp Sans" pitchFamily="2" charset="0"/>
                </a:rPr>
                <a:t>Concepts You Will Need to Know From Previous Units</a:t>
              </a:r>
            </a:p>
          </p:txBody>
        </p:sp>
        <p:sp>
          <p:nvSpPr>
            <p:cNvPr id="30" name="AutoShape 2">
              <a:extLst>
                <a:ext uri="{FF2B5EF4-FFF2-40B4-BE49-F238E27FC236}">
                  <a16:creationId xmlns="" xmlns:a16="http://schemas.microsoft.com/office/drawing/2014/main" id="{D823C7A5-826A-44A8-95D9-C0F252B3EE3B}"/>
                </a:ext>
              </a:extLst>
            </p:cNvPr>
            <p:cNvSpPr>
              <a:spLocks noChangeAspect="1"/>
            </p:cNvSpPr>
            <p:nvPr/>
          </p:nvSpPr>
          <p:spPr bwMode="auto">
            <a:xfrm>
              <a:off x="566345" y="4339154"/>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15" name="그룹 14">
            <a:extLst>
              <a:ext uri="{FF2B5EF4-FFF2-40B4-BE49-F238E27FC236}">
                <a16:creationId xmlns="" xmlns:a16="http://schemas.microsoft.com/office/drawing/2014/main" id="{D1D49434-E5D8-4532-B101-AF772DE24517}"/>
              </a:ext>
            </a:extLst>
          </p:cNvPr>
          <p:cNvGrpSpPr/>
          <p:nvPr/>
        </p:nvGrpSpPr>
        <p:grpSpPr>
          <a:xfrm>
            <a:off x="441747" y="1504783"/>
            <a:ext cx="8902281" cy="233767"/>
            <a:chOff x="441747" y="1714333"/>
            <a:chExt cx="8902281" cy="233767"/>
          </a:xfrm>
        </p:grpSpPr>
        <p:sp>
          <p:nvSpPr>
            <p:cNvPr id="16" name="직사각형 15">
              <a:extLst>
                <a:ext uri="{FF2B5EF4-FFF2-40B4-BE49-F238E27FC236}">
                  <a16:creationId xmlns="" xmlns:a16="http://schemas.microsoft.com/office/drawing/2014/main"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cs typeface="Samsung Sharp Sans" pitchFamily="2" charset="0"/>
                </a:rPr>
                <a:t>Learning </a:t>
              </a:r>
              <a:r>
                <a:rPr lang="en-US" altLang="ko-KR" sz="1400" b="1" dirty="0" smtClean="0">
                  <a:solidFill>
                    <a:schemeClr val="tx1">
                      <a:lumMod val="95000"/>
                      <a:lumOff val="5000"/>
                    </a:schemeClr>
                  </a:solidFill>
                  <a:latin typeface="Samsung Sharp Sans" pitchFamily="2" charset="0"/>
                  <a:cs typeface="Samsung Sharp Sans" pitchFamily="2" charset="0"/>
                </a:rPr>
                <a:t>overview</a:t>
              </a:r>
              <a:endPar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7"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custDataLst>
      <p:tags r:id="rId1"/>
    </p:custDataLst>
    <p:extLst>
      <p:ext uri="{BB962C8B-B14F-4D97-AF65-F5344CB8AC3E}">
        <p14:creationId xmlns:p14="http://schemas.microsoft.com/office/powerpoint/2010/main" val="3030979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(3/3)</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 xmlns:a16="http://schemas.microsoft.com/office/drawing/2014/main" id="{4B906A48-6E01-497A-BFFC-56175B66AEB4}"/>
              </a:ext>
            </a:extLst>
          </p:cNvPr>
          <p:cNvSpPr/>
          <p:nvPr/>
        </p:nvSpPr>
        <p:spPr>
          <a:xfrm>
            <a:off x="554954" y="1886613"/>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 name="그룹 1"/>
          <p:cNvGrpSpPr/>
          <p:nvPr/>
        </p:nvGrpSpPr>
        <p:grpSpPr>
          <a:xfrm>
            <a:off x="1975828" y="2838779"/>
            <a:ext cx="5970621" cy="2531686"/>
            <a:chOff x="1988034" y="2605971"/>
            <a:chExt cx="5970621" cy="2531686"/>
          </a:xfrm>
        </p:grpSpPr>
        <p:grpSp>
          <p:nvGrpSpPr>
            <p:cNvPr id="4" name="그룹 3">
              <a:extLst>
                <a:ext uri="{FF2B5EF4-FFF2-40B4-BE49-F238E27FC236}">
                  <a16:creationId xmlns="" xmlns:a16="http://schemas.microsoft.com/office/drawing/2014/main" id="{719CB275-9A35-49AD-BF19-659CB59F2FD2}"/>
                </a:ext>
              </a:extLst>
            </p:cNvPr>
            <p:cNvGrpSpPr/>
            <p:nvPr/>
          </p:nvGrpSpPr>
          <p:grpSpPr>
            <a:xfrm>
              <a:off x="2032546" y="4021032"/>
              <a:ext cx="2671776" cy="1103649"/>
              <a:chOff x="3621638" y="2597349"/>
              <a:chExt cx="2671776" cy="1103649"/>
            </a:xfrm>
          </p:grpSpPr>
          <p:grpSp>
            <p:nvGrpSpPr>
              <p:cNvPr id="28" name="그룹 27">
                <a:extLst>
                  <a:ext uri="{FF2B5EF4-FFF2-40B4-BE49-F238E27FC236}">
                    <a16:creationId xmlns="" xmlns:a16="http://schemas.microsoft.com/office/drawing/2014/main"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 xmlns:a16="http://schemas.microsoft.com/office/drawing/2014/main"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6" name="모서리가 둥근 직사각형 26">
                  <a:extLst>
                    <a:ext uri="{FF2B5EF4-FFF2-40B4-BE49-F238E27FC236}">
                      <a16:creationId xmlns="" xmlns:a16="http://schemas.microsoft.com/office/drawing/2014/main"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0" name="직사각형 29">
                <a:extLst>
                  <a:ext uri="{FF2B5EF4-FFF2-40B4-BE49-F238E27FC236}">
                    <a16:creationId xmlns="" xmlns:a16="http://schemas.microsoft.com/office/drawing/2014/main"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reduce</a:t>
                </a:r>
              </a:p>
            </p:txBody>
          </p:sp>
        </p:grpSp>
        <p:grpSp>
          <p:nvGrpSpPr>
            <p:cNvPr id="3" name="그룹 2">
              <a:extLst>
                <a:ext uri="{FF2B5EF4-FFF2-40B4-BE49-F238E27FC236}">
                  <a16:creationId xmlns="" xmlns:a16="http://schemas.microsoft.com/office/drawing/2014/main" id="{E64A22A4-35A5-4D58-A2C4-FD20F13CAA73}"/>
                </a:ext>
              </a:extLst>
            </p:cNvPr>
            <p:cNvGrpSpPr/>
            <p:nvPr/>
          </p:nvGrpSpPr>
          <p:grpSpPr>
            <a:xfrm>
              <a:off x="1988034" y="2605971"/>
              <a:ext cx="2671776" cy="1103649"/>
              <a:chOff x="558800" y="2598858"/>
              <a:chExt cx="2671776" cy="1103649"/>
            </a:xfrm>
          </p:grpSpPr>
          <p:grpSp>
            <p:nvGrpSpPr>
              <p:cNvPr id="27" name="그룹 26">
                <a:extLst>
                  <a:ext uri="{FF2B5EF4-FFF2-40B4-BE49-F238E27FC236}">
                    <a16:creationId xmlns="" xmlns:a16="http://schemas.microsoft.com/office/drawing/2014/main"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 xmlns:a16="http://schemas.microsoft.com/office/drawing/2014/main"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9" name="모서리가 둥근 직사각형 22">
                  <a:extLst>
                    <a:ext uri="{FF2B5EF4-FFF2-40B4-BE49-F238E27FC236}">
                      <a16:creationId xmlns="" xmlns:a16="http://schemas.microsoft.com/office/drawing/2014/main"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1" name="직사각형 30">
                <a:extLst>
                  <a:ext uri="{FF2B5EF4-FFF2-40B4-BE49-F238E27FC236}">
                    <a16:creationId xmlns="" xmlns:a16="http://schemas.microsoft.com/office/drawing/2014/main"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filter</a:t>
                </a:r>
                <a:endParaRPr lang="ko-KR" altLang="en-US" sz="2000" b="1" dirty="0">
                  <a:solidFill>
                    <a:srgbClr val="0D0D0D"/>
                  </a:solidFill>
                  <a:latin typeface="SamsungOne-700" panose="020B0803030303020204" pitchFamily="34" charset="0"/>
                </a:endParaRPr>
              </a:p>
            </p:txBody>
          </p:sp>
        </p:grpSp>
        <p:grpSp>
          <p:nvGrpSpPr>
            <p:cNvPr id="25" name="그룹 24">
              <a:extLst>
                <a:ext uri="{FF2B5EF4-FFF2-40B4-BE49-F238E27FC236}">
                  <a16:creationId xmlns="" xmlns:a16="http://schemas.microsoft.com/office/drawing/2014/main" id="{15D56F5E-81B8-45DA-8C3B-B7FC38D937EB}"/>
                </a:ext>
              </a:extLst>
            </p:cNvPr>
            <p:cNvGrpSpPr/>
            <p:nvPr/>
          </p:nvGrpSpPr>
          <p:grpSpPr>
            <a:xfrm>
              <a:off x="5286879" y="4034008"/>
              <a:ext cx="2671776" cy="1103649"/>
              <a:chOff x="3621638" y="2597349"/>
              <a:chExt cx="2671776" cy="1103649"/>
            </a:xfrm>
          </p:grpSpPr>
          <p:grpSp>
            <p:nvGrpSpPr>
              <p:cNvPr id="41" name="그룹 40">
                <a:extLst>
                  <a:ext uri="{FF2B5EF4-FFF2-40B4-BE49-F238E27FC236}">
                    <a16:creationId xmlns="" xmlns:a16="http://schemas.microsoft.com/office/drawing/2014/main"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 xmlns:a16="http://schemas.microsoft.com/office/drawing/2014/main"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44" name="모서리가 둥근 직사각형 26">
                  <a:extLst>
                    <a:ext uri="{FF2B5EF4-FFF2-40B4-BE49-F238E27FC236}">
                      <a16:creationId xmlns="" xmlns:a16="http://schemas.microsoft.com/office/drawing/2014/main"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42" name="직사각형 41">
                <a:extLst>
                  <a:ext uri="{FF2B5EF4-FFF2-40B4-BE49-F238E27FC236}">
                    <a16:creationId xmlns="" xmlns:a16="http://schemas.microsoft.com/office/drawing/2014/main"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lambda</a:t>
                </a:r>
                <a:endParaRPr lang="ko-KR" altLang="en-US" sz="2000" b="1" dirty="0">
                  <a:solidFill>
                    <a:srgbClr val="0D0D0D"/>
                  </a:solidFill>
                  <a:latin typeface="SamsungOne-700" panose="020B0803030303020204" pitchFamily="34" charset="0"/>
                </a:endParaRPr>
              </a:p>
            </p:txBody>
          </p:sp>
        </p:grpSp>
        <p:grpSp>
          <p:nvGrpSpPr>
            <p:cNvPr id="22" name="그룹 21">
              <a:extLst>
                <a:ext uri="{FF2B5EF4-FFF2-40B4-BE49-F238E27FC236}">
                  <a16:creationId xmlns="" xmlns:a16="http://schemas.microsoft.com/office/drawing/2014/main" id="{554801FE-71BD-4EBF-BF6E-EF092C0AADB0}"/>
                </a:ext>
              </a:extLst>
            </p:cNvPr>
            <p:cNvGrpSpPr/>
            <p:nvPr/>
          </p:nvGrpSpPr>
          <p:grpSpPr>
            <a:xfrm>
              <a:off x="5242367" y="2605971"/>
              <a:ext cx="2671776" cy="1103649"/>
              <a:chOff x="3621638" y="2597349"/>
              <a:chExt cx="2671776" cy="1103649"/>
            </a:xfrm>
          </p:grpSpPr>
          <p:grpSp>
            <p:nvGrpSpPr>
              <p:cNvPr id="23" name="그룹 22">
                <a:extLst>
                  <a:ext uri="{FF2B5EF4-FFF2-40B4-BE49-F238E27FC236}">
                    <a16:creationId xmlns="" xmlns:a16="http://schemas.microsoft.com/office/drawing/2014/main" id="{E6C28A38-9B3C-4CE7-B1DD-D46BE5724045}"/>
                  </a:ext>
                </a:extLst>
              </p:cNvPr>
              <p:cNvGrpSpPr/>
              <p:nvPr/>
            </p:nvGrpSpPr>
            <p:grpSpPr>
              <a:xfrm>
                <a:off x="3621638" y="2597349"/>
                <a:ext cx="2671776" cy="1103649"/>
                <a:chOff x="3621638" y="2382781"/>
                <a:chExt cx="2671776" cy="1145711"/>
              </a:xfrm>
            </p:grpSpPr>
            <p:sp>
              <p:nvSpPr>
                <p:cNvPr id="29" name="모서리가 둥근 직사각형 25">
                  <a:extLst>
                    <a:ext uri="{FF2B5EF4-FFF2-40B4-BE49-F238E27FC236}">
                      <a16:creationId xmlns="" xmlns:a16="http://schemas.microsoft.com/office/drawing/2014/main" id="{49BF1736-D37D-41A8-ACF9-D4A637C04A24}"/>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2" name="모서리가 둥근 직사각형 26">
                  <a:extLst>
                    <a:ext uri="{FF2B5EF4-FFF2-40B4-BE49-F238E27FC236}">
                      <a16:creationId xmlns="" xmlns:a16="http://schemas.microsoft.com/office/drawing/2014/main" id="{AB5DBBFD-C1C5-4FAC-995B-D6A9AAD7E8CC}"/>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24" name="직사각형 23">
                <a:extLst>
                  <a:ext uri="{FF2B5EF4-FFF2-40B4-BE49-F238E27FC236}">
                    <a16:creationId xmlns="" xmlns:a16="http://schemas.microsoft.com/office/drawing/2014/main" id="{8B340394-33C1-48DF-8763-BB3FF577676A}"/>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map</a:t>
                </a:r>
                <a:endParaRPr lang="ko-KR" altLang="en-US" sz="2000" b="1" dirty="0">
                  <a:solidFill>
                    <a:srgbClr val="0D0D0D"/>
                  </a:solidFill>
                  <a:latin typeface="SamsungOne-700" panose="020B0803030303020204" pitchFamily="34" charset="0"/>
                </a:endParaRPr>
              </a:p>
            </p:txBody>
          </p:sp>
        </p:grpSp>
      </p:grpSp>
    </p:spTree>
    <p:custDataLst>
      <p:tags r:id="rId1"/>
    </p:custDataLst>
    <p:extLst>
      <p:ext uri="{BB962C8B-B14F-4D97-AF65-F5344CB8AC3E}">
        <p14:creationId xmlns:p14="http://schemas.microsoft.com/office/powerpoint/2010/main" val="112865129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619538" cy="276999"/>
            <a:chOff x="558800" y="1148583"/>
            <a:chExt cx="461953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7628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indent="0" defTabSz="457187" eaLnBrk="1" fontAlgn="auto" latinLnBrk="0" hangingPunct="1">
                <a:lnSpc>
                  <a:spcPct val="100000"/>
                </a:lnSpc>
                <a:spcBef>
                  <a:spcPts val="0"/>
                </a:spcBef>
                <a:spcAft>
                  <a:spcPts val="0"/>
                </a:spcAft>
                <a:buClrTx/>
                <a:buSzTx/>
                <a:buFontTx/>
                <a:buNone/>
                <a:tabLst/>
                <a:defRPr/>
              </a:pPr>
              <a:r>
                <a:rPr lang="en-US" altLang="ko-KR" b="1" dirty="0" smtClean="0">
                  <a:solidFill>
                    <a:srgbClr val="000000"/>
                  </a:solidFill>
                  <a:latin typeface="Samsung Sharp Sans" pitchFamily="2" charset="0"/>
                  <a:ea typeface="굴림" panose="020B0600000101010101" pitchFamily="50" charset="-127"/>
                  <a:cs typeface="Arial" panose="020B0604020202020204" pitchFamily="34" charset="0"/>
                </a:rPr>
                <a:t>Lambda</a:t>
              </a:r>
              <a:endParaRPr lang="en-US" altLang="ko-KR"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83911792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58" name="직사각형 57">
            <a:extLst>
              <a:ext uri="{FF2B5EF4-FFF2-40B4-BE49-F238E27FC236}">
                <a16:creationId xmlns="" xmlns:a16="http://schemas.microsoft.com/office/drawing/2014/main" id="{9AA09206-D243-4083-8718-FCDFDA7BA899}"/>
              </a:ext>
            </a:extLst>
          </p:cNvPr>
          <p:cNvSpPr/>
          <p:nvPr/>
        </p:nvSpPr>
        <p:spPr>
          <a:xfrm>
            <a:off x="3962400" y="2112849"/>
            <a:ext cx="5447105" cy="170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21</a:t>
            </a:r>
            <a:r>
              <a:rPr lang="en-US" altLang="ko-KR" sz="1300" baseline="30000" dirty="0">
                <a:solidFill>
                  <a:srgbClr val="000000"/>
                </a:solidFill>
                <a:latin typeface="SamsungOne 400" panose="020B0503030303020204" pitchFamily="34" charset="0"/>
                <a:ea typeface="SamsungOne 400" panose="020B0503030303020204" pitchFamily="34" charset="0"/>
              </a:rPr>
              <a:t>st</a:t>
            </a:r>
            <a:r>
              <a:rPr lang="en-US" altLang="ko-KR" sz="1300" dirty="0">
                <a:solidFill>
                  <a:srgbClr val="000000"/>
                </a:solidFill>
                <a:latin typeface="SamsungOne 400" panose="020B0503030303020204" pitchFamily="34" charset="0"/>
                <a:ea typeface="SamsungOne 400" panose="020B0503030303020204" pitchFamily="34" charset="0"/>
              </a:rPr>
              <a:t> century is the digital age and cultural age.</a:t>
            </a:r>
            <a:endParaRPr lang="en-US" altLang="ko-KR" sz="1300" b="0" i="0" dirty="0">
              <a:solidFill>
                <a:srgbClr val="000000"/>
              </a:solidFill>
              <a:effectLst/>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However, while creating digital content needs much time and effort, they are vulnerable to duplication and distribution.</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Thus, protection of intellectual properties such as copyright is an important issue within the distribution stage of digital content.</a:t>
            </a:r>
            <a:endParaRPr lang="en-US" altLang="ko-KR" sz="1300" b="0" i="0" dirty="0">
              <a:solidFill>
                <a:srgbClr val="000000"/>
              </a:solidFill>
              <a:effectLst/>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Generally, the copyright of a book lasts until 50 or 70 years after demise of the author though it is slightly different by countries.</a:t>
            </a:r>
          </a:p>
        </p:txBody>
      </p:sp>
      <p:sp>
        <p:nvSpPr>
          <p:cNvPr id="11" name="직사각형 10">
            <a:extLst>
              <a:ext uri="{FF2B5EF4-FFF2-40B4-BE49-F238E27FC236}">
                <a16:creationId xmlns="" xmlns:a16="http://schemas.microsoft.com/office/drawing/2014/main" id="{9E114226-9778-44E1-8F03-AFAB46841C7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 xmlns:a16="http://schemas.microsoft.com/office/drawing/2014/main" id="{614B419D-7589-447E-9084-ACAA6F17F49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4" name="TextBox 13">
            <a:extLst>
              <a:ext uri="{FF2B5EF4-FFF2-40B4-BE49-F238E27FC236}">
                <a16:creationId xmlns="" xmlns:a16="http://schemas.microsoft.com/office/drawing/2014/main" id="{8EBBAC13-1F4B-4BF9-AA3F-E1F7DC100871}"/>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1.1. Digital content and copyright issues</a:t>
            </a:r>
          </a:p>
        </p:txBody>
      </p:sp>
      <p:pic>
        <p:nvPicPr>
          <p:cNvPr id="13" name="그림 12"/>
          <p:cNvPicPr>
            <a:picLocks noChangeAspect="1"/>
          </p:cNvPicPr>
          <p:nvPr/>
        </p:nvPicPr>
        <p:blipFill rotWithShape="1">
          <a:blip r:embed="rId4" cstate="print">
            <a:extLst>
              <a:ext uri="{28A0092B-C50C-407E-A947-70E740481C1C}">
                <a14:useLocalDpi xmlns:a14="http://schemas.microsoft.com/office/drawing/2010/main" val="0"/>
              </a:ext>
            </a:extLst>
          </a:blip>
          <a:srcRect l="7338" r="8177"/>
          <a:stretch/>
        </p:blipFill>
        <p:spPr>
          <a:xfrm>
            <a:off x="463014" y="2100094"/>
            <a:ext cx="3331746" cy="2218236"/>
          </a:xfrm>
          <a:prstGeom prst="rect">
            <a:avLst/>
          </a:prstGeom>
        </p:spPr>
      </p:pic>
    </p:spTree>
    <p:custDataLst>
      <p:tags r:id="rId1"/>
    </p:custDataLst>
    <p:extLst>
      <p:ext uri="{BB962C8B-B14F-4D97-AF65-F5344CB8AC3E}">
        <p14:creationId xmlns:p14="http://schemas.microsoft.com/office/powerpoint/2010/main" val="393813709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 xmlns:a16="http://schemas.microsoft.com/office/drawing/2014/main" id="{9E114226-9778-44E1-8F03-AFAB46841C7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 xmlns:a16="http://schemas.microsoft.com/office/drawing/2014/main" id="{8C224949-6E09-41C8-ACB4-EEAE643CDE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3" name="TextBox 12">
            <a:extLst>
              <a:ext uri="{FF2B5EF4-FFF2-40B4-BE49-F238E27FC236}">
                <a16:creationId xmlns="" xmlns:a16="http://schemas.microsoft.com/office/drawing/2014/main" id="{FF076C25-2814-4C29-A2A8-51718ADC6743}"/>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1.2. </a:t>
            </a:r>
            <a:r>
              <a:rPr lang="en-US" altLang="ko-KR" b="1" dirty="0">
                <a:latin typeface="Samsung Sharp Sans" pitchFamily="2" charset="0"/>
              </a:rPr>
              <a:t>Sherlock Holmes Series</a:t>
            </a:r>
            <a:endParaRPr lang="en-US" altLang="ko-KR" b="1" i="0" dirty="0">
              <a:effectLst/>
              <a:latin typeface="Samsung Sharp Sans" pitchFamily="2" charset="0"/>
            </a:endParaRPr>
          </a:p>
        </p:txBody>
      </p:sp>
      <p:sp>
        <p:nvSpPr>
          <p:cNvPr id="8" name="직사각형 7">
            <a:extLst>
              <a:ext uri="{FF2B5EF4-FFF2-40B4-BE49-F238E27FC236}">
                <a16:creationId xmlns="" xmlns:a16="http://schemas.microsoft.com/office/drawing/2014/main" id="{9AA09206-D243-4083-8718-FCDFDA7BA899}"/>
              </a:ext>
            </a:extLst>
          </p:cNvPr>
          <p:cNvSpPr/>
          <p:nvPr/>
        </p:nvSpPr>
        <p:spPr>
          <a:xfrm>
            <a:off x="3087111" y="2124208"/>
            <a:ext cx="6380889"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Sherlock Holmes series written by Arthur Conan Doyle is famous world-wide.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This series consists of A Study in Scarlet (1887) – The Sign of the Four (1890) – The Adventures of Sherlock Holmes (1892) – The Memoirs of Sherlock Holmes (1894) – The Hound of the Baskervilles (1901) – The Return of Sherlock Holmes (1905) – The Valley of Fear (1915) – His Last Bow (1917) – The Case-Book of Sherlock Holmes (1927)</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We will receive dates in the form 1887.11.20 and parse this list. Parsing is task that analyzes list or syntax of data.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Write a program that verifies, based on parsing, whether the input year is the publication year by Conan Doyle. </a:t>
            </a:r>
          </a:p>
        </p:txBody>
      </p:sp>
      <p:pic>
        <p:nvPicPr>
          <p:cNvPr id="10" name="그림 9"/>
          <p:cNvPicPr>
            <a:picLocks noChangeAspect="1"/>
          </p:cNvPicPr>
          <p:nvPr/>
        </p:nvPicPr>
        <p:blipFill>
          <a:blip r:embed="rId4"/>
          <a:stretch>
            <a:fillRect/>
          </a:stretch>
        </p:blipFill>
        <p:spPr>
          <a:xfrm>
            <a:off x="463014" y="2146772"/>
            <a:ext cx="2490123" cy="2564455"/>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6664486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 xmlns:a16="http://schemas.microsoft.com/office/drawing/2014/main"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7" name="직사각형 6">
            <a:extLst>
              <a:ext uri="{FF2B5EF4-FFF2-40B4-BE49-F238E27FC236}">
                <a16:creationId xmlns="" xmlns:a16="http://schemas.microsoft.com/office/drawing/2014/main" id="{094198EB-9F9D-4730-8C3F-1459C980F30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8" name="TextBox 7">
            <a:extLst>
              <a:ext uri="{FF2B5EF4-FFF2-40B4-BE49-F238E27FC236}">
                <a16:creationId xmlns="" xmlns:a16="http://schemas.microsoft.com/office/drawing/2014/main" id="{03B8D21C-F33B-4D53-972A-C074CA746DCD}"/>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1.2. Sherlock Holmes Series</a:t>
            </a:r>
          </a:p>
        </p:txBody>
      </p:sp>
      <p:sp>
        <p:nvSpPr>
          <p:cNvPr id="9" name="직사각형 8">
            <a:extLst>
              <a:ext uri="{FF2B5EF4-FFF2-40B4-BE49-F238E27FC236}">
                <a16:creationId xmlns="" xmlns:a16="http://schemas.microsoft.com/office/drawing/2014/main" id="{9AA09206-D243-4083-8718-FCDFDA7BA899}"/>
              </a:ext>
            </a:extLst>
          </p:cNvPr>
          <p:cNvSpPr/>
          <p:nvPr/>
        </p:nvSpPr>
        <p:spPr>
          <a:xfrm>
            <a:off x="2331720" y="2113402"/>
            <a:ext cx="7136280" cy="140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It is a detective novel series written by Conan Doyle with Sherlock Holmes as the main protagonist.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This series introduced the genre called detective novel to the world, and this is the first and most representative series of the golden age of detective novels that began in England.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The protagonist Sherlock Holmes is a character with many talents in botany, geology, chemistry, anatomy, music, law, and sports. </a:t>
            </a:r>
          </a:p>
        </p:txBody>
      </p:sp>
      <p:pic>
        <p:nvPicPr>
          <p:cNvPr id="11" name="그림 10"/>
          <p:cNvPicPr>
            <a:picLocks noChangeAspect="1"/>
          </p:cNvPicPr>
          <p:nvPr/>
        </p:nvPicPr>
        <p:blipFill rotWithShape="1">
          <a:blip r:embed="rId4" cstate="print">
            <a:extLst>
              <a:ext uri="{28A0092B-C50C-407E-A947-70E740481C1C}">
                <a14:useLocalDpi xmlns:a14="http://schemas.microsoft.com/office/drawing/2010/main" val="0"/>
              </a:ext>
            </a:extLst>
          </a:blip>
          <a:srcRect l="20561" r="10514"/>
          <a:stretch/>
        </p:blipFill>
        <p:spPr>
          <a:xfrm>
            <a:off x="463014" y="2107171"/>
            <a:ext cx="1769646" cy="1711657"/>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7453141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 xmlns:a16="http://schemas.microsoft.com/office/drawing/2014/main"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pic>
        <p:nvPicPr>
          <p:cNvPr id="3" name="그림 2" descr="텍스트, 선화이(가) 표시된 사진&#10;&#10;자동 생성된 설명">
            <a:extLst>
              <a:ext uri="{FF2B5EF4-FFF2-40B4-BE49-F238E27FC236}">
                <a16:creationId xmlns="" xmlns:a16="http://schemas.microsoft.com/office/drawing/2014/main" id="{A428496A-67D7-44E2-A55F-EB84E8EAB38E}"/>
              </a:ext>
            </a:extLst>
          </p:cNvPr>
          <p:cNvPicPr>
            <a:picLocks noChangeAspect="1"/>
          </p:cNvPicPr>
          <p:nvPr/>
        </p:nvPicPr>
        <p:blipFill>
          <a:blip r:embed="rId4"/>
          <a:stretch>
            <a:fillRect/>
          </a:stretch>
        </p:blipFill>
        <p:spPr>
          <a:xfrm>
            <a:off x="546835" y="2117043"/>
            <a:ext cx="1876326" cy="2423299"/>
          </a:xfrm>
          <a:prstGeom prst="rect">
            <a:avLst/>
          </a:prstGeom>
          <a:ln>
            <a:solidFill>
              <a:schemeClr val="bg1">
                <a:lumMod val="85000"/>
              </a:schemeClr>
            </a:solidFill>
          </a:ln>
        </p:spPr>
      </p:pic>
      <p:sp>
        <p:nvSpPr>
          <p:cNvPr id="7" name="직사각형 6">
            <a:extLst>
              <a:ext uri="{FF2B5EF4-FFF2-40B4-BE49-F238E27FC236}">
                <a16:creationId xmlns="" xmlns:a16="http://schemas.microsoft.com/office/drawing/2014/main" id="{8979EE59-3EF1-436F-8A9E-828F8DCA651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8" name="TextBox 7">
            <a:extLst>
              <a:ext uri="{FF2B5EF4-FFF2-40B4-BE49-F238E27FC236}">
                <a16:creationId xmlns="" xmlns:a16="http://schemas.microsoft.com/office/drawing/2014/main" id="{688511D4-1F0C-49F6-A111-4EAE218A0FEF}"/>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1.2. Sherlock Holmes Series</a:t>
            </a:r>
          </a:p>
        </p:txBody>
      </p:sp>
      <p:sp>
        <p:nvSpPr>
          <p:cNvPr id="10" name="직사각형 9">
            <a:extLst>
              <a:ext uri="{FF2B5EF4-FFF2-40B4-BE49-F238E27FC236}">
                <a16:creationId xmlns="" xmlns:a16="http://schemas.microsoft.com/office/drawing/2014/main" id="{9AA09206-D243-4083-8718-FCDFDA7BA899}"/>
              </a:ext>
            </a:extLst>
          </p:cNvPr>
          <p:cNvSpPr/>
          <p:nvPr/>
        </p:nvSpPr>
        <p:spPr>
          <a:xfrm>
            <a:off x="2560320" y="2117043"/>
            <a:ext cx="6850380"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Visit https://en.wikipedia.org/wiki/</a:t>
            </a:r>
            <a:r>
              <a:rPr lang="en-US" altLang="ko-KR" sz="1300" dirty="0" err="1">
                <a:solidFill>
                  <a:srgbClr val="000000"/>
                </a:solidFill>
                <a:latin typeface="SamsungOne 400" panose="020B0503030303020204" pitchFamily="34" charset="0"/>
                <a:ea typeface="SamsungOne 400" panose="020B0503030303020204" pitchFamily="34" charset="0"/>
              </a:rPr>
              <a:t>Sherlock_Holmes</a:t>
            </a:r>
            <a:r>
              <a:rPr lang="en-US" altLang="ko-KR" sz="1300" dirty="0">
                <a:solidFill>
                  <a:srgbClr val="000000"/>
                </a:solidFill>
                <a:latin typeface="SamsungOne 400" panose="020B0503030303020204" pitchFamily="34" charset="0"/>
                <a:ea typeface="SamsungOne 400" panose="020B0503030303020204" pitchFamily="34" charset="0"/>
              </a:rPr>
              <a:t> to find out more about Sherlock Holmes. </a:t>
            </a:r>
          </a:p>
        </p:txBody>
      </p:sp>
    </p:spTree>
    <p:custDataLst>
      <p:tags r:id="rId1"/>
    </p:custDataLst>
    <p:extLst>
      <p:ext uri="{BB962C8B-B14F-4D97-AF65-F5344CB8AC3E}">
        <p14:creationId xmlns:p14="http://schemas.microsoft.com/office/powerpoint/2010/main" val="15809056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 xmlns:a16="http://schemas.microsoft.com/office/drawing/2014/main"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7" name="직사각형 6">
            <a:extLst>
              <a:ext uri="{FF2B5EF4-FFF2-40B4-BE49-F238E27FC236}">
                <a16:creationId xmlns="" xmlns:a16="http://schemas.microsoft.com/office/drawing/2014/main" id="{FC4831F9-FFC7-4A55-B6E5-5D7F5B53795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9" name="TextBox 8">
            <a:extLst>
              <a:ext uri="{FF2B5EF4-FFF2-40B4-BE49-F238E27FC236}">
                <a16:creationId xmlns="" xmlns:a16="http://schemas.microsoft.com/office/drawing/2014/main" id="{1EBDE111-1CFC-46D4-8A08-D8450E475EC7}"/>
              </a:ext>
            </a:extLst>
          </p:cNvPr>
          <p:cNvSpPr txBox="1"/>
          <p:nvPr/>
        </p:nvSpPr>
        <p:spPr>
          <a:xfrm>
            <a:off x="361950" y="1586913"/>
            <a:ext cx="9106050" cy="646331"/>
          </a:xfrm>
          <a:prstGeom prst="rect">
            <a:avLst/>
          </a:prstGeom>
          <a:noFill/>
        </p:spPr>
        <p:txBody>
          <a:bodyPr wrap="square">
            <a:spAutoFit/>
          </a:bodyPr>
          <a:lstStyle/>
          <a:p>
            <a:pPr marL="342900" indent="-342900" algn="l"/>
            <a:r>
              <a:rPr lang="en-US" altLang="ko-KR" b="1" dirty="0">
                <a:latin typeface="Samsung Sharp Sans" pitchFamily="2" charset="0"/>
              </a:rPr>
              <a:t>2</a:t>
            </a:r>
            <a:r>
              <a:rPr lang="en-US" altLang="ko-KR" b="1" i="0" dirty="0">
                <a:effectLst/>
                <a:latin typeface="Samsung Sharp Sans" pitchFamily="2" charset="0"/>
              </a:rPr>
              <a:t>.1. Parse dates to compare with the publication </a:t>
            </a:r>
            <a:r>
              <a:rPr lang="en-US" altLang="ko-KR" b="1" dirty="0">
                <a:latin typeface="Samsung Sharp Sans" pitchFamily="2" charset="0"/>
              </a:rPr>
              <a:t>year </a:t>
            </a:r>
            <a:r>
              <a:rPr lang="en-US" altLang="ko-KR" b="1" i="0" dirty="0">
                <a:effectLst/>
                <a:latin typeface="Samsung Sharp Sans" pitchFamily="2" charset="0"/>
              </a:rPr>
              <a:t>of the Sherlock Holmes series</a:t>
            </a:r>
          </a:p>
        </p:txBody>
      </p:sp>
      <p:sp>
        <p:nvSpPr>
          <p:cNvPr id="10" name="직사각형 9">
            <a:extLst>
              <a:ext uri="{FF2B5EF4-FFF2-40B4-BE49-F238E27FC236}">
                <a16:creationId xmlns="" xmlns:a16="http://schemas.microsoft.com/office/drawing/2014/main" id="{9AA09206-D243-4083-8718-FCDFDA7BA899}"/>
              </a:ext>
            </a:extLst>
          </p:cNvPr>
          <p:cNvSpPr/>
          <p:nvPr/>
        </p:nvSpPr>
        <p:spPr>
          <a:xfrm>
            <a:off x="2980431" y="2276344"/>
            <a:ext cx="6487569" cy="291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Receive the year, month, and date from the user and verify if this year is the publication year of Sherlock Holmes series.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The input of the user if in the form of 1887.11.20</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Construct a function that prints “This is not a publication year of the Sherlock Holmes series” if the year entered by the user is not the publication year of the Sherlock Holmes series.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Construct a lambda function named </a:t>
            </a:r>
            <a:r>
              <a:rPr lang="en-US" altLang="ko-KR" sz="1300" dirty="0" err="1">
                <a:solidFill>
                  <a:srgbClr val="000000"/>
                </a:solidFill>
                <a:latin typeface="SamsungOne 400" panose="020B0503030303020204" pitchFamily="34" charset="0"/>
                <a:ea typeface="SamsungOne 400" panose="020B0503030303020204" pitchFamily="34" charset="0"/>
              </a:rPr>
              <a:t>is_sherlock_book_y</a:t>
            </a:r>
            <a:r>
              <a:rPr lang="en-US" altLang="ko-KR" sz="1300" dirty="0">
                <a:solidFill>
                  <a:srgbClr val="000000"/>
                </a:solidFill>
                <a:latin typeface="SamsungOne 400" panose="020B0503030303020204" pitchFamily="34" charset="0"/>
                <a:ea typeface="SamsungOne 400" panose="020B0503030303020204" pitchFamily="34" charset="0"/>
              </a:rPr>
              <a:t> that verifies if the input year is the publication year.</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In addition, we will check if the month and date entered by the user was correctly given.</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For example, 1915.5.3 is a correct input, but 1915.5.33 is not. Thus the program must print “The date is incorrect.”</a:t>
            </a:r>
          </a:p>
        </p:txBody>
      </p:sp>
      <p:pic>
        <p:nvPicPr>
          <p:cNvPr id="12" name="그림 11"/>
          <p:cNvPicPr>
            <a:picLocks noChangeAspect="1"/>
          </p:cNvPicPr>
          <p:nvPr/>
        </p:nvPicPr>
        <p:blipFill rotWithShape="1">
          <a:blip r:embed="rId4" cstate="print">
            <a:extLst>
              <a:ext uri="{28A0092B-C50C-407E-A947-70E740481C1C}">
                <a14:useLocalDpi xmlns:a14="http://schemas.microsoft.com/office/drawing/2010/main" val="0"/>
              </a:ext>
            </a:extLst>
          </a:blip>
          <a:srcRect r="22021"/>
          <a:stretch/>
        </p:blipFill>
        <p:spPr>
          <a:xfrm>
            <a:off x="463014" y="2329684"/>
            <a:ext cx="2353056" cy="2011718"/>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53175156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 xmlns:a16="http://schemas.microsoft.com/office/drawing/2014/main" id="{A932253E-AE1A-45D4-B5FE-BF64B939FBF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0" name="TextBox 9">
            <a:extLst>
              <a:ext uri="{FF2B5EF4-FFF2-40B4-BE49-F238E27FC236}">
                <a16:creationId xmlns="" xmlns:a16="http://schemas.microsoft.com/office/drawing/2014/main" id="{15A22526-B5E9-4C58-A10E-DF4957C28C42}"/>
              </a:ext>
            </a:extLst>
          </p:cNvPr>
          <p:cNvSpPr txBox="1"/>
          <p:nvPr/>
        </p:nvSpPr>
        <p:spPr>
          <a:xfrm>
            <a:off x="361950" y="1586913"/>
            <a:ext cx="7709030" cy="369332"/>
          </a:xfrm>
          <a:prstGeom prst="rect">
            <a:avLst/>
          </a:prstGeom>
          <a:noFill/>
        </p:spPr>
        <p:txBody>
          <a:bodyPr wrap="square">
            <a:spAutoFit/>
          </a:bodyPr>
          <a:lstStyle/>
          <a:p>
            <a:pPr algn="l"/>
            <a:r>
              <a:rPr lang="en-US" altLang="ko-KR" b="1" dirty="0">
                <a:latin typeface="Samsung Sharp Sans" pitchFamily="2" charset="0"/>
              </a:rPr>
              <a:t>2</a:t>
            </a:r>
            <a:r>
              <a:rPr lang="en-US" altLang="ko-KR" b="1" i="0" dirty="0">
                <a:effectLst/>
                <a:latin typeface="Samsung Sharp Sans" pitchFamily="2" charset="0"/>
              </a:rPr>
              <a:t>.2. Construct </a:t>
            </a:r>
            <a:r>
              <a:rPr lang="en-US" altLang="ko-KR" sz="1800" dirty="0">
                <a:solidFill>
                  <a:prstClr val="black">
                    <a:lumMod val="95000"/>
                    <a:lumOff val="5000"/>
                  </a:prstClr>
                </a:solidFill>
                <a:latin typeface="Samsung Sharp Sans" pitchFamily="2" charset="0"/>
                <a:ea typeface="Samsung Sharp Sans" pitchFamily="2" charset="0"/>
                <a:cs typeface="Samsung Sharp Sans" pitchFamily="2" charset="0"/>
              </a:rPr>
              <a:t>Sherlock Holmes</a:t>
            </a:r>
            <a:endParaRPr lang="en-US" altLang="ko-KR" b="1" i="0" dirty="0">
              <a:effectLst/>
              <a:latin typeface="Samsung Sharp Sans" pitchFamily="2" charset="0"/>
            </a:endParaRPr>
          </a:p>
        </p:txBody>
      </p:sp>
      <p:grpSp>
        <p:nvGrpSpPr>
          <p:cNvPr id="5" name="그룹 4"/>
          <p:cNvGrpSpPr/>
          <p:nvPr/>
        </p:nvGrpSpPr>
        <p:grpSpPr>
          <a:xfrm>
            <a:off x="440154" y="1967126"/>
            <a:ext cx="9027846" cy="4305658"/>
            <a:chOff x="440154" y="1967126"/>
            <a:chExt cx="9027846" cy="4305658"/>
          </a:xfrm>
        </p:grpSpPr>
        <p:grpSp>
          <p:nvGrpSpPr>
            <p:cNvPr id="4" name="그룹 3"/>
            <p:cNvGrpSpPr/>
            <p:nvPr/>
          </p:nvGrpSpPr>
          <p:grpSpPr>
            <a:xfrm>
              <a:off x="440154" y="1967126"/>
              <a:ext cx="9027846" cy="4301646"/>
              <a:chOff x="440154" y="1967126"/>
              <a:chExt cx="9027846" cy="4301646"/>
            </a:xfrm>
          </p:grpSpPr>
          <p:pic>
            <p:nvPicPr>
              <p:cNvPr id="3" name="그림 2">
                <a:extLst>
                  <a:ext uri="{FF2B5EF4-FFF2-40B4-BE49-F238E27FC236}">
                    <a16:creationId xmlns="" xmlns:a16="http://schemas.microsoft.com/office/drawing/2014/main" id="{98545A28-D6A9-4F0B-9295-B1CEE4699AAD}"/>
                  </a:ext>
                </a:extLst>
              </p:cNvPr>
              <p:cNvPicPr>
                <a:picLocks noChangeAspect="1"/>
              </p:cNvPicPr>
              <p:nvPr/>
            </p:nvPicPr>
            <p:blipFill rotWithShape="1">
              <a:blip r:embed="rId4"/>
              <a:srcRect b="8693"/>
              <a:stretch/>
            </p:blipFill>
            <p:spPr>
              <a:xfrm>
                <a:off x="440154" y="1967126"/>
                <a:ext cx="8292786" cy="3927706"/>
              </a:xfrm>
              <a:prstGeom prst="rect">
                <a:avLst/>
              </a:prstGeom>
            </p:spPr>
          </p:pic>
          <p:pic>
            <p:nvPicPr>
              <p:cNvPr id="16" name="그림 15">
                <a:extLst>
                  <a:ext uri="{FF2B5EF4-FFF2-40B4-BE49-F238E27FC236}">
                    <a16:creationId xmlns="" xmlns:a16="http://schemas.microsoft.com/office/drawing/2014/main" id="{98545A28-D6A9-4F0B-9295-B1CEE4699AAD}"/>
                  </a:ext>
                </a:extLst>
              </p:cNvPr>
              <p:cNvPicPr>
                <a:picLocks noChangeAspect="1"/>
              </p:cNvPicPr>
              <p:nvPr/>
            </p:nvPicPr>
            <p:blipFill rotWithShape="1">
              <a:blip r:embed="rId4"/>
              <a:srcRect l="87639"/>
              <a:stretch/>
            </p:blipFill>
            <p:spPr>
              <a:xfrm>
                <a:off x="8442960" y="1967126"/>
                <a:ext cx="1025040" cy="4301646"/>
              </a:xfrm>
              <a:prstGeom prst="rect">
                <a:avLst/>
              </a:prstGeom>
            </p:spPr>
          </p:pic>
        </p:grpSp>
        <p:sp>
          <p:nvSpPr>
            <p:cNvPr id="20" name="TextBox 19">
              <a:extLst>
                <a:ext uri="{FF2B5EF4-FFF2-40B4-BE49-F238E27FC236}">
                  <a16:creationId xmlns:a16="http://schemas.microsoft.com/office/drawing/2014/main" xmlns="" id="{30E441CB-826F-BE48-9519-F95D120F21A1}"/>
                </a:ext>
              </a:extLst>
            </p:cNvPr>
            <p:cNvSpPr txBox="1"/>
            <p:nvPr/>
          </p:nvSpPr>
          <p:spPr>
            <a:xfrm>
              <a:off x="1683224" y="3512122"/>
              <a:ext cx="4565175" cy="139382"/>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This </a:t>
              </a:r>
              <a:r>
                <a:rPr lang="en-US" altLang="ko-KR" dirty="0">
                  <a:solidFill>
                    <a:srgbClr val="BF3238"/>
                  </a:solidFill>
                </a:rPr>
                <a:t>is not a publication year of the Sherlock Holmes series</a:t>
              </a:r>
              <a:r>
                <a:rPr lang="en-US" altLang="ko-KR" dirty="0" smtClean="0">
                  <a:solidFill>
                    <a:srgbClr val="BF3238"/>
                  </a:solidFill>
                </a:rPr>
                <a:t>.</a:t>
              </a:r>
              <a:r>
                <a:rPr lang="en-US" altLang="x-none" dirty="0" smtClean="0">
                  <a:solidFill>
                    <a:srgbClr val="BF3238"/>
                  </a:solidFill>
                </a:rPr>
                <a:t>'</a:t>
              </a:r>
              <a:r>
                <a:rPr lang="en-US" altLang="x-none" dirty="0" smtClean="0"/>
                <a:t>)</a:t>
              </a:r>
              <a:endParaRPr lang="x-none" altLang="en-US" dirty="0"/>
            </a:p>
          </p:txBody>
        </p:sp>
        <p:sp>
          <p:nvSpPr>
            <p:cNvPr id="21" name="TextBox 20">
              <a:extLst>
                <a:ext uri="{FF2B5EF4-FFF2-40B4-BE49-F238E27FC236}">
                  <a16:creationId xmlns:a16="http://schemas.microsoft.com/office/drawing/2014/main" xmlns="" id="{30E441CB-826F-BE48-9519-F95D120F21A1}"/>
                </a:ext>
              </a:extLst>
            </p:cNvPr>
            <p:cNvSpPr txBox="1"/>
            <p:nvPr/>
          </p:nvSpPr>
          <p:spPr>
            <a:xfrm>
              <a:off x="1681899" y="3934159"/>
              <a:ext cx="1920837" cy="150161"/>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The month is incorrect</a:t>
              </a:r>
              <a:r>
                <a:rPr lang="en-US" altLang="ko-KR" dirty="0" smtClean="0">
                  <a:solidFill>
                    <a:srgbClr val="BF3238"/>
                  </a:solidFill>
                </a:rPr>
                <a:t>.</a:t>
              </a:r>
              <a:r>
                <a:rPr lang="en-US" altLang="x-none" dirty="0" smtClean="0">
                  <a:solidFill>
                    <a:srgbClr val="BF3238"/>
                  </a:solidFill>
                </a:rPr>
                <a:t>'</a:t>
              </a:r>
              <a:r>
                <a:rPr lang="en-US" altLang="x-none" dirty="0" smtClean="0"/>
                <a:t>)</a:t>
              </a:r>
              <a:endParaRPr lang="x-none" altLang="en-US" dirty="0"/>
            </a:p>
          </p:txBody>
        </p:sp>
        <p:sp>
          <p:nvSpPr>
            <p:cNvPr id="22" name="TextBox 21">
              <a:extLst>
                <a:ext uri="{FF2B5EF4-FFF2-40B4-BE49-F238E27FC236}">
                  <a16:creationId xmlns:a16="http://schemas.microsoft.com/office/drawing/2014/main" xmlns="" id="{30E441CB-826F-BE48-9519-F95D120F21A1}"/>
                </a:ext>
              </a:extLst>
            </p:cNvPr>
            <p:cNvSpPr txBox="1"/>
            <p:nvPr/>
          </p:nvSpPr>
          <p:spPr>
            <a:xfrm>
              <a:off x="1689320" y="4360642"/>
              <a:ext cx="1920837" cy="150161"/>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The date is incorrect.</a:t>
              </a:r>
              <a:r>
                <a:rPr lang="en-US" altLang="x-none" dirty="0" smtClean="0">
                  <a:solidFill>
                    <a:srgbClr val="BF3238"/>
                  </a:solidFill>
                </a:rPr>
                <a:t>'</a:t>
              </a:r>
              <a:r>
                <a:rPr lang="en-US" altLang="x-none" dirty="0" smtClean="0"/>
                <a:t>)</a:t>
              </a:r>
              <a:endParaRPr lang="x-none" altLang="en-US" dirty="0"/>
            </a:p>
          </p:txBody>
        </p:sp>
        <p:sp>
          <p:nvSpPr>
            <p:cNvPr id="23" name="TextBox 22">
              <a:extLst>
                <a:ext uri="{FF2B5EF4-FFF2-40B4-BE49-F238E27FC236}">
                  <a16:creationId xmlns:a16="http://schemas.microsoft.com/office/drawing/2014/main" xmlns="" id="{30E441CB-826F-BE48-9519-F95D120F21A1}"/>
                </a:ext>
              </a:extLst>
            </p:cNvPr>
            <p:cNvSpPr txBox="1"/>
            <p:nvPr/>
          </p:nvSpPr>
          <p:spPr>
            <a:xfrm>
              <a:off x="1622264" y="5078146"/>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Distinguish </a:t>
              </a:r>
              <a:r>
                <a:rPr lang="en-US" altLang="ko-KR" dirty="0">
                  <a:solidFill>
                    <a:srgbClr val="BF3238"/>
                  </a:solidFill>
                </a:rPr>
                <a:t>year, month and date by </a:t>
              </a:r>
              <a:r>
                <a:rPr lang="en-US" altLang="ko-KR" dirty="0" smtClean="0">
                  <a:solidFill>
                    <a:srgbClr val="BF3238"/>
                  </a:solidFill>
                </a:rPr>
                <a:t>.(</a:t>
              </a:r>
              <a:r>
                <a:rPr lang="en-US" altLang="ko-KR" dirty="0">
                  <a:solidFill>
                    <a:srgbClr val="BF3238"/>
                  </a:solidFill>
                </a:rPr>
                <a:t>e.g. 1917.6.10) : </a:t>
              </a:r>
              <a:r>
                <a:rPr lang="en-US" altLang="x-none" dirty="0" smtClean="0">
                  <a:solidFill>
                    <a:srgbClr val="BF3238"/>
                  </a:solidFill>
                </a:rPr>
                <a:t>'</a:t>
              </a:r>
              <a:r>
                <a:rPr lang="en-US" altLang="x-none" dirty="0" smtClean="0"/>
                <a:t>)</a:t>
              </a:r>
              <a:endParaRPr lang="x-none" altLang="en-US" dirty="0"/>
            </a:p>
          </p:txBody>
        </p:sp>
        <p:sp>
          <p:nvSpPr>
            <p:cNvPr id="24" name="TextBox 23">
              <a:extLst>
                <a:ext uri="{FF2B5EF4-FFF2-40B4-BE49-F238E27FC236}">
                  <a16:creationId xmlns:a16="http://schemas.microsoft.com/office/drawing/2014/main" xmlns="" id="{30E441CB-826F-BE48-9519-F95D120F21A1}"/>
                </a:ext>
              </a:extLst>
            </p:cNvPr>
            <p:cNvSpPr txBox="1"/>
            <p:nvPr/>
          </p:nvSpPr>
          <p:spPr>
            <a:xfrm>
              <a:off x="1414636" y="5372039"/>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This is the publication date of a Sherlock Holmes series!</a:t>
              </a:r>
              <a:r>
                <a:rPr lang="en-US" altLang="x-none" dirty="0" smtClean="0">
                  <a:solidFill>
                    <a:srgbClr val="BF3238"/>
                  </a:solidFill>
                </a:rPr>
                <a:t>'</a:t>
              </a:r>
              <a:r>
                <a:rPr lang="en-US" altLang="x-none" dirty="0" smtClean="0"/>
                <a:t>)</a:t>
              </a:r>
              <a:endParaRPr lang="x-none" altLang="en-US" dirty="0"/>
            </a:p>
          </p:txBody>
        </p:sp>
        <p:sp>
          <p:nvSpPr>
            <p:cNvPr id="25" name="TextBox 24">
              <a:extLst>
                <a:ext uri="{FF2B5EF4-FFF2-40B4-BE49-F238E27FC236}">
                  <a16:creationId xmlns:a16="http://schemas.microsoft.com/office/drawing/2014/main" xmlns="" id="{30E441CB-826F-BE48-9519-F95D120F21A1}"/>
                </a:ext>
              </a:extLst>
            </p:cNvPr>
            <p:cNvSpPr txBox="1"/>
            <p:nvPr/>
          </p:nvSpPr>
          <p:spPr>
            <a:xfrm>
              <a:off x="1414636" y="5658775"/>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This is not the publication date of a Sherlock Holmes series or the input has an error.</a:t>
              </a:r>
              <a:r>
                <a:rPr lang="en-US" altLang="x-none" dirty="0" smtClean="0">
                  <a:solidFill>
                    <a:srgbClr val="BF3238"/>
                  </a:solidFill>
                </a:rPr>
                <a:t>'</a:t>
              </a:r>
              <a:r>
                <a:rPr lang="en-US" altLang="x-none" dirty="0" smtClean="0"/>
                <a:t>)</a:t>
              </a:r>
              <a:endParaRPr lang="x-none" altLang="en-US" dirty="0"/>
            </a:p>
          </p:txBody>
        </p:sp>
        <p:sp>
          <p:nvSpPr>
            <p:cNvPr id="26" name="TextBox 25">
              <a:extLst>
                <a:ext uri="{FF2B5EF4-FFF2-40B4-BE49-F238E27FC236}">
                  <a16:creationId xmlns:a16="http://schemas.microsoft.com/office/drawing/2014/main" xmlns="" id="{850E86F2-3BD4-4E46-89BD-F9D2E375D661}"/>
                </a:ext>
              </a:extLst>
            </p:cNvPr>
            <p:cNvSpPr txBox="1"/>
            <p:nvPr/>
          </p:nvSpPr>
          <p:spPr>
            <a:xfrm>
              <a:off x="528326" y="5914316"/>
              <a:ext cx="4348474" cy="358468"/>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lumMod val="85000"/>
                      <a:lumOff val="15000"/>
                    </a:schemeClr>
                  </a:solidFill>
                </a:rPr>
                <a:t>Distinguish year, month and date by . (e.g. 1917.6.10) : 1927.9.10</a:t>
              </a:r>
            </a:p>
            <a:p>
              <a:pPr>
                <a:spcAft>
                  <a:spcPts val="0"/>
                </a:spcAft>
              </a:pPr>
              <a:r>
                <a:rPr lang="en-US" altLang="ko-KR" sz="1100" dirty="0">
                  <a:solidFill>
                    <a:schemeClr val="tx1">
                      <a:lumMod val="85000"/>
                      <a:lumOff val="15000"/>
                    </a:schemeClr>
                  </a:solidFill>
                </a:rPr>
                <a:t>This is the publication date of a Sherlock Holmes series</a:t>
              </a:r>
              <a:r>
                <a:rPr lang="en-US" altLang="ko-KR" sz="1100" dirty="0" smtClean="0">
                  <a:solidFill>
                    <a:schemeClr val="tx1">
                      <a:lumMod val="85000"/>
                      <a:lumOff val="15000"/>
                    </a:schemeClr>
                  </a:solidFill>
                </a:rPr>
                <a:t>!</a:t>
              </a:r>
              <a:endParaRPr lang="ko-KR" altLang="en-US" sz="11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2305234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 xmlns:a16="http://schemas.microsoft.com/office/drawing/2014/main" id="{1AFB73DF-8837-41AD-B939-A54B1B6EC6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9320" y="3152025"/>
            <a:ext cx="3323676" cy="1402442"/>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3" name="TextBox 12">
            <a:extLst>
              <a:ext uri="{FF2B5EF4-FFF2-40B4-BE49-F238E27FC236}">
                <a16:creationId xmlns="" xmlns:a16="http://schemas.microsoft.com/office/drawing/2014/main"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2.1 Create a Caesar Cipher Program</a:t>
            </a:r>
            <a:endParaRPr lang="ko-KR" altLang="en-US" b="1" dirty="0">
              <a:latin typeface="Samsung Sharp Sans" pitchFamily="2" charset="0"/>
            </a:endParaRPr>
          </a:p>
        </p:txBody>
      </p:sp>
      <p:sp>
        <p:nvSpPr>
          <p:cNvPr id="19" name="직사각형 18">
            <a:extLst>
              <a:ext uri="{FF2B5EF4-FFF2-40B4-BE49-F238E27FC236}">
                <a16:creationId xmlns="" xmlns:a16="http://schemas.microsoft.com/office/drawing/2014/main" id="{90EFA62F-9637-4E5A-AAB1-9E61461D75DD}"/>
              </a:ext>
            </a:extLst>
          </p:cNvPr>
          <p:cNvSpPr/>
          <p:nvPr/>
        </p:nvSpPr>
        <p:spPr>
          <a:xfrm>
            <a:off x="580388" y="2014585"/>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Caesar encryption techniques to create a program to receive encrypted sentences as input and decrypt them.
To solve the problem, import the string module and use </a:t>
            </a:r>
            <a:r>
              <a:rPr lang="en-US" altLang="ko-KR" sz="1300" dirty="0" err="1">
                <a:solidFill>
                  <a:schemeClr val="tx1"/>
                </a:solidFill>
                <a:latin typeface="SamsungOne 400" panose="020B0503030303020204" pitchFamily="34" charset="0"/>
                <a:ea typeface="SamsungOne 400" panose="020B0503030303020204" pitchFamily="34" charset="0"/>
              </a:rPr>
              <a:t>ascii_uppercase</a:t>
            </a:r>
            <a:r>
              <a:rPr lang="en-US" altLang="ko-KR" sz="1300" dirty="0">
                <a:solidFill>
                  <a:schemeClr val="tx1"/>
                </a:solidFill>
                <a:latin typeface="SamsungOne 400" panose="020B0503030303020204" pitchFamily="34" charset="0"/>
                <a:ea typeface="SamsungOne 400" panose="020B0503030303020204" pitchFamily="34" charset="0"/>
              </a:rPr>
              <a:t>. Let's solve the problem by putting this value in the following variables.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this case, let's use string slicing.</a:t>
            </a:r>
          </a:p>
        </p:txBody>
      </p:sp>
      <p:sp>
        <p:nvSpPr>
          <p:cNvPr id="11" name="직사각형 10">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2" name="직사각형 11">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4" name="그룹 3">
            <a:extLst>
              <a:ext uri="{FF2B5EF4-FFF2-40B4-BE49-F238E27FC236}">
                <a16:creationId xmlns="" xmlns:a16="http://schemas.microsoft.com/office/drawing/2014/main" id="{8C727A60-DE3C-4DFA-996E-7977806AA750}"/>
              </a:ext>
            </a:extLst>
          </p:cNvPr>
          <p:cNvGrpSpPr/>
          <p:nvPr/>
        </p:nvGrpSpPr>
        <p:grpSpPr>
          <a:xfrm>
            <a:off x="463014" y="4760660"/>
            <a:ext cx="8991815" cy="1317640"/>
            <a:chOff x="463014" y="4801805"/>
            <a:chExt cx="8991815" cy="1317640"/>
          </a:xfrm>
        </p:grpSpPr>
        <p:grpSp>
          <p:nvGrpSpPr>
            <p:cNvPr id="2" name="그룹 1">
              <a:extLst>
                <a:ext uri="{FF2B5EF4-FFF2-40B4-BE49-F238E27FC236}">
                  <a16:creationId xmlns="" xmlns:a16="http://schemas.microsoft.com/office/drawing/2014/main" id="{29637A44-1829-411A-B8F9-1A216B15224C}"/>
                </a:ext>
              </a:extLst>
            </p:cNvPr>
            <p:cNvGrpSpPr/>
            <p:nvPr/>
          </p:nvGrpSpPr>
          <p:grpSpPr>
            <a:xfrm>
              <a:off x="499696" y="4810598"/>
              <a:ext cx="8915550" cy="1148806"/>
              <a:chOff x="552450" y="4775429"/>
              <a:chExt cx="8915550" cy="1148806"/>
            </a:xfrm>
          </p:grpSpPr>
          <p:pic>
            <p:nvPicPr>
              <p:cNvPr id="3" name="그림 2">
                <a:extLst>
                  <a:ext uri="{FF2B5EF4-FFF2-40B4-BE49-F238E27FC236}">
                    <a16:creationId xmlns="" xmlns:a16="http://schemas.microsoft.com/office/drawing/2014/main" id="{46889F28-70A5-49D1-B5E6-BBC1E51BF4A9}"/>
                  </a:ext>
                </a:extLst>
              </p:cNvPr>
              <p:cNvPicPr>
                <a:picLocks noChangeAspect="1"/>
              </p:cNvPicPr>
              <p:nvPr/>
            </p:nvPicPr>
            <p:blipFill>
              <a:blip r:embed="rId4"/>
              <a:stretch>
                <a:fillRect/>
              </a:stretch>
            </p:blipFill>
            <p:spPr>
              <a:xfrm>
                <a:off x="580388" y="5576189"/>
                <a:ext cx="8724900" cy="348046"/>
              </a:xfrm>
              <a:prstGeom prst="rect">
                <a:avLst/>
              </a:prstGeom>
            </p:spPr>
          </p:pic>
          <p:pic>
            <p:nvPicPr>
              <p:cNvPr id="8" name="그림 7">
                <a:extLst>
                  <a:ext uri="{FF2B5EF4-FFF2-40B4-BE49-F238E27FC236}">
                    <a16:creationId xmlns="" xmlns:a16="http://schemas.microsoft.com/office/drawing/2014/main" id="{CF885BED-C81F-4602-B38A-9BAFE6EA4566}"/>
                  </a:ext>
                </a:extLst>
              </p:cNvPr>
              <p:cNvPicPr>
                <a:picLocks noChangeAspect="1"/>
              </p:cNvPicPr>
              <p:nvPr/>
            </p:nvPicPr>
            <p:blipFill>
              <a:blip r:embed="rId5"/>
              <a:stretch>
                <a:fillRect/>
              </a:stretch>
            </p:blipFill>
            <p:spPr>
              <a:xfrm>
                <a:off x="552450" y="4775429"/>
                <a:ext cx="8915550" cy="766929"/>
              </a:xfrm>
              <a:prstGeom prst="rect">
                <a:avLst/>
              </a:prstGeom>
            </p:spPr>
          </p:pic>
        </p:grpSp>
        <p:sp>
          <p:nvSpPr>
            <p:cNvPr id="14" name="직사각형 13">
              <a:extLst>
                <a:ext uri="{FF2B5EF4-FFF2-40B4-BE49-F238E27FC236}">
                  <a16:creationId xmlns="" xmlns:a16="http://schemas.microsoft.com/office/drawing/2014/main" id="{4113A9D9-96F5-4636-A99A-FAE3F7913FD0}"/>
                </a:ext>
              </a:extLst>
            </p:cNvPr>
            <p:cNvSpPr/>
            <p:nvPr/>
          </p:nvSpPr>
          <p:spPr>
            <a:xfrm>
              <a:off x="463014" y="4801805"/>
              <a:ext cx="8991815" cy="13176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3768710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grpSp>
        <p:nvGrpSpPr>
          <p:cNvPr id="27" name="그룹 26"/>
          <p:cNvGrpSpPr/>
          <p:nvPr/>
        </p:nvGrpSpPr>
        <p:grpSpPr>
          <a:xfrm>
            <a:off x="534997" y="2314906"/>
            <a:ext cx="4256253" cy="3908489"/>
            <a:chOff x="11836885" y="5147529"/>
            <a:chExt cx="4256253" cy="3908489"/>
          </a:xfrm>
        </p:grpSpPr>
        <p:sp>
          <p:nvSpPr>
            <p:cNvPr id="15" name="TextBox 14">
              <a:extLst>
                <a:ext uri="{FF2B5EF4-FFF2-40B4-BE49-F238E27FC236}">
                  <a16:creationId xmlns="" xmlns:a16="http://schemas.microsoft.com/office/drawing/2014/main" id="{10F65341-86A2-433D-8AA7-E233A9EBA2B4}"/>
                </a:ext>
              </a:extLst>
            </p:cNvPr>
            <p:cNvSpPr txBox="1"/>
            <p:nvPr/>
          </p:nvSpPr>
          <p:spPr>
            <a:xfrm>
              <a:off x="11874838" y="5349895"/>
              <a:ext cx="4193105" cy="3200876"/>
            </a:xfrm>
            <a:prstGeom prst="rect">
              <a:avLst/>
            </a:prstGeom>
            <a:noFill/>
          </p:spPr>
          <p:txBody>
            <a:bodyPr wrap="square">
              <a:spAutoFit/>
            </a:bodyPr>
            <a:lstStyle/>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200" b="1" dirty="0">
                  <a:solidFill>
                    <a:srgbClr val="FFC000"/>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Start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Store publication years of the Sherlock Holmes series in a list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200" dirty="0">
                  <a:solidFill>
                    <a:prstClr val="black"/>
                  </a:solidFill>
                  <a:latin typeface="SamsungOne 400" panose="020B0503030303020204" pitchFamily="34" charset="0"/>
                  <a:cs typeface="Arial" panose="020B0604020202020204" pitchFamily="34" charset="0"/>
                </a:rPr>
                <a:t>Receive dates as an input from the user</a:t>
              </a:r>
              <a:endPar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endParaRP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[4]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the input date is not a publication year,</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then {</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a:r>
              <a:b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b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return False</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with</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statement</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and</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exit.</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[6]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the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month</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incorrect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then {</a:t>
              </a:r>
              <a:b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b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[7]</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False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with</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statement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and</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exit.}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[8]</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if the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date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incorrect then { </a:t>
              </a:r>
              <a:b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b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[9]</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False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with</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statement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and</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exit.}</a:t>
              </a:r>
            </a:p>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[10]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 xmlns:a16="http://schemas.microsoft.com/office/drawing/2014/main" id="{18A509CE-2204-48AA-9989-E855F59F776B}"/>
                </a:ext>
              </a:extLst>
            </p:cNvPr>
            <p:cNvSpPr/>
            <p:nvPr/>
          </p:nvSpPr>
          <p:spPr>
            <a:xfrm>
              <a:off x="11836885" y="5147529"/>
              <a:ext cx="4256253" cy="390848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grpSp>
      <p:sp>
        <p:nvSpPr>
          <p:cNvPr id="39" name="직사각형 38">
            <a:extLst>
              <a:ext uri="{FF2B5EF4-FFF2-40B4-BE49-F238E27FC236}">
                <a16:creationId xmlns="" xmlns:a16="http://schemas.microsoft.com/office/drawing/2014/main" id="{929CAAC4-1B86-4C9C-BE2A-1854B401EAD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smtClean="0">
                <a:solidFill>
                  <a:schemeClr val="tx1">
                    <a:lumMod val="95000"/>
                    <a:lumOff val="5000"/>
                  </a:schemeClr>
                </a:solidFill>
                <a:latin typeface="Samsung Sharp Sans" pitchFamily="2" charset="0"/>
                <a:ea typeface="Samsung Sharp Sans" pitchFamily="2" charset="0"/>
                <a:cs typeface="Samsung Sharp Sans" pitchFamily="2" charset="0"/>
              </a:rPr>
              <a:t>2. Mission</a:t>
            </a:r>
            <a:endPar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41" name="TextBox 40">
            <a:extLst>
              <a:ext uri="{FF2B5EF4-FFF2-40B4-BE49-F238E27FC236}">
                <a16:creationId xmlns="" xmlns:a16="http://schemas.microsoft.com/office/drawing/2014/main" id="{8986C471-697D-46F2-9184-4CC4FD9E5DBD}"/>
              </a:ext>
            </a:extLst>
          </p:cNvPr>
          <p:cNvSpPr txBox="1"/>
          <p:nvPr/>
        </p:nvSpPr>
        <p:spPr>
          <a:xfrm>
            <a:off x="354330" y="1587137"/>
            <a:ext cx="7709030" cy="369332"/>
          </a:xfrm>
          <a:prstGeom prst="rect">
            <a:avLst/>
          </a:prstGeom>
          <a:noFill/>
        </p:spPr>
        <p:txBody>
          <a:bodyPr wrap="square">
            <a:spAutoFit/>
          </a:bodyPr>
          <a:lstStyle/>
          <a:p>
            <a:r>
              <a:rPr lang="en-US" altLang="ko-KR" b="1" dirty="0">
                <a:latin typeface="Samsung Sharp Sans" pitchFamily="2" charset="0"/>
              </a:rPr>
              <a:t>2.3. Programming Plan</a:t>
            </a:r>
            <a:r>
              <a:rPr lang="ko-KR" altLang="en-US" b="1" dirty="0">
                <a:latin typeface="Samsung Sharp Sans" pitchFamily="2" charset="0"/>
              </a:rPr>
              <a:t> </a:t>
            </a:r>
            <a:r>
              <a:rPr lang="en-US" altLang="ko-KR" b="1" dirty="0">
                <a:latin typeface="Samsung Sharp Sans" pitchFamily="2" charset="0"/>
              </a:rPr>
              <a:t>(</a:t>
            </a:r>
            <a:r>
              <a:rPr lang="en-US" altLang="ko-KR" b="1" dirty="0" err="1">
                <a:latin typeface="Samsung Sharp Sans" pitchFamily="2" charset="0"/>
              </a:rPr>
              <a:t>valid_date</a:t>
            </a:r>
            <a:r>
              <a:rPr lang="en-US" altLang="ko-KR" b="1" dirty="0">
                <a:latin typeface="Samsung Sharp Sans" pitchFamily="2" charset="0"/>
              </a:rPr>
              <a:t> function)</a:t>
            </a:r>
          </a:p>
        </p:txBody>
      </p:sp>
      <p:sp>
        <p:nvSpPr>
          <p:cNvPr id="48" name="직사각형 47">
            <a:extLst>
              <a:ext uri="{FF2B5EF4-FFF2-40B4-BE49-F238E27FC236}">
                <a16:creationId xmlns="" xmlns:a16="http://schemas.microsoft.com/office/drawing/2014/main" id="{F2B04EA2-882D-4E6E-B080-6A1116EF5618}"/>
              </a:ext>
            </a:extLst>
          </p:cNvPr>
          <p:cNvSpPr/>
          <p:nvPr/>
        </p:nvSpPr>
        <p:spPr>
          <a:xfrm>
            <a:off x="534997" y="2006858"/>
            <a:ext cx="458546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300" b="1" dirty="0">
                <a:solidFill>
                  <a:schemeClr val="tx1"/>
                </a:solidFill>
                <a:latin typeface="Samsung Sharp Sans" pitchFamily="2" charset="0"/>
                <a:ea typeface="Samsung Sharp Sans" pitchFamily="2" charset="0"/>
                <a:cs typeface="Samsung Sharp Sans" pitchFamily="2" charset="0"/>
              </a:rPr>
              <a:t>Pseudocode</a:t>
            </a:r>
            <a:endParaRPr lang="ko-KR" altLang="en-US" sz="1300" b="1" dirty="0">
              <a:solidFill>
                <a:schemeClr val="tx1"/>
              </a:solidFill>
              <a:latin typeface="Samsung Sharp Sans" pitchFamily="2" charset="0"/>
              <a:cs typeface="Samsung Sharp Sans" pitchFamily="2" charset="0"/>
            </a:endParaRPr>
          </a:p>
        </p:txBody>
      </p:sp>
      <p:sp>
        <p:nvSpPr>
          <p:cNvPr id="49" name="직사각형 48">
            <a:extLst>
              <a:ext uri="{FF2B5EF4-FFF2-40B4-BE49-F238E27FC236}">
                <a16:creationId xmlns="" xmlns:a16="http://schemas.microsoft.com/office/drawing/2014/main" id="{81D8BC41-3B22-472C-A8B4-17D744F23B0D}"/>
              </a:ext>
            </a:extLst>
          </p:cNvPr>
          <p:cNvSpPr/>
          <p:nvPr/>
        </p:nvSpPr>
        <p:spPr>
          <a:xfrm>
            <a:off x="4982221" y="2006858"/>
            <a:ext cx="458546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300" b="1" dirty="0">
                <a:solidFill>
                  <a:schemeClr val="tx1"/>
                </a:solidFill>
                <a:latin typeface="Samsung Sharp Sans" pitchFamily="2" charset="0"/>
                <a:ea typeface="Samsung Sharp Sans" pitchFamily="2" charset="0"/>
                <a:cs typeface="Samsung Sharp Sans" pitchFamily="2" charset="0"/>
              </a:rPr>
              <a:t>Flowchart</a:t>
            </a:r>
            <a:endParaRPr lang="ko-KR" altLang="en-US" sz="1300" b="1" dirty="0">
              <a:solidFill>
                <a:schemeClr val="tx1"/>
              </a:solidFill>
              <a:latin typeface="Samsung Sharp Sans" pitchFamily="2" charset="0"/>
              <a:cs typeface="Samsung Sharp Sans" pitchFamily="2" charset="0"/>
            </a:endParaRPr>
          </a:p>
        </p:txBody>
      </p:sp>
      <p:grpSp>
        <p:nvGrpSpPr>
          <p:cNvPr id="12" name="그룹 11"/>
          <p:cNvGrpSpPr/>
          <p:nvPr/>
        </p:nvGrpSpPr>
        <p:grpSpPr>
          <a:xfrm>
            <a:off x="4851296" y="2157022"/>
            <a:ext cx="4723578" cy="4132816"/>
            <a:chOff x="4851296" y="2202742"/>
            <a:chExt cx="4723578" cy="4132816"/>
          </a:xfrm>
        </p:grpSpPr>
        <p:grpSp>
          <p:nvGrpSpPr>
            <p:cNvPr id="85" name="그룹 84"/>
            <p:cNvGrpSpPr/>
            <p:nvPr/>
          </p:nvGrpSpPr>
          <p:grpSpPr>
            <a:xfrm>
              <a:off x="4851296" y="2202742"/>
              <a:ext cx="4723578" cy="4132816"/>
              <a:chOff x="8962685" y="2412098"/>
              <a:chExt cx="5227662" cy="4132816"/>
            </a:xfrm>
          </p:grpSpPr>
          <p:cxnSp>
            <p:nvCxnSpPr>
              <p:cNvPr id="92" name="직선 화살표 연결선 91">
                <a:extLst>
                  <a:ext uri="{FF2B5EF4-FFF2-40B4-BE49-F238E27FC236}">
                    <a16:creationId xmlns="" xmlns:a16="http://schemas.microsoft.com/office/drawing/2014/main" id="{036C9C5C-CF96-43EB-BBF8-E9A4E13B1998}"/>
                  </a:ext>
                </a:extLst>
              </p:cNvPr>
              <p:cNvCxnSpPr>
                <a:cxnSpLocks/>
              </p:cNvCxnSpPr>
              <p:nvPr/>
            </p:nvCxnSpPr>
            <p:spPr>
              <a:xfrm>
                <a:off x="11559052" y="4783753"/>
                <a:ext cx="0" cy="19813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 name="직사각형 29">
                <a:extLst>
                  <a:ext uri="{FF2B5EF4-FFF2-40B4-BE49-F238E27FC236}">
                    <a16:creationId xmlns="" xmlns:a16="http://schemas.microsoft.com/office/drawing/2014/main" id="{353BDBDE-4CDB-45CA-BF3A-501554175C73}"/>
                  </a:ext>
                </a:extLst>
              </p:cNvPr>
              <p:cNvSpPr/>
              <p:nvPr/>
            </p:nvSpPr>
            <p:spPr>
              <a:xfrm>
                <a:off x="9517663" y="3946325"/>
                <a:ext cx="4068117" cy="415476"/>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print(‘This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not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publication</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year of</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the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Sherlock</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Holmes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series</a:t>
                </a:r>
                <a:r>
                  <a:rPr lang="en-US" altLang="ko-KR" sz="1200" dirty="0" smtClean="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False</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53" name="직선 화살표 연결선 52">
                <a:extLst>
                  <a:ext uri="{FF2B5EF4-FFF2-40B4-BE49-F238E27FC236}">
                    <a16:creationId xmlns="" xmlns:a16="http://schemas.microsoft.com/office/drawing/2014/main" id="{6118FE10-A84B-402E-8390-8C161DD4F79A}"/>
                  </a:ext>
                </a:extLst>
              </p:cNvPr>
              <p:cNvCxnSpPr>
                <a:cxnSpLocks/>
              </p:cNvCxnSpPr>
              <p:nvPr/>
            </p:nvCxnSpPr>
            <p:spPr>
              <a:xfrm>
                <a:off x="11551721" y="3785797"/>
                <a:ext cx="1" cy="17285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74" name="다이아몬드 73">
                <a:extLst>
                  <a:ext uri="{FF2B5EF4-FFF2-40B4-BE49-F238E27FC236}">
                    <a16:creationId xmlns="" xmlns:a16="http://schemas.microsoft.com/office/drawing/2014/main" id="{3DD9DC5F-E200-41F1-82F0-872EA53EEC2C}"/>
                  </a:ext>
                </a:extLst>
              </p:cNvPr>
              <p:cNvSpPr/>
              <p:nvPr/>
            </p:nvSpPr>
            <p:spPr>
              <a:xfrm>
                <a:off x="9524994" y="3452642"/>
                <a:ext cx="4068117" cy="341821"/>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200" dirty="0">
                  <a:solidFill>
                    <a:prstClr val="black"/>
                  </a:solidFill>
                  <a:latin typeface="SamsungOne 400" panose="020B0503030303020204" pitchFamily="34" charset="0"/>
                  <a:cs typeface="Arial" panose="020B0604020202020204" pitchFamily="34" charset="0"/>
                </a:endParaRPr>
              </a:p>
            </p:txBody>
          </p:sp>
          <p:sp>
            <p:nvSpPr>
              <p:cNvPr id="19" name="직사각형 18">
                <a:extLst>
                  <a:ext uri="{FF2B5EF4-FFF2-40B4-BE49-F238E27FC236}">
                    <a16:creationId xmlns="" xmlns:a16="http://schemas.microsoft.com/office/drawing/2014/main" id="{2B33400D-4DB2-481D-9A88-048C2F5D870A}"/>
                  </a:ext>
                </a:extLst>
              </p:cNvPr>
              <p:cNvSpPr/>
              <p:nvPr/>
            </p:nvSpPr>
            <p:spPr>
              <a:xfrm>
                <a:off x="9517663" y="3102231"/>
                <a:ext cx="4082780" cy="198550"/>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date = input</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25" name="직선 화살표 연결선 24">
                <a:extLst>
                  <a:ext uri="{FF2B5EF4-FFF2-40B4-BE49-F238E27FC236}">
                    <a16:creationId xmlns="" xmlns:a16="http://schemas.microsoft.com/office/drawing/2014/main" id="{308FD6D5-9D26-4535-AD35-C67EB2E09A4A}"/>
                  </a:ext>
                </a:extLst>
              </p:cNvPr>
              <p:cNvCxnSpPr>
                <a:cxnSpLocks/>
              </p:cNvCxnSpPr>
              <p:nvPr/>
            </p:nvCxnSpPr>
            <p:spPr>
              <a:xfrm>
                <a:off x="11559053" y="2608447"/>
                <a:ext cx="475" cy="16814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6" name="직선 화살표 연결선 25">
                <a:extLst>
                  <a:ext uri="{FF2B5EF4-FFF2-40B4-BE49-F238E27FC236}">
                    <a16:creationId xmlns="" xmlns:a16="http://schemas.microsoft.com/office/drawing/2014/main" id="{B243A438-F022-4B4A-9587-3612D8F211E3}"/>
                  </a:ext>
                </a:extLst>
              </p:cNvPr>
              <p:cNvCxnSpPr>
                <a:cxnSpLocks/>
                <a:stCxn id="19" idx="2"/>
              </p:cNvCxnSpPr>
              <p:nvPr/>
            </p:nvCxnSpPr>
            <p:spPr>
              <a:xfrm>
                <a:off x="11559053" y="3300781"/>
                <a:ext cx="1" cy="17978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5" name="순서도: 수행의 시작/종료 34">
                <a:extLst>
                  <a:ext uri="{FF2B5EF4-FFF2-40B4-BE49-F238E27FC236}">
                    <a16:creationId xmlns="" xmlns:a16="http://schemas.microsoft.com/office/drawing/2014/main" id="{CD3D2B65-632D-4C42-8CD8-7A659D455DDA}"/>
                  </a:ext>
                </a:extLst>
              </p:cNvPr>
              <p:cNvSpPr/>
              <p:nvPr/>
            </p:nvSpPr>
            <p:spPr>
              <a:xfrm>
                <a:off x="11072743" y="6334567"/>
                <a:ext cx="1062446" cy="21034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ea typeface="SamsungOne-400" panose="020B0503030303020204" pitchFamily="34" charset="0"/>
                  <a:cs typeface="Arial" panose="020B0604020202020204" pitchFamily="34" charset="0"/>
                </a:endParaRPr>
              </a:p>
            </p:txBody>
          </p:sp>
          <p:sp>
            <p:nvSpPr>
              <p:cNvPr id="38" name="다이아몬드 37">
                <a:extLst>
                  <a:ext uri="{FF2B5EF4-FFF2-40B4-BE49-F238E27FC236}">
                    <a16:creationId xmlns="" xmlns:a16="http://schemas.microsoft.com/office/drawing/2014/main" id="{40E01DDA-B306-42CE-A5C5-38A525421EEE}"/>
                  </a:ext>
                </a:extLst>
              </p:cNvPr>
              <p:cNvSpPr/>
              <p:nvPr/>
            </p:nvSpPr>
            <p:spPr>
              <a:xfrm>
                <a:off x="9519625" y="4429029"/>
                <a:ext cx="4068117" cy="367568"/>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prstClr val="black"/>
                  </a:solidFill>
                  <a:latin typeface="SamsungOne 400" panose="020B0503030303020204" pitchFamily="34" charset="0"/>
                  <a:cs typeface="Arial" panose="020B0604020202020204" pitchFamily="34" charset="0"/>
                </a:endParaRPr>
              </a:p>
            </p:txBody>
          </p:sp>
          <p:sp>
            <p:nvSpPr>
              <p:cNvPr id="113" name="TextBox 112">
                <a:extLst>
                  <a:ext uri="{FF2B5EF4-FFF2-40B4-BE49-F238E27FC236}">
                    <a16:creationId xmlns="" xmlns:a16="http://schemas.microsoft.com/office/drawing/2014/main" id="{3691C2F3-C346-4864-957F-2356C4126DE2}"/>
                  </a:ext>
                </a:extLst>
              </p:cNvPr>
              <p:cNvSpPr txBox="1"/>
              <p:nvPr/>
            </p:nvSpPr>
            <p:spPr>
              <a:xfrm>
                <a:off x="11069078" y="4776480"/>
                <a:ext cx="454517" cy="253916"/>
              </a:xfrm>
              <a:prstGeom prst="rect">
                <a:avLst/>
              </a:prstGeom>
              <a:noFill/>
            </p:spPr>
            <p:txBody>
              <a:bodyPr wrap="none" rtlCol="0">
                <a:spAutoFit/>
              </a:bodyPr>
              <a:lstStyle/>
              <a:p>
                <a:r>
                  <a:rPr lang="en-US" altLang="ko-KR" sz="1050" dirty="0">
                    <a:solidFill>
                      <a:prstClr val="black"/>
                    </a:solidFill>
                    <a:latin typeface="SamsungOne 400" panose="020B0503030303020204" pitchFamily="34" charset="0"/>
                    <a:ea typeface="SamsungOne 400" panose="020B0503030303020204" pitchFamily="34" charset="0"/>
                  </a:rPr>
                  <a:t>YES</a:t>
                </a:r>
                <a:endParaRPr lang="ko-KR" altLang="en-US" sz="1050" dirty="0">
                  <a:solidFill>
                    <a:prstClr val="black"/>
                  </a:solidFill>
                  <a:latin typeface="SamsungOne 400" panose="020B0503030303020204" pitchFamily="34" charset="0"/>
                </a:endParaRPr>
              </a:p>
            </p:txBody>
          </p:sp>
          <p:sp>
            <p:nvSpPr>
              <p:cNvPr id="114" name="TextBox 113">
                <a:extLst>
                  <a:ext uri="{FF2B5EF4-FFF2-40B4-BE49-F238E27FC236}">
                    <a16:creationId xmlns="" xmlns:a16="http://schemas.microsoft.com/office/drawing/2014/main" id="{BFE702D3-2AB8-4698-B449-B0B6D4F42E3E}"/>
                  </a:ext>
                </a:extLst>
              </p:cNvPr>
              <p:cNvSpPr txBox="1"/>
              <p:nvPr/>
            </p:nvSpPr>
            <p:spPr>
              <a:xfrm>
                <a:off x="8962685" y="4979646"/>
                <a:ext cx="411940" cy="253916"/>
              </a:xfrm>
              <a:prstGeom prst="rect">
                <a:avLst/>
              </a:prstGeom>
              <a:noFill/>
            </p:spPr>
            <p:txBody>
              <a:bodyPr wrap="none" rtlCol="0">
                <a:spAutoFit/>
              </a:bodyPr>
              <a:lstStyle/>
              <a:p>
                <a:r>
                  <a:rPr lang="en-US" altLang="ko-KR" sz="1050" dirty="0">
                    <a:solidFill>
                      <a:prstClr val="black"/>
                    </a:solidFill>
                    <a:latin typeface="SamsungOne 400" panose="020B0503030303020204" pitchFamily="34" charset="0"/>
                    <a:ea typeface="SamsungOne 400" panose="020B0503030303020204" pitchFamily="34" charset="0"/>
                  </a:rPr>
                  <a:t>NO</a:t>
                </a:r>
                <a:endParaRPr lang="ko-KR" altLang="en-US" sz="1050" dirty="0">
                  <a:solidFill>
                    <a:prstClr val="black"/>
                  </a:solidFill>
                  <a:latin typeface="SamsungOne 400" panose="020B0503030303020204" pitchFamily="34" charset="0"/>
                  <a:ea typeface="SamsungOne 400" panose="020B0503030303020204" pitchFamily="34" charset="0"/>
                </a:endParaRPr>
              </a:p>
            </p:txBody>
          </p:sp>
          <p:sp>
            <p:nvSpPr>
              <p:cNvPr id="40" name="직사각형 39">
                <a:extLst>
                  <a:ext uri="{FF2B5EF4-FFF2-40B4-BE49-F238E27FC236}">
                    <a16:creationId xmlns="" xmlns:a16="http://schemas.microsoft.com/office/drawing/2014/main" id="{3FA6059B-F4CC-41A7-A16D-C8B89E4ADBBA}"/>
                  </a:ext>
                </a:extLst>
              </p:cNvPr>
              <p:cNvSpPr/>
              <p:nvPr/>
            </p:nvSpPr>
            <p:spPr>
              <a:xfrm>
                <a:off x="9515460" y="4990175"/>
                <a:ext cx="4068117" cy="346364"/>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print(‘The month is incorrect.’)</a:t>
                </a:r>
              </a:p>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 False</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62" name="연결선: 꺾임 61">
                <a:extLst>
                  <a:ext uri="{FF2B5EF4-FFF2-40B4-BE49-F238E27FC236}">
                    <a16:creationId xmlns="" xmlns:a16="http://schemas.microsoft.com/office/drawing/2014/main" id="{6CC34860-DC86-44C1-A435-C6CD6964C8FD}"/>
                  </a:ext>
                </a:extLst>
              </p:cNvPr>
              <p:cNvCxnSpPr>
                <a:cxnSpLocks/>
                <a:stCxn id="74" idx="3"/>
                <a:endCxn id="38" idx="3"/>
              </p:cNvCxnSpPr>
              <p:nvPr/>
            </p:nvCxnSpPr>
            <p:spPr>
              <a:xfrm flipH="1">
                <a:off x="13587741" y="3623553"/>
                <a:ext cx="5370" cy="989260"/>
              </a:xfrm>
              <a:prstGeom prst="bentConnector3">
                <a:avLst>
                  <a:gd name="adj1" fmla="val -36121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다이아몬드 82">
                <a:extLst>
                  <a:ext uri="{FF2B5EF4-FFF2-40B4-BE49-F238E27FC236}">
                    <a16:creationId xmlns="" xmlns:a16="http://schemas.microsoft.com/office/drawing/2014/main" id="{991645D7-0517-4FA9-AF56-E29A78C2D567}"/>
                  </a:ext>
                </a:extLst>
              </p:cNvPr>
              <p:cNvSpPr/>
              <p:nvPr/>
            </p:nvSpPr>
            <p:spPr>
              <a:xfrm>
                <a:off x="9532326" y="5397120"/>
                <a:ext cx="4068117" cy="406551"/>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day &lt; 1 or day &gt; days[month-1]:</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46" name="연결선: 꺾임 45">
                <a:extLst>
                  <a:ext uri="{FF2B5EF4-FFF2-40B4-BE49-F238E27FC236}">
                    <a16:creationId xmlns="" xmlns:a16="http://schemas.microsoft.com/office/drawing/2014/main" id="{83504261-282F-4065-B3E8-C3A33D4519B8}"/>
                  </a:ext>
                </a:extLst>
              </p:cNvPr>
              <p:cNvCxnSpPr>
                <a:cxnSpLocks/>
                <a:stCxn id="38" idx="1"/>
                <a:endCxn id="83" idx="1"/>
              </p:cNvCxnSpPr>
              <p:nvPr/>
            </p:nvCxnSpPr>
            <p:spPr>
              <a:xfrm rot="10800000" flipH="1" flipV="1">
                <a:off x="9519625" y="4612812"/>
                <a:ext cx="12701" cy="987583"/>
              </a:xfrm>
              <a:prstGeom prst="bentConnector3">
                <a:avLst>
                  <a:gd name="adj1" fmla="val -14607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 xmlns:a16="http://schemas.microsoft.com/office/drawing/2014/main" id="{BAA31C53-D5EF-4F95-846B-2D496EDF7500}"/>
                  </a:ext>
                </a:extLst>
              </p:cNvPr>
              <p:cNvSpPr/>
              <p:nvPr/>
            </p:nvSpPr>
            <p:spPr>
              <a:xfrm>
                <a:off x="9532326" y="5916324"/>
                <a:ext cx="4068117" cy="346364"/>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print(‘The date is incorrect.')</a:t>
                </a:r>
              </a:p>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 False</a:t>
                </a:r>
                <a:endParaRPr lang="ko-KR" altLang="en-US" sz="1200" dirty="0">
                  <a:solidFill>
                    <a:prstClr val="black"/>
                  </a:solidFill>
                  <a:latin typeface="SamsungOne 400" panose="020B0503030303020204" pitchFamily="34" charset="0"/>
                  <a:cs typeface="Arial" panose="020B0604020202020204" pitchFamily="34" charset="0"/>
                </a:endParaRPr>
              </a:p>
            </p:txBody>
          </p:sp>
          <p:sp>
            <p:nvSpPr>
              <p:cNvPr id="57" name="TextBox 56">
                <a:extLst>
                  <a:ext uri="{FF2B5EF4-FFF2-40B4-BE49-F238E27FC236}">
                    <a16:creationId xmlns="" xmlns:a16="http://schemas.microsoft.com/office/drawing/2014/main" id="{02C8FC8A-5877-4D4C-8CBB-CB67A448E06B}"/>
                  </a:ext>
                </a:extLst>
              </p:cNvPr>
              <p:cNvSpPr txBox="1"/>
              <p:nvPr/>
            </p:nvSpPr>
            <p:spPr>
              <a:xfrm>
                <a:off x="13778407" y="4006405"/>
                <a:ext cx="411940" cy="253916"/>
              </a:xfrm>
              <a:prstGeom prst="rect">
                <a:avLst/>
              </a:prstGeom>
              <a:noFill/>
            </p:spPr>
            <p:txBody>
              <a:bodyPr wrap="none" rtlCol="0">
                <a:spAutoFit/>
              </a:bodyPr>
              <a:lstStyle/>
              <a:p>
                <a:r>
                  <a:rPr lang="en-US" altLang="ko-KR" sz="1050" dirty="0">
                    <a:solidFill>
                      <a:prstClr val="black"/>
                    </a:solidFill>
                    <a:latin typeface="SamsungOne 400" panose="020B0503030303020204" pitchFamily="34" charset="0"/>
                    <a:ea typeface="SamsungOne 400" panose="020B0503030303020204" pitchFamily="34" charset="0"/>
                  </a:rPr>
                  <a:t>NO</a:t>
                </a:r>
                <a:endParaRPr lang="ko-KR" altLang="en-US" sz="1050" dirty="0">
                  <a:solidFill>
                    <a:prstClr val="black"/>
                  </a:solidFill>
                  <a:latin typeface="SamsungOne 400" panose="020B0503030303020204" pitchFamily="34" charset="0"/>
                  <a:ea typeface="SamsungOne 400" panose="020B0503030303020204" pitchFamily="34" charset="0"/>
                </a:endParaRPr>
              </a:p>
            </p:txBody>
          </p:sp>
          <p:cxnSp>
            <p:nvCxnSpPr>
              <p:cNvPr id="58" name="연결선: 꺾임 57">
                <a:extLst>
                  <a:ext uri="{FF2B5EF4-FFF2-40B4-BE49-F238E27FC236}">
                    <a16:creationId xmlns="" xmlns:a16="http://schemas.microsoft.com/office/drawing/2014/main" id="{2250F178-DAFB-4FA5-96D1-312F25056C98}"/>
                  </a:ext>
                </a:extLst>
              </p:cNvPr>
              <p:cNvCxnSpPr>
                <a:cxnSpLocks/>
                <a:stCxn id="83" idx="3"/>
                <a:endCxn id="35" idx="3"/>
              </p:cNvCxnSpPr>
              <p:nvPr/>
            </p:nvCxnSpPr>
            <p:spPr>
              <a:xfrm flipH="1">
                <a:off x="12135189" y="5600396"/>
                <a:ext cx="1465254" cy="839345"/>
              </a:xfrm>
              <a:prstGeom prst="bentConnector3">
                <a:avLst>
                  <a:gd name="adj1" fmla="val -156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FC33F12F-01A7-4092-92C2-F91210F6F378}"/>
                  </a:ext>
                </a:extLst>
              </p:cNvPr>
              <p:cNvCxnSpPr>
                <a:cxnSpLocks/>
                <a:stCxn id="83" idx="2"/>
                <a:endCxn id="54" idx="0"/>
              </p:cNvCxnSpPr>
              <p:nvPr/>
            </p:nvCxnSpPr>
            <p:spPr>
              <a:xfrm>
                <a:off x="11566385" y="5803671"/>
                <a:ext cx="0" cy="11265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6" name="직사각형 35">
                <a:extLst>
                  <a:ext uri="{FF2B5EF4-FFF2-40B4-BE49-F238E27FC236}">
                    <a16:creationId xmlns="" xmlns:a16="http://schemas.microsoft.com/office/drawing/2014/main" id="{8C7E0AD3-17EC-424B-95E2-ABFCF5ABFA3C}"/>
                  </a:ext>
                </a:extLst>
              </p:cNvPr>
              <p:cNvSpPr/>
              <p:nvPr/>
            </p:nvSpPr>
            <p:spPr>
              <a:xfrm>
                <a:off x="9517663" y="2780467"/>
                <a:ext cx="4082780" cy="198550"/>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sherlock_series = [ 1887, …. ]</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37" name="직선 화살표 연결선 36">
                <a:extLst>
                  <a:ext uri="{FF2B5EF4-FFF2-40B4-BE49-F238E27FC236}">
                    <a16:creationId xmlns="" xmlns:a16="http://schemas.microsoft.com/office/drawing/2014/main" id="{C1D429CB-0F26-40E7-BC09-1B57AB71590E}"/>
                  </a:ext>
                </a:extLst>
              </p:cNvPr>
              <p:cNvCxnSpPr>
                <a:cxnSpLocks/>
              </p:cNvCxnSpPr>
              <p:nvPr/>
            </p:nvCxnSpPr>
            <p:spPr>
              <a:xfrm>
                <a:off x="11559053" y="2979106"/>
                <a:ext cx="0" cy="14598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78" name="순서도: 수행의 시작/종료 77">
                <a:extLst>
                  <a:ext uri="{FF2B5EF4-FFF2-40B4-BE49-F238E27FC236}">
                    <a16:creationId xmlns="" xmlns:a16="http://schemas.microsoft.com/office/drawing/2014/main" id="{DA84BB89-7FDC-4ACD-B30D-7B967921955B}"/>
                  </a:ext>
                </a:extLst>
              </p:cNvPr>
              <p:cNvSpPr/>
              <p:nvPr/>
            </p:nvSpPr>
            <p:spPr>
              <a:xfrm>
                <a:off x="11076598" y="2412098"/>
                <a:ext cx="965860" cy="21034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grpSp>
        <p:sp>
          <p:nvSpPr>
            <p:cNvPr id="2" name="직사각형 1"/>
            <p:cNvSpPr/>
            <p:nvPr/>
          </p:nvSpPr>
          <p:spPr>
            <a:xfrm>
              <a:off x="5972174" y="3275696"/>
              <a:ext cx="2400016" cy="276999"/>
            </a:xfrm>
            <a:prstGeom prst="rect">
              <a:avLst/>
            </a:prstGeom>
          </p:spPr>
          <p:txBody>
            <a:bodyPr wrap="none">
              <a:spAutoFit/>
            </a:bodyP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not </a:t>
              </a:r>
              <a:r>
                <a:rPr lang="en-US" altLang="ko-KR" sz="1200" dirty="0" err="1">
                  <a:solidFill>
                    <a:prstClr val="black"/>
                  </a:solidFill>
                  <a:latin typeface="SamsungOne 400" panose="020B0503030303020204" pitchFamily="34" charset="0"/>
                  <a:ea typeface="SamsungOne 400" panose="020B0503030303020204" pitchFamily="34" charset="0"/>
                  <a:cs typeface="Arial" panose="020B0604020202020204" pitchFamily="34" charset="0"/>
                </a:rPr>
                <a:t>is_sherlock_book_yr</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(year)</a:t>
              </a:r>
              <a:endParaRPr lang="ko-KR" altLang="en-US" sz="1200" dirty="0">
                <a:solidFill>
                  <a:prstClr val="black"/>
                </a:solidFill>
                <a:latin typeface="SamsungOne 400" panose="020B0503030303020204" pitchFamily="34" charset="0"/>
                <a:cs typeface="Arial" panose="020B0604020202020204" pitchFamily="34" charset="0"/>
              </a:endParaRPr>
            </a:p>
          </p:txBody>
        </p:sp>
        <p:sp>
          <p:nvSpPr>
            <p:cNvPr id="3" name="직사각형 2"/>
            <p:cNvSpPr/>
            <p:nvPr/>
          </p:nvSpPr>
          <p:spPr>
            <a:xfrm>
              <a:off x="6280929" y="4264501"/>
              <a:ext cx="1988045" cy="276999"/>
            </a:xfrm>
            <a:prstGeom prst="rect">
              <a:avLst/>
            </a:prstGeom>
          </p:spPr>
          <p:txBody>
            <a:bodyPr wrap="none">
              <a:spAutoFit/>
            </a:bodyP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month &lt; 1 or month &gt; 12 :</a:t>
              </a:r>
              <a:endParaRPr lang="ko-KR" altLang="en-US" sz="1200" dirty="0">
                <a:solidFill>
                  <a:prstClr val="black"/>
                </a:solidFill>
                <a:latin typeface="SamsungOne 400" panose="020B050303030302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209150265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 xmlns:a16="http://schemas.microsoft.com/office/drawing/2014/main" id="{F3B2AE45-35F7-4ADA-8EB0-EC8878DF17A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7" name="TextBox 6">
            <a:extLst>
              <a:ext uri="{FF2B5EF4-FFF2-40B4-BE49-F238E27FC236}">
                <a16:creationId xmlns="" xmlns:a16="http://schemas.microsoft.com/office/drawing/2014/main" id="{0157848E-77F8-4FE7-8ECA-73CF4ACB5575}"/>
              </a:ext>
            </a:extLst>
          </p:cNvPr>
          <p:cNvSpPr txBox="1"/>
          <p:nvPr/>
        </p:nvSpPr>
        <p:spPr>
          <a:xfrm>
            <a:off x="361950" y="1586913"/>
            <a:ext cx="7709030" cy="369332"/>
          </a:xfrm>
          <a:prstGeom prst="rect">
            <a:avLst/>
          </a:prstGeom>
          <a:noFill/>
        </p:spPr>
        <p:txBody>
          <a:bodyPr wrap="square">
            <a:spAutoFit/>
          </a:bodyPr>
          <a:lstStyle/>
          <a:p>
            <a:r>
              <a:rPr lang="en-US" altLang="ko-KR" b="1" dirty="0">
                <a:latin typeface="Samsung Sharp Sans" pitchFamily="2" charset="0"/>
              </a:rPr>
              <a:t>2.4. Sherlock Holmes program</a:t>
            </a:r>
            <a:r>
              <a:rPr lang="ko-KR" altLang="en-US" b="1" dirty="0">
                <a:latin typeface="Samsung Sharp Sans" pitchFamily="2" charset="0"/>
              </a:rPr>
              <a:t> </a:t>
            </a:r>
            <a:r>
              <a:rPr lang="en-US" altLang="ko-KR" b="1" dirty="0">
                <a:latin typeface="Samsung Sharp Sans" pitchFamily="2" charset="0"/>
              </a:rPr>
              <a:t>final code</a:t>
            </a:r>
          </a:p>
        </p:txBody>
      </p:sp>
      <p:grpSp>
        <p:nvGrpSpPr>
          <p:cNvPr id="31" name="그룹 30"/>
          <p:cNvGrpSpPr/>
          <p:nvPr/>
        </p:nvGrpSpPr>
        <p:grpSpPr>
          <a:xfrm>
            <a:off x="440154" y="1967126"/>
            <a:ext cx="9027846" cy="4301646"/>
            <a:chOff x="440154" y="1967126"/>
            <a:chExt cx="9027846" cy="4301646"/>
          </a:xfrm>
        </p:grpSpPr>
        <p:grpSp>
          <p:nvGrpSpPr>
            <p:cNvPr id="32" name="그룹 31"/>
            <p:cNvGrpSpPr/>
            <p:nvPr/>
          </p:nvGrpSpPr>
          <p:grpSpPr>
            <a:xfrm>
              <a:off x="440154" y="1967126"/>
              <a:ext cx="9027846" cy="4301646"/>
              <a:chOff x="440154" y="1967126"/>
              <a:chExt cx="9027846" cy="4301646"/>
            </a:xfrm>
          </p:grpSpPr>
          <p:pic>
            <p:nvPicPr>
              <p:cNvPr id="40" name="그림 39">
                <a:extLst>
                  <a:ext uri="{FF2B5EF4-FFF2-40B4-BE49-F238E27FC236}">
                    <a16:creationId xmlns="" xmlns:a16="http://schemas.microsoft.com/office/drawing/2014/main" id="{98545A28-D6A9-4F0B-9295-B1CEE4699AAD}"/>
                  </a:ext>
                </a:extLst>
              </p:cNvPr>
              <p:cNvPicPr>
                <a:picLocks noChangeAspect="1"/>
              </p:cNvPicPr>
              <p:nvPr/>
            </p:nvPicPr>
            <p:blipFill rotWithShape="1">
              <a:blip r:embed="rId4"/>
              <a:srcRect b="8693"/>
              <a:stretch/>
            </p:blipFill>
            <p:spPr>
              <a:xfrm>
                <a:off x="440154" y="1967126"/>
                <a:ext cx="8292786" cy="3927706"/>
              </a:xfrm>
              <a:prstGeom prst="rect">
                <a:avLst/>
              </a:prstGeom>
            </p:spPr>
          </p:pic>
          <p:pic>
            <p:nvPicPr>
              <p:cNvPr id="41" name="그림 40">
                <a:extLst>
                  <a:ext uri="{FF2B5EF4-FFF2-40B4-BE49-F238E27FC236}">
                    <a16:creationId xmlns="" xmlns:a16="http://schemas.microsoft.com/office/drawing/2014/main" id="{98545A28-D6A9-4F0B-9295-B1CEE4699AAD}"/>
                  </a:ext>
                </a:extLst>
              </p:cNvPr>
              <p:cNvPicPr>
                <a:picLocks noChangeAspect="1"/>
              </p:cNvPicPr>
              <p:nvPr/>
            </p:nvPicPr>
            <p:blipFill rotWithShape="1">
              <a:blip r:embed="rId4"/>
              <a:srcRect l="87639"/>
              <a:stretch/>
            </p:blipFill>
            <p:spPr>
              <a:xfrm>
                <a:off x="8442960" y="1967126"/>
                <a:ext cx="1025040" cy="4301646"/>
              </a:xfrm>
              <a:prstGeom prst="rect">
                <a:avLst/>
              </a:prstGeom>
            </p:spPr>
          </p:pic>
        </p:grpSp>
        <p:sp>
          <p:nvSpPr>
            <p:cNvPr id="33" name="TextBox 32">
              <a:extLst>
                <a:ext uri="{FF2B5EF4-FFF2-40B4-BE49-F238E27FC236}">
                  <a16:creationId xmlns:a16="http://schemas.microsoft.com/office/drawing/2014/main" xmlns="" id="{30E441CB-826F-BE48-9519-F95D120F21A1}"/>
                </a:ext>
              </a:extLst>
            </p:cNvPr>
            <p:cNvSpPr txBox="1"/>
            <p:nvPr/>
          </p:nvSpPr>
          <p:spPr>
            <a:xfrm>
              <a:off x="1683224" y="3512122"/>
              <a:ext cx="4565175" cy="139382"/>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This </a:t>
              </a:r>
              <a:r>
                <a:rPr lang="en-US" altLang="ko-KR" dirty="0">
                  <a:solidFill>
                    <a:srgbClr val="BF3238"/>
                  </a:solidFill>
                </a:rPr>
                <a:t>is not a publication year of the Sherlock Holmes series</a:t>
              </a:r>
              <a:r>
                <a:rPr lang="en-US" altLang="ko-KR" dirty="0" smtClean="0">
                  <a:solidFill>
                    <a:srgbClr val="BF3238"/>
                  </a:solidFill>
                </a:rPr>
                <a:t>.</a:t>
              </a:r>
              <a:r>
                <a:rPr lang="en-US" altLang="x-none" dirty="0" smtClean="0">
                  <a:solidFill>
                    <a:srgbClr val="BF3238"/>
                  </a:solidFill>
                </a:rPr>
                <a:t>'</a:t>
              </a:r>
              <a:r>
                <a:rPr lang="en-US" altLang="x-none" dirty="0" smtClean="0"/>
                <a:t>)</a:t>
              </a:r>
              <a:endParaRPr lang="x-none" altLang="en-US" dirty="0"/>
            </a:p>
          </p:txBody>
        </p:sp>
        <p:sp>
          <p:nvSpPr>
            <p:cNvPr id="34" name="TextBox 33">
              <a:extLst>
                <a:ext uri="{FF2B5EF4-FFF2-40B4-BE49-F238E27FC236}">
                  <a16:creationId xmlns:a16="http://schemas.microsoft.com/office/drawing/2014/main" xmlns="" id="{30E441CB-826F-BE48-9519-F95D120F21A1}"/>
                </a:ext>
              </a:extLst>
            </p:cNvPr>
            <p:cNvSpPr txBox="1"/>
            <p:nvPr/>
          </p:nvSpPr>
          <p:spPr>
            <a:xfrm>
              <a:off x="1681899" y="3934159"/>
              <a:ext cx="1920837" cy="150161"/>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The month is incorrect</a:t>
              </a:r>
              <a:r>
                <a:rPr lang="en-US" altLang="ko-KR" dirty="0" smtClean="0">
                  <a:solidFill>
                    <a:srgbClr val="BF3238"/>
                  </a:solidFill>
                </a:rPr>
                <a:t>.</a:t>
              </a:r>
              <a:r>
                <a:rPr lang="en-US" altLang="x-none" dirty="0" smtClean="0">
                  <a:solidFill>
                    <a:srgbClr val="BF3238"/>
                  </a:solidFill>
                </a:rPr>
                <a:t>'</a:t>
              </a:r>
              <a:r>
                <a:rPr lang="en-US" altLang="x-none" dirty="0" smtClean="0"/>
                <a:t>)</a:t>
              </a:r>
              <a:endParaRPr lang="x-none" altLang="en-US" dirty="0"/>
            </a:p>
          </p:txBody>
        </p:sp>
        <p:sp>
          <p:nvSpPr>
            <p:cNvPr id="35" name="TextBox 34">
              <a:extLst>
                <a:ext uri="{FF2B5EF4-FFF2-40B4-BE49-F238E27FC236}">
                  <a16:creationId xmlns:a16="http://schemas.microsoft.com/office/drawing/2014/main" xmlns="" id="{30E441CB-826F-BE48-9519-F95D120F21A1}"/>
                </a:ext>
              </a:extLst>
            </p:cNvPr>
            <p:cNvSpPr txBox="1"/>
            <p:nvPr/>
          </p:nvSpPr>
          <p:spPr>
            <a:xfrm>
              <a:off x="1689320" y="4360642"/>
              <a:ext cx="1920837" cy="150161"/>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The date is incorrect.</a:t>
              </a:r>
              <a:r>
                <a:rPr lang="en-US" altLang="x-none" dirty="0" smtClean="0">
                  <a:solidFill>
                    <a:srgbClr val="BF3238"/>
                  </a:solidFill>
                </a:rPr>
                <a:t>'</a:t>
              </a:r>
              <a:r>
                <a:rPr lang="en-US" altLang="x-none" dirty="0" smtClean="0"/>
                <a:t>)</a:t>
              </a:r>
              <a:endParaRPr lang="x-none" altLang="en-US" dirty="0"/>
            </a:p>
          </p:txBody>
        </p:sp>
        <p:sp>
          <p:nvSpPr>
            <p:cNvPr id="36" name="TextBox 35">
              <a:extLst>
                <a:ext uri="{FF2B5EF4-FFF2-40B4-BE49-F238E27FC236}">
                  <a16:creationId xmlns:a16="http://schemas.microsoft.com/office/drawing/2014/main" xmlns="" id="{30E441CB-826F-BE48-9519-F95D120F21A1}"/>
                </a:ext>
              </a:extLst>
            </p:cNvPr>
            <p:cNvSpPr txBox="1"/>
            <p:nvPr/>
          </p:nvSpPr>
          <p:spPr>
            <a:xfrm>
              <a:off x="1622264" y="5078146"/>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Distinguish </a:t>
              </a:r>
              <a:r>
                <a:rPr lang="en-US" altLang="ko-KR" dirty="0">
                  <a:solidFill>
                    <a:srgbClr val="BF3238"/>
                  </a:solidFill>
                </a:rPr>
                <a:t>year, month and date by </a:t>
              </a:r>
              <a:r>
                <a:rPr lang="en-US" altLang="ko-KR" dirty="0" smtClean="0">
                  <a:solidFill>
                    <a:srgbClr val="BF3238"/>
                  </a:solidFill>
                </a:rPr>
                <a:t>.(</a:t>
              </a:r>
              <a:r>
                <a:rPr lang="en-US" altLang="ko-KR" dirty="0">
                  <a:solidFill>
                    <a:srgbClr val="BF3238"/>
                  </a:solidFill>
                </a:rPr>
                <a:t>e.g. 1917.6.10) : </a:t>
              </a:r>
              <a:r>
                <a:rPr lang="en-US" altLang="x-none" dirty="0" smtClean="0">
                  <a:solidFill>
                    <a:srgbClr val="BF3238"/>
                  </a:solidFill>
                </a:rPr>
                <a:t>'</a:t>
              </a:r>
              <a:r>
                <a:rPr lang="en-US" altLang="x-none" dirty="0" smtClean="0"/>
                <a:t>)</a:t>
              </a:r>
              <a:endParaRPr lang="x-none" altLang="en-US" dirty="0"/>
            </a:p>
          </p:txBody>
        </p:sp>
        <p:sp>
          <p:nvSpPr>
            <p:cNvPr id="37" name="TextBox 36">
              <a:extLst>
                <a:ext uri="{FF2B5EF4-FFF2-40B4-BE49-F238E27FC236}">
                  <a16:creationId xmlns:a16="http://schemas.microsoft.com/office/drawing/2014/main" xmlns="" id="{30E441CB-826F-BE48-9519-F95D120F21A1}"/>
                </a:ext>
              </a:extLst>
            </p:cNvPr>
            <p:cNvSpPr txBox="1"/>
            <p:nvPr/>
          </p:nvSpPr>
          <p:spPr>
            <a:xfrm>
              <a:off x="1414636" y="5372039"/>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This is the publication date of a Sherlock Holmes series!</a:t>
              </a:r>
              <a:r>
                <a:rPr lang="en-US" altLang="x-none" dirty="0" smtClean="0">
                  <a:solidFill>
                    <a:srgbClr val="BF3238"/>
                  </a:solidFill>
                </a:rPr>
                <a:t>'</a:t>
              </a:r>
              <a:r>
                <a:rPr lang="en-US" altLang="x-none" dirty="0" smtClean="0"/>
                <a:t>)</a:t>
              </a:r>
              <a:endParaRPr lang="x-none" altLang="en-US" dirty="0"/>
            </a:p>
          </p:txBody>
        </p:sp>
        <p:sp>
          <p:nvSpPr>
            <p:cNvPr id="38" name="TextBox 37">
              <a:extLst>
                <a:ext uri="{FF2B5EF4-FFF2-40B4-BE49-F238E27FC236}">
                  <a16:creationId xmlns:a16="http://schemas.microsoft.com/office/drawing/2014/main" xmlns="" id="{30E441CB-826F-BE48-9519-F95D120F21A1}"/>
                </a:ext>
              </a:extLst>
            </p:cNvPr>
            <p:cNvSpPr txBox="1"/>
            <p:nvPr/>
          </p:nvSpPr>
          <p:spPr>
            <a:xfrm>
              <a:off x="1414636" y="5658775"/>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This is not the publication date of a Sherlock Holmes series or the input has an error.</a:t>
              </a:r>
              <a:r>
                <a:rPr lang="en-US" altLang="x-none" dirty="0" smtClean="0">
                  <a:solidFill>
                    <a:srgbClr val="BF3238"/>
                  </a:solidFill>
                </a:rPr>
                <a:t>'</a:t>
              </a:r>
              <a:r>
                <a:rPr lang="en-US" altLang="x-none" dirty="0" smtClean="0"/>
                <a:t>)</a:t>
              </a:r>
              <a:endParaRPr lang="x-none" altLang="en-US" dirty="0"/>
            </a:p>
          </p:txBody>
        </p:sp>
      </p:grpSp>
    </p:spTree>
    <p:custDataLst>
      <p:tags r:id="rId1"/>
    </p:custDataLst>
    <p:extLst>
      <p:ext uri="{BB962C8B-B14F-4D97-AF65-F5344CB8AC3E}">
        <p14:creationId xmlns:p14="http://schemas.microsoft.com/office/powerpoint/2010/main" val="23861749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Lambda</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193560266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2" name="직사각형 41">
            <a:extLst>
              <a:ext uri="{FF2B5EF4-FFF2-40B4-BE49-F238E27FC236}">
                <a16:creationId xmlns="" xmlns:a16="http://schemas.microsoft.com/office/drawing/2014/main" id="{2B3F3AA7-3FED-4E2F-8F58-EF3F84E9C73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1. </a:t>
            </a:r>
            <a:r>
              <a:rPr lang="en-US" altLang="ko-KR" sz="2000" b="1" dirty="0">
                <a:solidFill>
                  <a:schemeClr val="tx1">
                    <a:lumMod val="95000"/>
                    <a:lumOff val="5000"/>
                  </a:schemeClr>
                </a:solidFill>
                <a:latin typeface="Samsung Sharp Sans" pitchFamily="2" charset="0"/>
                <a:ea typeface="+mj-ea"/>
                <a:cs typeface="Samsung Sharp Sans" pitchFamily="2" charset="0"/>
                <a:sym typeface="SamsungOne 600"/>
              </a:rPr>
              <a:t>L</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ambda Expression</a:t>
            </a:r>
            <a:endParaRPr lang="en-US" altLang="ko-KR" sz="2000" b="1" dirty="0">
              <a:solidFill>
                <a:schemeClr val="tx1">
                  <a:lumMod val="95000"/>
                  <a:lumOff val="5000"/>
                </a:schemeClr>
              </a:solidFill>
              <a:latin typeface="+mj-ea"/>
              <a:ea typeface="+mj-ea"/>
              <a:cs typeface="Samsung Sharp Sans" pitchFamily="2" charset="0"/>
            </a:endParaRPr>
          </a:p>
        </p:txBody>
      </p:sp>
      <p:sp>
        <p:nvSpPr>
          <p:cNvPr id="23" name="TextBox 22">
            <a:extLst>
              <a:ext uri="{FF2B5EF4-FFF2-40B4-BE49-F238E27FC236}">
                <a16:creationId xmlns="" xmlns:a16="http://schemas.microsoft.com/office/drawing/2014/main" id="{2E5FFD0F-09D3-40CB-83D1-54961837BB3B}"/>
              </a:ext>
            </a:extLst>
          </p:cNvPr>
          <p:cNvSpPr txBox="1"/>
          <p:nvPr/>
        </p:nvSpPr>
        <p:spPr>
          <a:xfrm>
            <a:off x="361949" y="1586913"/>
            <a:ext cx="8312511" cy="369332"/>
          </a:xfrm>
          <a:prstGeom prst="rect">
            <a:avLst/>
          </a:prstGeom>
          <a:noFill/>
        </p:spPr>
        <p:txBody>
          <a:bodyPr wrap="square">
            <a:spAutoFit/>
          </a:bodyPr>
          <a:lstStyle/>
          <a:p>
            <a:r>
              <a:rPr lang="en-US" altLang="ko-KR" b="1" dirty="0">
                <a:latin typeface="Samsung Sharp Sans" pitchFamily="2" charset="0"/>
              </a:rPr>
              <a:t>1.1. </a:t>
            </a:r>
            <a:r>
              <a:rPr lang="en-US" altLang="ko-KR" b="1" dirty="0" smtClean="0">
                <a:latin typeface="Samsung Sharp Sans" pitchFamily="2" charset="0"/>
                <a:sym typeface="Arial"/>
              </a:rPr>
              <a:t>Lambda </a:t>
            </a:r>
            <a:r>
              <a:rPr lang="en-US" altLang="ko-KR" b="1" dirty="0">
                <a:latin typeface="Samsung Sharp Sans" pitchFamily="2" charset="0"/>
                <a:sym typeface="Arial"/>
              </a:rPr>
              <a:t>expression or lambda function syntax</a:t>
            </a:r>
            <a:endParaRPr lang="en-US" altLang="ko-KR" b="1" dirty="0">
              <a:latin typeface="Samsung Sharp Sans" pitchFamily="2" charset="0"/>
            </a:endParaRPr>
          </a:p>
        </p:txBody>
      </p:sp>
      <p:sp>
        <p:nvSpPr>
          <p:cNvPr id="44" name="직사각형 43">
            <a:extLst>
              <a:ext uri="{FF2B5EF4-FFF2-40B4-BE49-F238E27FC236}">
                <a16:creationId xmlns="" xmlns:a16="http://schemas.microsoft.com/office/drawing/2014/main" id="{36742DAA-C41A-4A09-9A40-6812BAAE9961}"/>
              </a:ext>
            </a:extLst>
          </p:cNvPr>
          <p:cNvSpPr/>
          <p:nvPr/>
        </p:nvSpPr>
        <p:spPr>
          <a:xfrm>
            <a:off x="580388" y="2015490"/>
            <a:ext cx="8887612"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Define a def statement to return the sum of the parameters x, y by writing a function called add as shown below.</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Creating a function with def add:, writing the body, and assigning the return value with return statement may be cumbersome.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In Python, you can create a function for one-time use that encompasses all these steps. This is called a lambda function.</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lambda function is a function without a name and is also called a lambda expression. Due to such characteristic, it is also called an anonymous function.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Comparison of a regular function and a lambda function : A regular function consists of def keyword, name of the function, parameters, colon, and the body while a lambda function only has the functionalities of parameter and function. </a:t>
            </a:r>
          </a:p>
        </p:txBody>
      </p:sp>
      <p:grpSp>
        <p:nvGrpSpPr>
          <p:cNvPr id="4" name="그룹 3"/>
          <p:cNvGrpSpPr/>
          <p:nvPr/>
        </p:nvGrpSpPr>
        <p:grpSpPr>
          <a:xfrm>
            <a:off x="2151403" y="4218927"/>
            <a:ext cx="5603194" cy="1889452"/>
            <a:chOff x="2158019" y="4432287"/>
            <a:chExt cx="5603194" cy="1889452"/>
          </a:xfrm>
        </p:grpSpPr>
        <p:grpSp>
          <p:nvGrpSpPr>
            <p:cNvPr id="2" name="그룹 1"/>
            <p:cNvGrpSpPr/>
            <p:nvPr/>
          </p:nvGrpSpPr>
          <p:grpSpPr>
            <a:xfrm>
              <a:off x="2562788" y="4445529"/>
              <a:ext cx="4805438" cy="1876210"/>
              <a:chOff x="2641664" y="4382903"/>
              <a:chExt cx="4805438" cy="1876210"/>
            </a:xfrm>
          </p:grpSpPr>
          <p:sp>
            <p:nvSpPr>
              <p:cNvPr id="25" name="TextBox 3">
                <a:extLst>
                  <a:ext uri="{FF2B5EF4-FFF2-40B4-BE49-F238E27FC236}">
                    <a16:creationId xmlns="" xmlns:a16="http://schemas.microsoft.com/office/drawing/2014/main" id="{CD0361E9-5254-4B22-B8A1-9CD952BDAE38}"/>
                  </a:ext>
                </a:extLst>
              </p:cNvPr>
              <p:cNvSpPr txBox="1"/>
              <p:nvPr/>
            </p:nvSpPr>
            <p:spPr>
              <a:xfrm>
                <a:off x="2809843" y="5135367"/>
                <a:ext cx="1620957" cy="523220"/>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a:latin typeface="D2Coding" panose="020B0609020101020101" pitchFamily="49" charset="-127"/>
                    <a:ea typeface="D2Coding" panose="020B0609020101020101" pitchFamily="49" charset="-127"/>
                  </a:rPr>
                  <a:t>def add(x, y):</a:t>
                </a:r>
              </a:p>
              <a:p>
                <a:r>
                  <a:rPr lang="en-US" altLang="ko-KR" sz="1400" dirty="0">
                    <a:latin typeface="D2Coding" panose="020B0609020101020101" pitchFamily="49" charset="-127"/>
                    <a:ea typeface="D2Coding" panose="020B0609020101020101" pitchFamily="49" charset="-127"/>
                  </a:rPr>
                  <a:t>    return x + y</a:t>
                </a:r>
                <a:endParaRPr lang="ko-KR" altLang="en-US" sz="1400" dirty="0">
                  <a:latin typeface="D2Coding" panose="020B0609020101020101" pitchFamily="49" charset="-127"/>
                  <a:ea typeface="D2Coding" panose="020B0609020101020101" pitchFamily="49" charset="-127"/>
                </a:endParaRPr>
              </a:p>
            </p:txBody>
          </p:sp>
          <p:sp>
            <p:nvSpPr>
              <p:cNvPr id="26" name="직사각형 25">
                <a:extLst>
                  <a:ext uri="{FF2B5EF4-FFF2-40B4-BE49-F238E27FC236}">
                    <a16:creationId xmlns="" xmlns:a16="http://schemas.microsoft.com/office/drawing/2014/main" id="{EB0150A5-B747-461B-99C2-FED31778C992}"/>
                  </a:ext>
                </a:extLst>
              </p:cNvPr>
              <p:cNvSpPr/>
              <p:nvPr/>
            </p:nvSpPr>
            <p:spPr>
              <a:xfrm>
                <a:off x="2641664" y="4982966"/>
                <a:ext cx="1906024" cy="80420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27" name="TextBox 5">
                <a:extLst>
                  <a:ext uri="{FF2B5EF4-FFF2-40B4-BE49-F238E27FC236}">
                    <a16:creationId xmlns="" xmlns:a16="http://schemas.microsoft.com/office/drawing/2014/main" id="{34A1833B-4D87-422E-9052-8CA58C6C462B}"/>
                  </a:ext>
                </a:extLst>
              </p:cNvPr>
              <p:cNvSpPr txBox="1"/>
              <p:nvPr/>
            </p:nvSpPr>
            <p:spPr>
              <a:xfrm>
                <a:off x="2739642" y="4690680"/>
                <a:ext cx="942887"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t>일반 함수</a:t>
                </a:r>
              </a:p>
            </p:txBody>
          </p:sp>
          <p:sp>
            <p:nvSpPr>
              <p:cNvPr id="29" name="TextBox 6">
                <a:extLst>
                  <a:ext uri="{FF2B5EF4-FFF2-40B4-BE49-F238E27FC236}">
                    <a16:creationId xmlns="" xmlns:a16="http://schemas.microsoft.com/office/drawing/2014/main" id="{45725F7E-0C4F-415C-9ADC-ED593FAE8A7E}"/>
                  </a:ext>
                </a:extLst>
              </p:cNvPr>
              <p:cNvSpPr txBox="1"/>
              <p:nvPr/>
            </p:nvSpPr>
            <p:spPr>
              <a:xfrm>
                <a:off x="5372390" y="5135367"/>
                <a:ext cx="1890261"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a:latin typeface="D2Coding" panose="020B0609020101020101" pitchFamily="49" charset="-127"/>
                    <a:ea typeface="D2Coding" panose="020B0609020101020101" pitchFamily="49" charset="-127"/>
                  </a:rPr>
                  <a:t>lambda x, y : x + y</a:t>
                </a:r>
                <a:endParaRPr lang="ko-KR" altLang="en-US" sz="1400" dirty="0">
                  <a:latin typeface="D2Coding" panose="020B0609020101020101" pitchFamily="49" charset="-127"/>
                  <a:ea typeface="D2Coding" panose="020B0609020101020101" pitchFamily="49" charset="-127"/>
                </a:endParaRPr>
              </a:p>
            </p:txBody>
          </p:sp>
          <p:sp>
            <p:nvSpPr>
              <p:cNvPr id="30" name="직사각형 29">
                <a:extLst>
                  <a:ext uri="{FF2B5EF4-FFF2-40B4-BE49-F238E27FC236}">
                    <a16:creationId xmlns="" xmlns:a16="http://schemas.microsoft.com/office/drawing/2014/main" id="{90D99F6F-066A-4CFF-B2FD-C11BA3FE03FC}"/>
                  </a:ext>
                </a:extLst>
              </p:cNvPr>
              <p:cNvSpPr/>
              <p:nvPr/>
            </p:nvSpPr>
            <p:spPr>
              <a:xfrm>
                <a:off x="5148662" y="4982966"/>
                <a:ext cx="2298440" cy="80420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1" name="TextBox 8">
                <a:extLst>
                  <a:ext uri="{FF2B5EF4-FFF2-40B4-BE49-F238E27FC236}">
                    <a16:creationId xmlns="" xmlns:a16="http://schemas.microsoft.com/office/drawing/2014/main" id="{71A7F62B-3C32-480E-90F5-C9EB7EF9BD0A}"/>
                  </a:ext>
                </a:extLst>
              </p:cNvPr>
              <p:cNvSpPr txBox="1"/>
              <p:nvPr/>
            </p:nvSpPr>
            <p:spPr>
              <a:xfrm>
                <a:off x="6460839" y="4690680"/>
                <a:ext cx="942887"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t>람다 함수</a:t>
                </a:r>
              </a:p>
            </p:txBody>
          </p:sp>
          <p:sp>
            <p:nvSpPr>
              <p:cNvPr id="33" name="자유형 12">
                <a:extLst>
                  <a:ext uri="{FF2B5EF4-FFF2-40B4-BE49-F238E27FC236}">
                    <a16:creationId xmlns="" xmlns:a16="http://schemas.microsoft.com/office/drawing/2014/main" id="{3BBDB912-FE3F-4D9E-A33D-26EFA3B97527}"/>
                  </a:ext>
                </a:extLst>
              </p:cNvPr>
              <p:cNvSpPr/>
              <p:nvPr/>
            </p:nvSpPr>
            <p:spPr>
              <a:xfrm>
                <a:off x="3644729" y="4786322"/>
                <a:ext cx="280644" cy="365966"/>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5" name="자유형 14">
                <a:extLst>
                  <a:ext uri="{FF2B5EF4-FFF2-40B4-BE49-F238E27FC236}">
                    <a16:creationId xmlns="" xmlns:a16="http://schemas.microsoft.com/office/drawing/2014/main" id="{3DA213FA-F2BB-4773-9AA2-04F767A285CD}"/>
                  </a:ext>
                </a:extLst>
              </p:cNvPr>
              <p:cNvSpPr/>
              <p:nvPr/>
            </p:nvSpPr>
            <p:spPr>
              <a:xfrm>
                <a:off x="3787019" y="4678530"/>
                <a:ext cx="2490122" cy="104931"/>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6" name="TextBox 15">
                <a:extLst>
                  <a:ext uri="{FF2B5EF4-FFF2-40B4-BE49-F238E27FC236}">
                    <a16:creationId xmlns="" xmlns:a16="http://schemas.microsoft.com/office/drawing/2014/main" id="{A50385D7-D8CC-40A7-BC38-63C9550CCDAD}"/>
                  </a:ext>
                </a:extLst>
              </p:cNvPr>
              <p:cNvSpPr txBox="1"/>
              <p:nvPr/>
            </p:nvSpPr>
            <p:spPr>
              <a:xfrm>
                <a:off x="4430800" y="4382903"/>
                <a:ext cx="902811"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t>매개변수</a:t>
                </a:r>
              </a:p>
            </p:txBody>
          </p:sp>
          <p:sp>
            <p:nvSpPr>
              <p:cNvPr id="37" name="자유형 16">
                <a:extLst>
                  <a:ext uri="{FF2B5EF4-FFF2-40B4-BE49-F238E27FC236}">
                    <a16:creationId xmlns="" xmlns:a16="http://schemas.microsoft.com/office/drawing/2014/main" id="{777475E0-F3B2-4F59-91CE-1BC488D3B828}"/>
                  </a:ext>
                </a:extLst>
              </p:cNvPr>
              <p:cNvSpPr/>
              <p:nvPr/>
            </p:nvSpPr>
            <p:spPr>
              <a:xfrm flipV="1">
                <a:off x="3996450" y="5625158"/>
                <a:ext cx="280644" cy="234037"/>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8" name="자유형 17">
                <a:extLst>
                  <a:ext uri="{FF2B5EF4-FFF2-40B4-BE49-F238E27FC236}">
                    <a16:creationId xmlns="" xmlns:a16="http://schemas.microsoft.com/office/drawing/2014/main" id="{14E1D47A-617A-49C3-BEF9-68BFC1675B81}"/>
                  </a:ext>
                </a:extLst>
              </p:cNvPr>
              <p:cNvSpPr/>
              <p:nvPr/>
            </p:nvSpPr>
            <p:spPr>
              <a:xfrm flipV="1">
                <a:off x="6762877" y="5466192"/>
                <a:ext cx="339579" cy="344502"/>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9" name="자유형 18">
                <a:extLst>
                  <a:ext uri="{FF2B5EF4-FFF2-40B4-BE49-F238E27FC236}">
                    <a16:creationId xmlns="" xmlns:a16="http://schemas.microsoft.com/office/drawing/2014/main" id="{C1DE95D3-ACD9-4C7D-AC95-0F3288858BCB}"/>
                  </a:ext>
                </a:extLst>
              </p:cNvPr>
              <p:cNvSpPr/>
              <p:nvPr/>
            </p:nvSpPr>
            <p:spPr>
              <a:xfrm flipV="1">
                <a:off x="4137710" y="5869050"/>
                <a:ext cx="2794956" cy="73065"/>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40" name="TextBox 20">
                <a:extLst>
                  <a:ext uri="{FF2B5EF4-FFF2-40B4-BE49-F238E27FC236}">
                    <a16:creationId xmlns="" xmlns:a16="http://schemas.microsoft.com/office/drawing/2014/main" id="{83CF90B9-2097-4DF9-BF6D-6F8BA9E7F62C}"/>
                  </a:ext>
                </a:extLst>
              </p:cNvPr>
              <p:cNvSpPr txBox="1"/>
              <p:nvPr/>
            </p:nvSpPr>
            <p:spPr>
              <a:xfrm>
                <a:off x="4984411" y="5951336"/>
                <a:ext cx="942887"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t>함수 몸체</a:t>
                </a:r>
              </a:p>
            </p:txBody>
          </p:sp>
          <p:sp>
            <p:nvSpPr>
              <p:cNvPr id="34" name="자유형 13">
                <a:extLst>
                  <a:ext uri="{FF2B5EF4-FFF2-40B4-BE49-F238E27FC236}">
                    <a16:creationId xmlns="" xmlns:a16="http://schemas.microsoft.com/office/drawing/2014/main" id="{7EF3B385-AFC1-494F-B578-F9B43C207FD2}"/>
                  </a:ext>
                </a:extLst>
              </p:cNvPr>
              <p:cNvSpPr/>
              <p:nvPr/>
            </p:nvSpPr>
            <p:spPr>
              <a:xfrm>
                <a:off x="6136819" y="4839448"/>
                <a:ext cx="280644" cy="274955"/>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grpSp>
        <p:sp>
          <p:nvSpPr>
            <p:cNvPr id="3" name="TextBox 2">
              <a:extLst>
                <a:ext uri="{FF2B5EF4-FFF2-40B4-BE49-F238E27FC236}">
                  <a16:creationId xmlns="" xmlns:a16="http://schemas.microsoft.com/office/drawing/2014/main" id="{72A4AEDF-FAD9-5042-B321-C786B08CCA8C}"/>
                </a:ext>
              </a:extLst>
            </p:cNvPr>
            <p:cNvSpPr txBox="1"/>
            <p:nvPr/>
          </p:nvSpPr>
          <p:spPr>
            <a:xfrm>
              <a:off x="4778897" y="6013962"/>
              <a:ext cx="1196161" cy="292388"/>
            </a:xfrm>
            <a:prstGeom prst="rect">
              <a:avLst/>
            </a:prstGeom>
            <a:solidFill>
              <a:schemeClr val="bg1"/>
            </a:solidFill>
          </p:spPr>
          <p:txBody>
            <a:bodyPr wrap="none" rtlCol="0">
              <a:spAutoFit/>
            </a:bodyPr>
            <a:lstStyle>
              <a:defPPr>
                <a:defRPr lang="ko-KR"/>
              </a:defPPr>
              <a:lvl1pPr>
                <a:defRPr sz="1300">
                  <a:latin typeface="SamsungOne 400" panose="020B0503030303020204" pitchFamily="34" charset="0"/>
                  <a:ea typeface="SamsungOne 400" panose="020B0503030303020204" pitchFamily="34" charset="0"/>
                </a:defRPr>
              </a:lvl1pPr>
            </a:lstStyle>
            <a:p>
              <a:r>
                <a:rPr lang="en-US" altLang="ko-KR" dirty="0"/>
                <a:t>function body</a:t>
              </a:r>
              <a:endParaRPr lang="ko-KR" altLang="en-US" dirty="0"/>
            </a:p>
          </p:txBody>
        </p:sp>
        <p:sp>
          <p:nvSpPr>
            <p:cNvPr id="24" name="TextBox 23">
              <a:extLst>
                <a:ext uri="{FF2B5EF4-FFF2-40B4-BE49-F238E27FC236}">
                  <a16:creationId xmlns="" xmlns:a16="http://schemas.microsoft.com/office/drawing/2014/main" id="{51BF11D9-9B2D-7447-9657-FF5D7988E37F}"/>
                </a:ext>
              </a:extLst>
            </p:cNvPr>
            <p:cNvSpPr txBox="1"/>
            <p:nvPr/>
          </p:nvSpPr>
          <p:spPr>
            <a:xfrm>
              <a:off x="2158019" y="4732159"/>
              <a:ext cx="1377300" cy="292388"/>
            </a:xfrm>
            <a:prstGeom prst="rect">
              <a:avLst/>
            </a:prstGeom>
            <a:solidFill>
              <a:schemeClr val="bg1"/>
            </a:solidFill>
          </p:spPr>
          <p:txBody>
            <a:bodyPr wrap="none" rtlCol="0">
              <a:spAutoFit/>
            </a:bodyPr>
            <a:lstStyle>
              <a:defPPr>
                <a:defRPr lang="ko-KR"/>
              </a:defPPr>
              <a:lvl1pPr>
                <a:defRPr sz="1300">
                  <a:latin typeface="SamsungOne 400" panose="020B0503030303020204" pitchFamily="34" charset="0"/>
                  <a:ea typeface="SamsungOne 400" panose="020B0503030303020204" pitchFamily="34" charset="0"/>
                </a:defRPr>
              </a:lvl1pPr>
            </a:lstStyle>
            <a:p>
              <a:r>
                <a:rPr lang="en-US" altLang="ko-KR" dirty="0"/>
                <a:t>regular function</a:t>
              </a:r>
              <a:endParaRPr lang="ko-KR" altLang="en-US" dirty="0"/>
            </a:p>
          </p:txBody>
        </p:sp>
        <p:sp>
          <p:nvSpPr>
            <p:cNvPr id="41" name="TextBox 40">
              <a:extLst>
                <a:ext uri="{FF2B5EF4-FFF2-40B4-BE49-F238E27FC236}">
                  <a16:creationId xmlns="" xmlns:a16="http://schemas.microsoft.com/office/drawing/2014/main" id="{C1F6AF60-F4D4-1441-8F41-626108AFC119}"/>
                </a:ext>
              </a:extLst>
            </p:cNvPr>
            <p:cNvSpPr txBox="1"/>
            <p:nvPr/>
          </p:nvSpPr>
          <p:spPr>
            <a:xfrm>
              <a:off x="4335210" y="4432287"/>
              <a:ext cx="962123"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parameter</a:t>
              </a:r>
              <a:endParaRPr kumimoji="1" lang="ko-KR" altLang="en-US" sz="1300" dirty="0">
                <a:latin typeface="SamsungOne 400" panose="020B0503030303020204" pitchFamily="34" charset="0"/>
              </a:endParaRPr>
            </a:p>
          </p:txBody>
        </p:sp>
        <p:sp>
          <p:nvSpPr>
            <p:cNvPr id="43" name="TextBox 42">
              <a:extLst>
                <a:ext uri="{FF2B5EF4-FFF2-40B4-BE49-F238E27FC236}">
                  <a16:creationId xmlns="" xmlns:a16="http://schemas.microsoft.com/office/drawing/2014/main" id="{89DFD0EC-663C-A849-B5A9-37678FA7CE59}"/>
                </a:ext>
              </a:extLst>
            </p:cNvPr>
            <p:cNvSpPr txBox="1"/>
            <p:nvPr/>
          </p:nvSpPr>
          <p:spPr>
            <a:xfrm>
              <a:off x="6371089" y="4729679"/>
              <a:ext cx="1390124" cy="292388"/>
            </a:xfrm>
            <a:prstGeom prst="rect">
              <a:avLst/>
            </a:prstGeom>
            <a:solidFill>
              <a:schemeClr val="bg1"/>
            </a:solidFill>
          </p:spPr>
          <p:txBody>
            <a:bodyPr wrap="none" rtlCol="0">
              <a:spAutoFit/>
            </a:bodyPr>
            <a:lstStyle>
              <a:defPPr>
                <a:defRPr lang="ko-KR"/>
              </a:defPPr>
              <a:lvl1pPr>
                <a:defRPr sz="1300">
                  <a:latin typeface="SamsungOne 400" panose="020B0503030303020204" pitchFamily="34" charset="0"/>
                  <a:ea typeface="SamsungOne 400" panose="020B0503030303020204" pitchFamily="34" charset="0"/>
                </a:defRPr>
              </a:lvl1pPr>
            </a:lstStyle>
            <a:p>
              <a:r>
                <a:rPr lang="en-US" altLang="ko-KR" dirty="0"/>
                <a:t>lambda function</a:t>
              </a:r>
              <a:endParaRPr lang="ko-KR" altLang="en-US" dirty="0"/>
            </a:p>
          </p:txBody>
        </p:sp>
      </p:grpSp>
    </p:spTree>
    <p:custDataLst>
      <p:tags r:id="rId1"/>
    </p:custDataLst>
    <p:extLst>
      <p:ext uri="{BB962C8B-B14F-4D97-AF65-F5344CB8AC3E}">
        <p14:creationId xmlns:p14="http://schemas.microsoft.com/office/powerpoint/2010/main" val="361460802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36742DAA-C41A-4A09-9A40-6812BAAE9961}"/>
              </a:ext>
            </a:extLst>
          </p:cNvPr>
          <p:cNvSpPr/>
          <p:nvPr/>
        </p:nvSpPr>
        <p:spPr>
          <a:xfrm>
            <a:off x="580388" y="2012339"/>
            <a:ext cx="8887612" cy="2062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Understand how to define a lambda function and pass an argument. Define lambda as a keyword and insert arguments in the bracket. </a:t>
            </a: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syntax of the lambda function is simple as follows. The expression consists of [parameters] and colons(</a:t>
            </a:r>
            <a:r>
              <a:rPr lang="en-US" altLang="ko-KR" sz="1300" dirty="0">
                <a:solidFill>
                  <a:prstClr val="black"/>
                </a:solidFill>
                <a:latin typeface="SamsungOne 400" panose="020B0503030303020204" pitchFamily="34" charset="0"/>
                <a:ea typeface="SamsungOne 400" panose="020B0503030303020204" pitchFamily="34" charset="0"/>
                <a:sym typeface="Wingdings" pitchFamily="2" charset="2"/>
              </a:rPr>
              <a:t>:).</a:t>
            </a:r>
            <a:endParaRPr lang="en-US" altLang="ko-KR" sz="1300" dirty="0">
              <a:solidFill>
                <a:prstClr val="black"/>
              </a:solidFill>
              <a:latin typeface="SamsungOne 400" panose="020B0503030303020204" pitchFamily="34" charset="0"/>
              <a:ea typeface="SamsungOne 400" panose="020B0503030303020204" pitchFamily="34" charset="0"/>
            </a:endParaRPr>
          </a:p>
        </p:txBody>
      </p:sp>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 xmlns:a16="http://schemas.microsoft.com/office/drawing/2014/main" id="{39DDE7AA-FD04-4D7F-8BAA-ECC5763A161C}"/>
              </a:ext>
            </a:extLst>
          </p:cNvPr>
          <p:cNvGraphicFramePr>
            <a:graphicFrameLocks noGrp="1"/>
          </p:cNvGraphicFramePr>
          <p:nvPr>
            <p:extLst>
              <p:ext uri="{D42A27DB-BD31-4B8C-83A1-F6EECF244321}">
                <p14:modId xmlns:p14="http://schemas.microsoft.com/office/powerpoint/2010/main" val="3222984961"/>
              </p:ext>
            </p:extLst>
          </p:nvPr>
        </p:nvGraphicFramePr>
        <p:xfrm>
          <a:off x="2522537" y="2583622"/>
          <a:ext cx="4860925" cy="270637"/>
        </p:xfrm>
        <a:graphic>
          <a:graphicData uri="http://schemas.openxmlformats.org/drawingml/2006/table">
            <a:tbl>
              <a:tblPr/>
              <a:tblGrid>
                <a:gridCol w="4860925">
                  <a:extLst>
                    <a:ext uri="{9D8B030D-6E8A-4147-A177-3AD203B41FA5}">
                      <a16:colId xmlns="" xmlns:a16="http://schemas.microsoft.com/office/drawing/2014/main" val="2822133269"/>
                    </a:ext>
                  </a:extLst>
                </a:gridCol>
              </a:tblGrid>
              <a:tr h="270637">
                <a:tc>
                  <a:txBody>
                    <a:bodyPr/>
                    <a:lstStyle/>
                    <a:p>
                      <a:pPr marL="0" marR="0" indent="0" algn="ctr" fontAlgn="base" latinLnBrk="0">
                        <a:lnSpc>
                          <a:spcPct val="100000"/>
                        </a:lnSpc>
                        <a:spcBef>
                          <a:spcPts val="0"/>
                        </a:spcBef>
                        <a:spcAft>
                          <a:spcPts val="0"/>
                        </a:spcAft>
                      </a:pPr>
                      <a:r>
                        <a:rPr lang="en-US" altLang="ko-KR" sz="1300" b="0" kern="0" spc="0" dirty="0">
                          <a:solidFill>
                            <a:srgbClr val="000000"/>
                          </a:solidFill>
                          <a:effectLst/>
                          <a:latin typeface="D2Coding" panose="020B0609020101020101" pitchFamily="49" charset="-127"/>
                          <a:ea typeface="D2Coding" panose="020B0609020101020101" pitchFamily="49" charset="-127"/>
                        </a:rPr>
                        <a:t>lambda [parameter 1, parameter 2, ...] : [expression]</a:t>
                      </a:r>
                      <a:endParaRPr lang="ko-KR" altLang="en-US" sz="1300" b="0" kern="0" spc="0" dirty="0">
                        <a:solidFill>
                          <a:srgbClr val="000000"/>
                        </a:solidFill>
                        <a:effectLst/>
                        <a:latin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338891891"/>
                  </a:ext>
                </a:extLst>
              </a:tr>
            </a:tbl>
          </a:graphicData>
        </a:graphic>
      </p:graphicFrame>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aphicFrame>
        <p:nvGraphicFramePr>
          <p:cNvPr id="7" name="표 6">
            <a:extLst>
              <a:ext uri="{FF2B5EF4-FFF2-40B4-BE49-F238E27FC236}">
                <a16:creationId xmlns="" xmlns:a16="http://schemas.microsoft.com/office/drawing/2014/main" id="{AAF695C1-8913-4684-8061-9A706328E850}"/>
              </a:ext>
            </a:extLst>
          </p:cNvPr>
          <p:cNvGraphicFramePr>
            <a:graphicFrameLocks noGrp="1"/>
          </p:cNvGraphicFramePr>
          <p:nvPr>
            <p:extLst>
              <p:ext uri="{D42A27DB-BD31-4B8C-83A1-F6EECF244321}">
                <p14:modId xmlns:p14="http://schemas.microsoft.com/office/powerpoint/2010/main" val="4226071895"/>
              </p:ext>
            </p:extLst>
          </p:nvPr>
        </p:nvGraphicFramePr>
        <p:xfrm>
          <a:off x="1394458" y="3343597"/>
          <a:ext cx="7117082" cy="270637"/>
        </p:xfrm>
        <a:graphic>
          <a:graphicData uri="http://schemas.openxmlformats.org/drawingml/2006/table">
            <a:tbl>
              <a:tblPr/>
              <a:tblGrid>
                <a:gridCol w="7117082">
                  <a:extLst>
                    <a:ext uri="{9D8B030D-6E8A-4147-A177-3AD203B41FA5}">
                      <a16:colId xmlns="" xmlns:a16="http://schemas.microsoft.com/office/drawing/2014/main" val="3451791518"/>
                    </a:ext>
                  </a:extLst>
                </a:gridCol>
              </a:tblGrid>
              <a:tr h="270637">
                <a:tc>
                  <a:txBody>
                    <a:bodyPr/>
                    <a:lstStyle/>
                    <a:p>
                      <a:pPr marL="0" marR="0" indent="0" algn="ctr" defTabSz="914400" rtl="0" eaLnBrk="1" fontAlgn="base" latinLnBrk="0" hangingPunct="1">
                        <a:lnSpc>
                          <a:spcPct val="100000"/>
                        </a:lnSpc>
                        <a:spcBef>
                          <a:spcPts val="0"/>
                        </a:spcBef>
                        <a:spcAft>
                          <a:spcPts val="0"/>
                        </a:spcAft>
                      </a:pPr>
                      <a:r>
                        <a:rPr lang="en-US" altLang="ko-KR" sz="1300" b="0" kern="0" spc="0" dirty="0">
                          <a:solidFill>
                            <a:srgbClr val="000000"/>
                          </a:solidFill>
                          <a:effectLst/>
                          <a:latin typeface="D2Coding" panose="020B0609020101020101" pitchFamily="49" charset="-127"/>
                          <a:ea typeface="D2Coding" panose="020B0609020101020101" pitchFamily="49" charset="-127"/>
                          <a:cs typeface="+mn-cs"/>
                        </a:rPr>
                        <a:t>(lambda [parameter 1, parameter 2, ...] : [expression])(argument 1, argument 2, ...)</a:t>
                      </a:r>
                      <a:endParaRPr lang="ko-KR" altLang="en-US" sz="1300" b="0" kern="0" spc="0" dirty="0">
                        <a:solidFill>
                          <a:srgbClr val="000000"/>
                        </a:solidFill>
                        <a:effectLst/>
                        <a:latin typeface="D2Coding" panose="020B0609020101020101" pitchFamily="49" charset="-127"/>
                        <a:ea typeface="D2Coding" panose="020B0609020101020101" pitchFamily="49" charset="-127"/>
                        <a:cs typeface="+mn-cs"/>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82028792"/>
                  </a:ext>
                </a:extLst>
              </a:tr>
            </a:tbl>
          </a:graphicData>
        </a:graphic>
      </p:graphicFrame>
      <p:graphicFrame>
        <p:nvGraphicFramePr>
          <p:cNvPr id="9" name="표 8">
            <a:extLst>
              <a:ext uri="{FF2B5EF4-FFF2-40B4-BE49-F238E27FC236}">
                <a16:creationId xmlns="" xmlns:a16="http://schemas.microsoft.com/office/drawing/2014/main" id="{80F2BF75-24D8-4CEE-B92F-84B9D19F7029}"/>
              </a:ext>
            </a:extLst>
          </p:cNvPr>
          <p:cNvGraphicFramePr>
            <a:graphicFrameLocks noGrp="1"/>
          </p:cNvGraphicFramePr>
          <p:nvPr>
            <p:extLst>
              <p:ext uri="{D42A27DB-BD31-4B8C-83A1-F6EECF244321}">
                <p14:modId xmlns:p14="http://schemas.microsoft.com/office/powerpoint/2010/main" val="914619622"/>
              </p:ext>
            </p:extLst>
          </p:nvPr>
        </p:nvGraphicFramePr>
        <p:xfrm>
          <a:off x="2301428" y="4257202"/>
          <a:ext cx="5328158" cy="306578"/>
        </p:xfrm>
        <a:graphic>
          <a:graphicData uri="http://schemas.openxmlformats.org/drawingml/2006/table">
            <a:tbl>
              <a:tblPr/>
              <a:tblGrid>
                <a:gridCol w="5328158">
                  <a:extLst>
                    <a:ext uri="{9D8B030D-6E8A-4147-A177-3AD203B41FA5}">
                      <a16:colId xmlns="" xmlns:a16="http://schemas.microsoft.com/office/drawing/2014/main" val="1781642367"/>
                    </a:ext>
                  </a:extLst>
                </a:gridCol>
              </a:tblGrid>
              <a:tr h="306578">
                <a:tc>
                  <a:txBody>
                    <a:bodyPr/>
                    <a:lstStyle/>
                    <a:p>
                      <a:pPr marL="0" marR="0" indent="0" algn="ctr" defTabSz="914400" rtl="0" eaLnBrk="1" fontAlgn="base" latinLnBrk="0" hangingPunct="1">
                        <a:lnSpc>
                          <a:spcPct val="100000"/>
                        </a:lnSpc>
                        <a:spcBef>
                          <a:spcPts val="0"/>
                        </a:spcBef>
                        <a:spcAft>
                          <a:spcPts val="0"/>
                        </a:spcAft>
                      </a:pPr>
                      <a:r>
                        <a:rPr lang="en-US" altLang="ko-KR" sz="1300" b="0" kern="0" spc="0" dirty="0">
                          <a:solidFill>
                            <a:srgbClr val="000000"/>
                          </a:solidFill>
                          <a:effectLst/>
                          <a:latin typeface="D2Coding" panose="020B0609020101020101" pitchFamily="49" charset="-127"/>
                          <a:ea typeface="D2Coding" panose="020B0609020101020101" pitchFamily="49" charset="-127"/>
                          <a:cs typeface="+mn-cs"/>
                        </a:rPr>
                        <a:t>lambda [parameters] : {expression}</a:t>
                      </a:r>
                      <a:endParaRPr lang="ko-KR" altLang="en-US" sz="1300" b="0" kern="0" spc="0" dirty="0">
                        <a:solidFill>
                          <a:srgbClr val="000000"/>
                        </a:solidFill>
                        <a:effectLst/>
                        <a:latin typeface="D2Coding" panose="020B0609020101020101" pitchFamily="49" charset="-127"/>
                        <a:ea typeface="D2Coding" panose="020B0609020101020101" pitchFamily="49" charset="-127"/>
                        <a:cs typeface="+mn-cs"/>
                      </a:endParaRPr>
                    </a:p>
                  </a:txBody>
                  <a:tcPr marL="64770" marR="64770" marT="17907" marB="17907" anchor="ctr">
                    <a:lnL>
                      <a:noFill/>
                    </a:lnL>
                    <a:lnR>
                      <a:noFill/>
                    </a:lnR>
                    <a:lnT>
                      <a:noFill/>
                    </a:lnT>
                    <a:lnB>
                      <a:noFill/>
                    </a:lnB>
                    <a:solidFill>
                      <a:srgbClr val="E3DCC1"/>
                    </a:solidFill>
                  </a:tcPr>
                </a:tc>
                <a:extLst>
                  <a:ext uri="{0D108BD9-81ED-4DB2-BD59-A6C34878D82A}">
                    <a16:rowId xmlns="" xmlns:a16="http://schemas.microsoft.com/office/drawing/2014/main" val="3154640635"/>
                  </a:ext>
                </a:extLst>
              </a:tr>
            </a:tbl>
          </a:graphicData>
        </a:graphic>
      </p:graphicFrame>
      <p:sp>
        <p:nvSpPr>
          <p:cNvPr id="14" name="직사각형 13">
            <a:extLst>
              <a:ext uri="{FF2B5EF4-FFF2-40B4-BE49-F238E27FC236}">
                <a16:creationId xmlns="" xmlns:a16="http://schemas.microsoft.com/office/drawing/2014/main" id="{812CA7ED-2D1A-4184-8778-90A323409D2B}"/>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5" name="TextBox 14">
            <a:extLst>
              <a:ext uri="{FF2B5EF4-FFF2-40B4-BE49-F238E27FC236}">
                <a16:creationId xmlns="" xmlns:a16="http://schemas.microsoft.com/office/drawing/2014/main" id="{F17629F6-9B49-4EBD-A139-B8D695CA33F9}"/>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1.1. </a:t>
            </a:r>
            <a:r>
              <a:rPr lang="en-US" altLang="ko-KR" b="1" dirty="0">
                <a:latin typeface="Samsung Sharp Sans" pitchFamily="2" charset="0"/>
                <a:sym typeface="Arial"/>
              </a:rPr>
              <a:t>Lambda expression or lambda function syntax</a:t>
            </a:r>
            <a:endParaRPr lang="en-US" altLang="ko-KR" b="1" dirty="0">
              <a:latin typeface="Samsung Sharp Sans" pitchFamily="2" charset="0"/>
            </a:endParaRPr>
          </a:p>
        </p:txBody>
      </p:sp>
      <p:sp>
        <p:nvSpPr>
          <p:cNvPr id="3" name="아래쪽 화살표 2"/>
          <p:cNvSpPr/>
          <p:nvPr/>
        </p:nvSpPr>
        <p:spPr>
          <a:xfrm>
            <a:off x="4808219" y="2950338"/>
            <a:ext cx="289560" cy="297180"/>
          </a:xfrm>
          <a:prstGeom prst="down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ustDataLst>
      <p:tags r:id="rId1"/>
    </p:custDataLst>
    <p:extLst>
      <p:ext uri="{BB962C8B-B14F-4D97-AF65-F5344CB8AC3E}">
        <p14:creationId xmlns:p14="http://schemas.microsoft.com/office/powerpoint/2010/main" val="170715343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1" name="직사각형 10">
            <a:extLst>
              <a:ext uri="{FF2B5EF4-FFF2-40B4-BE49-F238E27FC236}">
                <a16:creationId xmlns="" xmlns:a16="http://schemas.microsoft.com/office/drawing/2014/main" id="{62E86EB8-48FE-4D3B-9AB8-76F0CE0D4E2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2" name="TextBox 11">
            <a:extLst>
              <a:ext uri="{FF2B5EF4-FFF2-40B4-BE49-F238E27FC236}">
                <a16:creationId xmlns="" xmlns:a16="http://schemas.microsoft.com/office/drawing/2014/main" id="{60350C1D-6062-4517-AB3E-B6F3CF632B7D}"/>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1.2. </a:t>
            </a:r>
            <a:r>
              <a:rPr lang="en-US" altLang="ko-KR" b="1" dirty="0">
                <a:latin typeface="Samsung Sharp Sans" pitchFamily="2" charset="0"/>
                <a:sym typeface="Arial"/>
              </a:rPr>
              <a:t>Syntax of regular function</a:t>
            </a:r>
            <a:endParaRPr lang="en-US" altLang="ko-KR" b="1" dirty="0">
              <a:latin typeface="Samsung Sharp Sans" pitchFamily="2" charset="0"/>
            </a:endParaRPr>
          </a:p>
        </p:txBody>
      </p:sp>
      <p:sp>
        <p:nvSpPr>
          <p:cNvPr id="13" name="직사각형 12">
            <a:extLst>
              <a:ext uri="{FF2B5EF4-FFF2-40B4-BE49-F238E27FC236}">
                <a16:creationId xmlns="" xmlns:a16="http://schemas.microsoft.com/office/drawing/2014/main" id="{36742DAA-C41A-4A09-9A40-6812BAAE9961}"/>
              </a:ext>
            </a:extLst>
          </p:cNvPr>
          <p:cNvSpPr/>
          <p:nvPr/>
        </p:nvSpPr>
        <p:spPr>
          <a:xfrm>
            <a:off x="580388" y="3740268"/>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Although the function executes a simple operation that adds two numbers, the code must follow all syntax including def keyword, function name, function body, and return. </a:t>
            </a:r>
          </a:p>
        </p:txBody>
      </p:sp>
      <p:grpSp>
        <p:nvGrpSpPr>
          <p:cNvPr id="6" name="그룹 5"/>
          <p:cNvGrpSpPr/>
          <p:nvPr/>
        </p:nvGrpSpPr>
        <p:grpSpPr>
          <a:xfrm>
            <a:off x="468440" y="2038977"/>
            <a:ext cx="8847010" cy="292388"/>
            <a:chOff x="468439" y="2038977"/>
            <a:chExt cx="5264068" cy="292388"/>
          </a:xfrm>
        </p:grpSpPr>
        <p:sp>
          <p:nvSpPr>
            <p:cNvPr id="10" name="사각형: 둥근 모서리 9">
              <a:extLst>
                <a:ext uri="{FF2B5EF4-FFF2-40B4-BE49-F238E27FC236}">
                  <a16:creationId xmlns="" xmlns:a16="http://schemas.microsoft.com/office/drawing/2014/main" id="{A1CCCAD5-1803-41D9-A103-2D9CA5165C84}"/>
                </a:ext>
              </a:extLst>
            </p:cNvPr>
            <p:cNvSpPr/>
            <p:nvPr/>
          </p:nvSpPr>
          <p:spPr>
            <a:xfrm>
              <a:off x="468439" y="2085893"/>
              <a:ext cx="190542"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3" name="직사각형 2"/>
            <p:cNvSpPr/>
            <p:nvPr/>
          </p:nvSpPr>
          <p:spPr>
            <a:xfrm>
              <a:off x="638576" y="2038977"/>
              <a:ext cx="5093931" cy="292388"/>
            </a:xfrm>
            <a:prstGeom prst="rect">
              <a:avLst/>
            </a:prstGeom>
          </p:spPr>
          <p:txBody>
            <a:bodyPr wrap="square">
              <a:spAutoFit/>
            </a:bodyPr>
            <a:lstStyle/>
            <a:p>
              <a:pPr lvl="0" latinLnBrk="0">
                <a:spcAft>
                  <a:spcPts val="1000"/>
                </a:spcAft>
                <a:buSzPct val="120000"/>
                <a:defRPr/>
              </a:pPr>
              <a:r>
                <a:rPr lang="en-US" altLang="ko-KR" sz="1300" dirty="0">
                  <a:solidFill>
                    <a:prstClr val="black"/>
                  </a:solidFill>
                  <a:latin typeface="SamsungOne 400" panose="020B0503030303020204" pitchFamily="34" charset="0"/>
                  <a:ea typeface="SamsungOne 400" panose="020B0503030303020204" pitchFamily="34" charset="0"/>
                  <a:cs typeface="+mn-cs"/>
                </a:rPr>
                <a:t>Example of a code that returns a sum of integers using the add function. </a:t>
              </a:r>
            </a:p>
          </p:txBody>
        </p:sp>
      </p:grpSp>
      <p:grpSp>
        <p:nvGrpSpPr>
          <p:cNvPr id="7" name="그룹 6"/>
          <p:cNvGrpSpPr/>
          <p:nvPr/>
        </p:nvGrpSpPr>
        <p:grpSpPr>
          <a:xfrm>
            <a:off x="442000" y="2292326"/>
            <a:ext cx="9021999" cy="1346460"/>
            <a:chOff x="513194" y="2382261"/>
            <a:chExt cx="9021999" cy="1346460"/>
          </a:xfrm>
        </p:grpSpPr>
        <p:pic>
          <p:nvPicPr>
            <p:cNvPr id="4" name="그림 3">
              <a:extLst>
                <a:ext uri="{FF2B5EF4-FFF2-40B4-BE49-F238E27FC236}">
                  <a16:creationId xmlns="" xmlns:a16="http://schemas.microsoft.com/office/drawing/2014/main" id="{C5E79D7D-1498-4F20-9611-81B3907E11CA}"/>
                </a:ext>
              </a:extLst>
            </p:cNvPr>
            <p:cNvPicPr>
              <a:picLocks noChangeAspect="1"/>
            </p:cNvPicPr>
            <p:nvPr/>
          </p:nvPicPr>
          <p:blipFill>
            <a:blip r:embed="rId5"/>
            <a:stretch>
              <a:fillRect/>
            </a:stretch>
          </p:blipFill>
          <p:spPr>
            <a:xfrm>
              <a:off x="513194" y="2382261"/>
              <a:ext cx="9021999" cy="1346460"/>
            </a:xfrm>
            <a:prstGeom prst="rect">
              <a:avLst/>
            </a:prstGeom>
          </p:spPr>
        </p:pic>
        <p:sp>
          <p:nvSpPr>
            <p:cNvPr id="16" name="TextBox 15">
              <a:extLst>
                <a:ext uri="{FF2B5EF4-FFF2-40B4-BE49-F238E27FC236}">
                  <a16:creationId xmlns:a16="http://schemas.microsoft.com/office/drawing/2014/main" xmlns="" id="{30E441CB-826F-BE48-9519-F95D120F21A1}"/>
                </a:ext>
              </a:extLst>
            </p:cNvPr>
            <p:cNvSpPr txBox="1"/>
            <p:nvPr/>
          </p:nvSpPr>
          <p:spPr>
            <a:xfrm>
              <a:off x="905869" y="2542187"/>
              <a:ext cx="2340251" cy="17277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150" i="1" dirty="0">
                  <a:solidFill>
                    <a:srgbClr val="2E8489"/>
                  </a:solidFill>
                </a:rPr>
                <a:t># addition using add() function</a:t>
              </a:r>
              <a:endParaRPr lang="ko-KR" altLang="en-US" sz="1150" i="1" dirty="0">
                <a:solidFill>
                  <a:srgbClr val="2E8489"/>
                </a:solidFill>
              </a:endParaRPr>
            </a:p>
          </p:txBody>
        </p:sp>
        <p:sp>
          <p:nvSpPr>
            <p:cNvPr id="17" name="TextBox 16">
              <a:extLst>
                <a:ext uri="{FF2B5EF4-FFF2-40B4-BE49-F238E27FC236}">
                  <a16:creationId xmlns:a16="http://schemas.microsoft.com/office/drawing/2014/main" xmlns="" id="{30E441CB-826F-BE48-9519-F95D120F21A1}"/>
                </a:ext>
              </a:extLst>
            </p:cNvPr>
            <p:cNvSpPr txBox="1"/>
            <p:nvPr/>
          </p:nvSpPr>
          <p:spPr>
            <a:xfrm>
              <a:off x="1262770" y="3184449"/>
              <a:ext cx="3015860" cy="16880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200" dirty="0" smtClean="0"/>
                <a:t>(</a:t>
              </a:r>
              <a:r>
                <a:rPr lang="en-US" altLang="x-none" sz="1200" dirty="0" smtClean="0">
                  <a:solidFill>
                    <a:srgbClr val="BF3238"/>
                  </a:solidFill>
                </a:rPr>
                <a:t>'</a:t>
              </a:r>
              <a:r>
                <a:rPr lang="en-US" altLang="ko-KR" sz="1200" dirty="0" smtClean="0">
                  <a:solidFill>
                    <a:srgbClr val="BF3238"/>
                  </a:solidFill>
                </a:rPr>
                <a:t>sum </a:t>
              </a:r>
              <a:r>
                <a:rPr lang="en-US" altLang="ko-KR" sz="1200" dirty="0">
                  <a:solidFill>
                    <a:srgbClr val="BF3238"/>
                  </a:solidFill>
                </a:rPr>
                <a:t>of 100 and 200 </a:t>
              </a:r>
              <a:r>
                <a:rPr lang="en-US" altLang="ko-KR" sz="1200" dirty="0" smtClean="0">
                  <a:solidFill>
                    <a:srgbClr val="BF3238"/>
                  </a:solidFill>
                </a:rPr>
                <a:t>:</a:t>
              </a:r>
              <a:r>
                <a:rPr lang="en-US" altLang="x-none" sz="1200" dirty="0">
                  <a:solidFill>
                    <a:srgbClr val="BF3238"/>
                  </a:solidFill>
                </a:rPr>
                <a:t>'</a:t>
              </a:r>
              <a:r>
                <a:rPr lang="en-US" altLang="ko-KR" sz="1200" dirty="0" smtClean="0"/>
                <a:t>, add</a:t>
              </a:r>
              <a:r>
                <a:rPr lang="en-US" altLang="ko-KR" sz="1200" dirty="0"/>
                <a:t>(</a:t>
              </a:r>
              <a:r>
                <a:rPr lang="en-US" altLang="ko-KR" sz="1200" dirty="0" smtClean="0">
                  <a:solidFill>
                    <a:srgbClr val="0B8B4A"/>
                  </a:solidFill>
                </a:rPr>
                <a:t>100</a:t>
              </a:r>
              <a:r>
                <a:rPr lang="en-US" altLang="ko-KR" sz="1200" dirty="0"/>
                <a:t>,</a:t>
              </a:r>
              <a:r>
                <a:rPr lang="en-US" altLang="ko-KR" sz="1200" dirty="0">
                  <a:solidFill>
                    <a:srgbClr val="BF3238"/>
                  </a:solidFill>
                </a:rPr>
                <a:t> </a:t>
              </a:r>
              <a:r>
                <a:rPr lang="en-US" altLang="ko-KR" sz="1200" dirty="0">
                  <a:solidFill>
                    <a:srgbClr val="0B8B4A"/>
                  </a:solidFill>
                </a:rPr>
                <a:t>200</a:t>
              </a:r>
              <a:r>
                <a:rPr lang="en-US" altLang="ko-KR" sz="1200" dirty="0"/>
                <a:t>)</a:t>
              </a:r>
              <a:r>
                <a:rPr lang="en-US" altLang="x-none" sz="1200" dirty="0" smtClean="0"/>
                <a:t>)</a:t>
              </a:r>
              <a:endParaRPr lang="x-none" altLang="en-US" sz="1200" dirty="0"/>
            </a:p>
          </p:txBody>
        </p:sp>
        <p:sp>
          <p:nvSpPr>
            <p:cNvPr id="18" name="TextBox 17">
              <a:extLst>
                <a:ext uri="{FF2B5EF4-FFF2-40B4-BE49-F238E27FC236}">
                  <a16:creationId xmlns:a16="http://schemas.microsoft.com/office/drawing/2014/main" xmlns="" id="{850E86F2-3BD4-4E46-89BD-F9D2E375D661}"/>
                </a:ext>
              </a:extLst>
            </p:cNvPr>
            <p:cNvSpPr txBox="1"/>
            <p:nvPr/>
          </p:nvSpPr>
          <p:spPr>
            <a:xfrm>
              <a:off x="602033" y="3454735"/>
              <a:ext cx="2049727" cy="221153"/>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sum of 100 and 200 : 300</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397160686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1" name="직사각형 10">
            <a:extLst>
              <a:ext uri="{FF2B5EF4-FFF2-40B4-BE49-F238E27FC236}">
                <a16:creationId xmlns="" xmlns:a16="http://schemas.microsoft.com/office/drawing/2014/main" id="{8DC4B401-B7A5-4D54-B9B9-10CD738BCFE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2" name="TextBox 11">
            <a:extLst>
              <a:ext uri="{FF2B5EF4-FFF2-40B4-BE49-F238E27FC236}">
                <a16:creationId xmlns="" xmlns:a16="http://schemas.microsoft.com/office/drawing/2014/main" id="{1EF82100-C2C2-46C1-ABF1-8519A77F9249}"/>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1.3. Syntax of regular function and lambda function</a:t>
            </a:r>
          </a:p>
        </p:txBody>
      </p:sp>
      <p:sp>
        <p:nvSpPr>
          <p:cNvPr id="13" name="직사각형 12">
            <a:extLst>
              <a:ext uri="{FF2B5EF4-FFF2-40B4-BE49-F238E27FC236}">
                <a16:creationId xmlns="" xmlns:a16="http://schemas.microsoft.com/office/drawing/2014/main" id="{36742DAA-C41A-4A09-9A40-6812BAAE9961}"/>
              </a:ext>
            </a:extLst>
          </p:cNvPr>
          <p:cNvSpPr/>
          <p:nvPr/>
        </p:nvSpPr>
        <p:spPr>
          <a:xfrm>
            <a:off x="580388" y="2027579"/>
            <a:ext cx="8887612" cy="269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Use a lambda function to execute what the add function does without defining the function. </a:t>
            </a: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Define lambda function with the keyword lambda. The expression receives x, y as parameters and returns x + y.</a:t>
            </a: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The function adds two arguments without a head like def add(x, y):</a:t>
            </a: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Now substitute the add variable with the anonymous function lambda. This executes an addition operator with 100, 200 as parameter inputs. </a:t>
            </a: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This verifies that the lambda function successfully performs tasks of functions carried out by regular functions. </a:t>
            </a:r>
          </a:p>
        </p:txBody>
      </p:sp>
      <p:grpSp>
        <p:nvGrpSpPr>
          <p:cNvPr id="4" name="그룹 3"/>
          <p:cNvGrpSpPr/>
          <p:nvPr/>
        </p:nvGrpSpPr>
        <p:grpSpPr>
          <a:xfrm>
            <a:off x="600690" y="2240734"/>
            <a:ext cx="8729634" cy="923327"/>
            <a:chOff x="600690" y="2271214"/>
            <a:chExt cx="8729634" cy="923327"/>
          </a:xfrm>
        </p:grpSpPr>
        <p:pic>
          <p:nvPicPr>
            <p:cNvPr id="3" name="그림 2">
              <a:extLst>
                <a:ext uri="{FF2B5EF4-FFF2-40B4-BE49-F238E27FC236}">
                  <a16:creationId xmlns="" xmlns:a16="http://schemas.microsoft.com/office/drawing/2014/main" id="{402C35A4-5DA9-418E-828D-C950D781E0F6}"/>
                </a:ext>
              </a:extLst>
            </p:cNvPr>
            <p:cNvPicPr>
              <a:picLocks noChangeAspect="1"/>
            </p:cNvPicPr>
            <p:nvPr/>
          </p:nvPicPr>
          <p:blipFill>
            <a:blip r:embed="rId5"/>
            <a:stretch>
              <a:fillRect/>
            </a:stretch>
          </p:blipFill>
          <p:spPr>
            <a:xfrm>
              <a:off x="600690" y="2271214"/>
              <a:ext cx="8729634" cy="923327"/>
            </a:xfrm>
            <a:prstGeom prst="rect">
              <a:avLst/>
            </a:prstGeom>
          </p:spPr>
        </p:pic>
        <p:sp>
          <p:nvSpPr>
            <p:cNvPr id="15" name="TextBox 14">
              <a:extLst>
                <a:ext uri="{FF2B5EF4-FFF2-40B4-BE49-F238E27FC236}">
                  <a16:creationId xmlns:a16="http://schemas.microsoft.com/office/drawing/2014/main" xmlns="" id="{30E441CB-826F-BE48-9519-F95D120F21A1}"/>
                </a:ext>
              </a:extLst>
            </p:cNvPr>
            <p:cNvSpPr txBox="1"/>
            <p:nvPr/>
          </p:nvSpPr>
          <p:spPr>
            <a:xfrm>
              <a:off x="971909" y="2385947"/>
              <a:ext cx="2340251" cy="17277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150" i="1" dirty="0">
                  <a:solidFill>
                    <a:srgbClr val="2E8489"/>
                  </a:solidFill>
                </a:rPr>
                <a:t># addition using the lambda function</a:t>
              </a:r>
              <a:endParaRPr lang="ko-KR" altLang="en-US" sz="1150" i="1" dirty="0">
                <a:solidFill>
                  <a:srgbClr val="2E8489"/>
                </a:solidFill>
              </a:endParaRPr>
            </a:p>
          </p:txBody>
        </p:sp>
        <p:sp>
          <p:nvSpPr>
            <p:cNvPr id="16" name="TextBox 15">
              <a:extLst>
                <a:ext uri="{FF2B5EF4-FFF2-40B4-BE49-F238E27FC236}">
                  <a16:creationId xmlns:a16="http://schemas.microsoft.com/office/drawing/2014/main" xmlns="" id="{30E441CB-826F-BE48-9519-F95D120F21A1}"/>
                </a:ext>
              </a:extLst>
            </p:cNvPr>
            <p:cNvSpPr txBox="1"/>
            <p:nvPr/>
          </p:nvSpPr>
          <p:spPr>
            <a:xfrm>
              <a:off x="1313570" y="2697666"/>
              <a:ext cx="3015860" cy="16880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sum </a:t>
              </a:r>
              <a:r>
                <a:rPr lang="en-US" altLang="ko-KR" dirty="0">
                  <a:solidFill>
                    <a:srgbClr val="BF3238"/>
                  </a:solidFill>
                </a:rPr>
                <a:t>of 100 and 200 </a:t>
              </a:r>
              <a:r>
                <a:rPr lang="en-US" altLang="ko-KR" dirty="0" smtClean="0">
                  <a:solidFill>
                    <a:srgbClr val="BF3238"/>
                  </a:solidFill>
                </a:rPr>
                <a:t>:</a:t>
              </a:r>
              <a:r>
                <a:rPr lang="en-US" altLang="x-none" dirty="0">
                  <a:solidFill>
                    <a:srgbClr val="BF3238"/>
                  </a:solidFill>
                </a:rPr>
                <a:t>'</a:t>
              </a:r>
              <a:r>
                <a:rPr lang="en-US" altLang="ko-KR" dirty="0" smtClean="0"/>
                <a:t>, add</a:t>
              </a:r>
              <a:r>
                <a:rPr lang="en-US" altLang="ko-KR" dirty="0"/>
                <a:t>(</a:t>
              </a:r>
              <a:r>
                <a:rPr lang="en-US" altLang="ko-KR" dirty="0" smtClean="0">
                  <a:solidFill>
                    <a:srgbClr val="0B8B4A"/>
                  </a:solidFill>
                </a:rPr>
                <a:t>100</a:t>
              </a:r>
              <a:r>
                <a:rPr lang="en-US" altLang="ko-KR" dirty="0"/>
                <a:t>,</a:t>
              </a:r>
              <a:r>
                <a:rPr lang="en-US" altLang="ko-KR" dirty="0">
                  <a:solidFill>
                    <a:srgbClr val="BF3238"/>
                  </a:solidFill>
                </a:rPr>
                <a:t> </a:t>
              </a:r>
              <a:r>
                <a:rPr lang="en-US" altLang="ko-KR" dirty="0">
                  <a:solidFill>
                    <a:srgbClr val="0B8B4A"/>
                  </a:solidFill>
                </a:rPr>
                <a:t>200</a:t>
              </a:r>
              <a:r>
                <a:rPr lang="en-US" altLang="ko-KR" dirty="0"/>
                <a:t>)</a:t>
              </a:r>
              <a:r>
                <a:rPr lang="en-US" altLang="x-none" dirty="0" smtClean="0"/>
                <a:t>)</a:t>
              </a:r>
              <a:endParaRPr lang="x-none" altLang="en-US" dirty="0"/>
            </a:p>
          </p:txBody>
        </p:sp>
        <p:sp>
          <p:nvSpPr>
            <p:cNvPr id="17" name="TextBox 16">
              <a:extLst>
                <a:ext uri="{FF2B5EF4-FFF2-40B4-BE49-F238E27FC236}">
                  <a16:creationId xmlns:a16="http://schemas.microsoft.com/office/drawing/2014/main" xmlns="" id="{850E86F2-3BD4-4E46-89BD-F9D2E375D661}"/>
                </a:ext>
              </a:extLst>
            </p:cNvPr>
            <p:cNvSpPr txBox="1"/>
            <p:nvPr/>
          </p:nvSpPr>
          <p:spPr>
            <a:xfrm>
              <a:off x="673153" y="2956895"/>
              <a:ext cx="2049727" cy="221153"/>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sum of 100 and 200 : 300</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143953832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7" name="그룹 6">
            <a:extLst>
              <a:ext uri="{FF2B5EF4-FFF2-40B4-BE49-F238E27FC236}">
                <a16:creationId xmlns="" xmlns:a16="http://schemas.microsoft.com/office/drawing/2014/main" id="{394164B5-D467-4E7D-8611-C1075258C1C5}"/>
              </a:ext>
            </a:extLst>
          </p:cNvPr>
          <p:cNvGrpSpPr/>
          <p:nvPr/>
        </p:nvGrpSpPr>
        <p:grpSpPr>
          <a:xfrm>
            <a:off x="577039" y="3036121"/>
            <a:ext cx="8890962" cy="990827"/>
            <a:chOff x="559818" y="3240571"/>
            <a:chExt cx="8583914" cy="990827"/>
          </a:xfrm>
        </p:grpSpPr>
        <p:sp>
          <p:nvSpPr>
            <p:cNvPr id="8" name="모서리가 둥근 직사각형 4">
              <a:extLst>
                <a:ext uri="{FF2B5EF4-FFF2-40B4-BE49-F238E27FC236}">
                  <a16:creationId xmlns="" xmlns:a16="http://schemas.microsoft.com/office/drawing/2014/main" id="{8DBC08C4-32D8-4A2C-8256-E172FC553A13}"/>
                </a:ext>
              </a:extLst>
            </p:cNvPr>
            <p:cNvSpPr/>
            <p:nvPr/>
          </p:nvSpPr>
          <p:spPr>
            <a:xfrm>
              <a:off x="559818" y="3240571"/>
              <a:ext cx="8583914" cy="9908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Picture 2" descr="Byte - Free electronics icons">
              <a:extLst>
                <a:ext uri="{FF2B5EF4-FFF2-40B4-BE49-F238E27FC236}">
                  <a16:creationId xmlns="" xmlns:a16="http://schemas.microsoft.com/office/drawing/2014/main" id="{E5AF65DD-BDC9-4FB3-B2F1-EF1CF114942D}"/>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5CFC07B6-AC15-4BD9-A4F2-5D1A27FC645A}"/>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1" name="TextBox 10">
              <a:extLst>
                <a:ext uri="{FF2B5EF4-FFF2-40B4-BE49-F238E27FC236}">
                  <a16:creationId xmlns="" xmlns:a16="http://schemas.microsoft.com/office/drawing/2014/main" id="{962512D7-50E9-418A-954B-45C5B459DFEE}"/>
                </a:ext>
              </a:extLst>
            </p:cNvPr>
            <p:cNvSpPr txBox="1"/>
            <p:nvPr/>
          </p:nvSpPr>
          <p:spPr>
            <a:xfrm>
              <a:off x="1036273" y="3626634"/>
              <a:ext cx="7465236" cy="477054"/>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Lambda function executes x + y and returns the values.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Passes arguments 100, 200 to the parameters x and y.</a:t>
              </a:r>
            </a:p>
          </p:txBody>
        </p:sp>
      </p:grpSp>
      <p:sp>
        <p:nvSpPr>
          <p:cNvPr id="16" name="직사각형 15">
            <a:extLst>
              <a:ext uri="{FF2B5EF4-FFF2-40B4-BE49-F238E27FC236}">
                <a16:creationId xmlns="" xmlns:a16="http://schemas.microsoft.com/office/drawing/2014/main" id="{D85FD11F-2098-4111-9E57-B425C0EFBAF9}"/>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7" name="TextBox 16">
            <a:extLst>
              <a:ext uri="{FF2B5EF4-FFF2-40B4-BE49-F238E27FC236}">
                <a16:creationId xmlns="" xmlns:a16="http://schemas.microsoft.com/office/drawing/2014/main" id="{31FED0F4-055C-4C52-882F-66CD1EAF00AD}"/>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1.3. Syntax of a regular function and a lambda function</a:t>
            </a:r>
          </a:p>
        </p:txBody>
      </p:sp>
      <p:sp>
        <p:nvSpPr>
          <p:cNvPr id="18" name="직사각형 17">
            <a:extLst>
              <a:ext uri="{FF2B5EF4-FFF2-40B4-BE49-F238E27FC236}">
                <a16:creationId xmlns="" xmlns:a16="http://schemas.microsoft.com/office/drawing/2014/main" id="{36742DAA-C41A-4A09-9A40-6812BAAE9961}"/>
              </a:ext>
            </a:extLst>
          </p:cNvPr>
          <p:cNvSpPr/>
          <p:nvPr/>
        </p:nvSpPr>
        <p:spPr>
          <a:xfrm>
            <a:off x="580388" y="202757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5"/>
              </a:buBlip>
              <a:defRPr/>
            </a:pPr>
            <a:r>
              <a:rPr lang="en-US" altLang="ko-KR" sz="1300" dirty="0">
                <a:solidFill>
                  <a:prstClr val="black">
                    <a:lumMod val="85000"/>
                    <a:lumOff val="15000"/>
                  </a:prstClr>
                </a:solidFill>
                <a:latin typeface="SamsungOne 400" panose="020B0503030303020204" pitchFamily="34" charset="0"/>
              </a:rPr>
              <a:t>Lambda function operates well even with such simple statement. Even the add variable is not necessary. </a:t>
            </a:r>
          </a:p>
        </p:txBody>
      </p:sp>
      <p:grpSp>
        <p:nvGrpSpPr>
          <p:cNvPr id="2" name="그룹 1"/>
          <p:cNvGrpSpPr/>
          <p:nvPr/>
        </p:nvGrpSpPr>
        <p:grpSpPr>
          <a:xfrm>
            <a:off x="577038" y="2242167"/>
            <a:ext cx="8894508" cy="618159"/>
            <a:chOff x="577038" y="2330019"/>
            <a:chExt cx="8894508" cy="618159"/>
          </a:xfrm>
        </p:grpSpPr>
        <p:pic>
          <p:nvPicPr>
            <p:cNvPr id="4" name="그림 3">
              <a:extLst>
                <a:ext uri="{FF2B5EF4-FFF2-40B4-BE49-F238E27FC236}">
                  <a16:creationId xmlns="" xmlns:a16="http://schemas.microsoft.com/office/drawing/2014/main" id="{9F73F6C7-89BF-49D4-A528-192D03C4261F}"/>
                </a:ext>
              </a:extLst>
            </p:cNvPr>
            <p:cNvPicPr>
              <a:picLocks noChangeAspect="1"/>
            </p:cNvPicPr>
            <p:nvPr/>
          </p:nvPicPr>
          <p:blipFill>
            <a:blip r:embed="rId6"/>
            <a:stretch>
              <a:fillRect/>
            </a:stretch>
          </p:blipFill>
          <p:spPr>
            <a:xfrm>
              <a:off x="577038" y="2330019"/>
              <a:ext cx="8894508" cy="603860"/>
            </a:xfrm>
            <a:prstGeom prst="rect">
              <a:avLst/>
            </a:prstGeom>
          </p:spPr>
        </p:pic>
        <p:sp>
          <p:nvSpPr>
            <p:cNvPr id="20" name="TextBox 19">
              <a:extLst>
                <a:ext uri="{FF2B5EF4-FFF2-40B4-BE49-F238E27FC236}">
                  <a16:creationId xmlns:a16="http://schemas.microsoft.com/office/drawing/2014/main" xmlns="" id="{30E441CB-826F-BE48-9519-F95D120F21A1}"/>
                </a:ext>
              </a:extLst>
            </p:cNvPr>
            <p:cNvSpPr txBox="1"/>
            <p:nvPr/>
          </p:nvSpPr>
          <p:spPr>
            <a:xfrm>
              <a:off x="1300870" y="2468047"/>
              <a:ext cx="4288400" cy="16880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200" dirty="0" smtClean="0"/>
                <a:t>(</a:t>
              </a:r>
              <a:r>
                <a:rPr lang="en-US" altLang="x-none" sz="1200" dirty="0" smtClean="0">
                  <a:solidFill>
                    <a:srgbClr val="BF3238"/>
                  </a:solidFill>
                </a:rPr>
                <a:t>'</a:t>
              </a:r>
              <a:r>
                <a:rPr lang="en-US" altLang="ko-KR" sz="1200" dirty="0" smtClean="0">
                  <a:solidFill>
                    <a:srgbClr val="BF3238"/>
                  </a:solidFill>
                </a:rPr>
                <a:t>sum </a:t>
              </a:r>
              <a:r>
                <a:rPr lang="en-US" altLang="ko-KR" sz="1200" dirty="0">
                  <a:solidFill>
                    <a:srgbClr val="BF3238"/>
                  </a:solidFill>
                </a:rPr>
                <a:t>of 100 and 200 </a:t>
              </a:r>
              <a:r>
                <a:rPr lang="en-US" altLang="ko-KR" sz="1200" dirty="0" smtClean="0">
                  <a:solidFill>
                    <a:srgbClr val="BF3238"/>
                  </a:solidFill>
                </a:rPr>
                <a:t>:</a:t>
              </a:r>
              <a:r>
                <a:rPr lang="en-US" altLang="x-none" sz="1200" dirty="0">
                  <a:solidFill>
                    <a:srgbClr val="BF3238"/>
                  </a:solidFill>
                </a:rPr>
                <a:t>'</a:t>
              </a:r>
              <a:r>
                <a:rPr lang="en-US" altLang="ko-KR" sz="1200" dirty="0" smtClean="0"/>
                <a:t>, (</a:t>
              </a:r>
              <a:r>
                <a:rPr lang="en-US" altLang="ko-KR" sz="1200" dirty="0" smtClean="0">
                  <a:solidFill>
                    <a:srgbClr val="0B8B4A"/>
                  </a:solidFill>
                </a:rPr>
                <a:t>lambda </a:t>
              </a:r>
              <a:r>
                <a:rPr lang="en-US" altLang="ko-KR" sz="1200" dirty="0"/>
                <a:t>x, y:</a:t>
              </a:r>
              <a:r>
                <a:rPr lang="en-US" altLang="ko-KR" sz="1200" dirty="0" smtClean="0">
                  <a:solidFill>
                    <a:srgbClr val="0B8B4A"/>
                  </a:solidFill>
                </a:rPr>
                <a:t> </a:t>
              </a:r>
              <a:r>
                <a:rPr lang="en-US" altLang="ko-KR" sz="1200" dirty="0"/>
                <a:t>x</a:t>
              </a:r>
              <a:r>
                <a:rPr lang="en-US" altLang="ko-KR" sz="1200" dirty="0" smtClean="0">
                  <a:solidFill>
                    <a:srgbClr val="0B8B4A"/>
                  </a:solidFill>
                </a:rPr>
                <a:t> </a:t>
              </a:r>
              <a:r>
                <a:rPr lang="en-US" altLang="ko-KR" sz="1200" dirty="0" smtClean="0">
                  <a:solidFill>
                    <a:srgbClr val="AE63FB"/>
                  </a:solidFill>
                </a:rPr>
                <a:t>+</a:t>
              </a:r>
              <a:r>
                <a:rPr lang="en-US" altLang="ko-KR" sz="1200" dirty="0"/>
                <a:t> y)(</a:t>
              </a:r>
              <a:r>
                <a:rPr lang="en-US" altLang="ko-KR" sz="1200" dirty="0" smtClean="0">
                  <a:solidFill>
                    <a:srgbClr val="0B8B4A"/>
                  </a:solidFill>
                </a:rPr>
                <a:t>100</a:t>
              </a:r>
              <a:r>
                <a:rPr lang="en-US" altLang="ko-KR" sz="1200" dirty="0"/>
                <a:t>,</a:t>
              </a:r>
              <a:r>
                <a:rPr lang="en-US" altLang="ko-KR" sz="1200" dirty="0">
                  <a:solidFill>
                    <a:srgbClr val="BF3238"/>
                  </a:solidFill>
                </a:rPr>
                <a:t> </a:t>
              </a:r>
              <a:r>
                <a:rPr lang="en-US" altLang="ko-KR" sz="1200" dirty="0">
                  <a:solidFill>
                    <a:srgbClr val="0B8B4A"/>
                  </a:solidFill>
                </a:rPr>
                <a:t>200</a:t>
              </a:r>
              <a:r>
                <a:rPr lang="en-US" altLang="ko-KR" sz="1200" dirty="0"/>
                <a:t>)</a:t>
              </a:r>
              <a:r>
                <a:rPr lang="en-US" altLang="x-none" sz="1200" dirty="0" smtClean="0"/>
                <a:t>)</a:t>
              </a:r>
              <a:endParaRPr lang="x-none" altLang="en-US" sz="1200" dirty="0"/>
            </a:p>
          </p:txBody>
        </p:sp>
        <p:sp>
          <p:nvSpPr>
            <p:cNvPr id="21" name="TextBox 20">
              <a:extLst>
                <a:ext uri="{FF2B5EF4-FFF2-40B4-BE49-F238E27FC236}">
                  <a16:creationId xmlns:a16="http://schemas.microsoft.com/office/drawing/2014/main" xmlns="" id="{850E86F2-3BD4-4E46-89BD-F9D2E375D661}"/>
                </a:ext>
              </a:extLst>
            </p:cNvPr>
            <p:cNvSpPr txBox="1"/>
            <p:nvPr/>
          </p:nvSpPr>
          <p:spPr>
            <a:xfrm>
              <a:off x="662993" y="2727025"/>
              <a:ext cx="2049727" cy="221153"/>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sum of 100 and 200 : 300</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112989321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 xmlns:a16="http://schemas.microsoft.com/office/drawing/2014/main" id="{7841A218-214F-45AF-9933-F689D35BC0B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0" name="TextBox 9">
            <a:extLst>
              <a:ext uri="{FF2B5EF4-FFF2-40B4-BE49-F238E27FC236}">
                <a16:creationId xmlns="" xmlns:a16="http://schemas.microsoft.com/office/drawing/2014/main" id="{452741D5-08C4-499A-B04C-49F48E64B044}"/>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1.3. Syntax of a regular function and a lambda function</a:t>
            </a:r>
          </a:p>
        </p:txBody>
      </p:sp>
      <p:sp>
        <p:nvSpPr>
          <p:cNvPr id="11" name="직사각형 10">
            <a:extLst>
              <a:ext uri="{FF2B5EF4-FFF2-40B4-BE49-F238E27FC236}">
                <a16:creationId xmlns="" xmlns:a16="http://schemas.microsoft.com/office/drawing/2014/main" id="{36742DAA-C41A-4A09-9A40-6812BAAE9961}"/>
              </a:ext>
            </a:extLst>
          </p:cNvPr>
          <p:cNvSpPr/>
          <p:nvPr/>
        </p:nvSpPr>
        <p:spPr>
          <a:xfrm>
            <a:off x="580388" y="2027579"/>
            <a:ext cx="8887612" cy="2041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The lambda function enables simple coding. </a:t>
            </a: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r>
              <a:rPr lang="en-US" altLang="ko-KR" sz="1300" dirty="0" smtClean="0">
                <a:solidFill>
                  <a:prstClr val="black">
                    <a:lumMod val="85000"/>
                    <a:lumOff val="15000"/>
                  </a:prstClr>
                </a:solidFill>
                <a:latin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rPr>
              <a:t>map function, which you will learn in the next chapter, is used like the lambda expression. It shows great performance with simple coding. </a:t>
            </a: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The code above is a lambda expression and a map function that return x square. </a:t>
            </a:r>
          </a:p>
        </p:txBody>
      </p:sp>
      <p:pic>
        <p:nvPicPr>
          <p:cNvPr id="5" name="그림 4">
            <a:extLst>
              <a:ext uri="{FF2B5EF4-FFF2-40B4-BE49-F238E27FC236}">
                <a16:creationId xmlns="" xmlns:a16="http://schemas.microsoft.com/office/drawing/2014/main" id="{ABA1F110-E62E-451F-9E05-5F46303F1220}"/>
              </a:ext>
            </a:extLst>
          </p:cNvPr>
          <p:cNvPicPr>
            <a:picLocks noChangeAspect="1"/>
          </p:cNvPicPr>
          <p:nvPr/>
        </p:nvPicPr>
        <p:blipFill>
          <a:blip r:embed="rId5"/>
          <a:stretch>
            <a:fillRect/>
          </a:stretch>
        </p:blipFill>
        <p:spPr>
          <a:xfrm>
            <a:off x="512329" y="2252851"/>
            <a:ext cx="8809981" cy="901420"/>
          </a:xfrm>
          <a:prstGeom prst="rect">
            <a:avLst/>
          </a:prstGeom>
        </p:spPr>
      </p:pic>
    </p:spTree>
    <p:custDataLst>
      <p:tags r:id="rId1"/>
    </p:custDataLst>
    <p:extLst>
      <p:ext uri="{BB962C8B-B14F-4D97-AF65-F5344CB8AC3E}">
        <p14:creationId xmlns:p14="http://schemas.microsoft.com/office/powerpoint/2010/main" val="351730479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 xmlns:a16="http://schemas.microsoft.com/office/drawing/2014/main" id="{3F4A6417-E297-4E51-9848-C8F9F108A9D1}"/>
              </a:ext>
            </a:extLst>
          </p:cNvPr>
          <p:cNvGraphicFramePr>
            <a:graphicFrameLocks noGrp="1"/>
          </p:cNvGraphicFramePr>
          <p:nvPr>
            <p:extLst>
              <p:ext uri="{D42A27DB-BD31-4B8C-83A1-F6EECF244321}">
                <p14:modId xmlns:p14="http://schemas.microsoft.com/office/powerpoint/2010/main" val="1194177928"/>
              </p:ext>
            </p:extLst>
          </p:nvPr>
        </p:nvGraphicFramePr>
        <p:xfrm>
          <a:off x="695078" y="2890695"/>
          <a:ext cx="4163300" cy="308708"/>
        </p:xfrm>
        <a:graphic>
          <a:graphicData uri="http://schemas.openxmlformats.org/drawingml/2006/table">
            <a:tbl>
              <a:tblPr>
                <a:tableStyleId>{3C2FFA5D-87B4-456A-9821-1D502468CF0F}</a:tableStyleId>
              </a:tblPr>
              <a:tblGrid>
                <a:gridCol w="4163300">
                  <a:extLst>
                    <a:ext uri="{9D8B030D-6E8A-4147-A177-3AD203B41FA5}">
                      <a16:colId xmlns="" xmlns:a16="http://schemas.microsoft.com/office/drawing/2014/main" val="4270934649"/>
                    </a:ext>
                  </a:extLst>
                </a:gridCol>
              </a:tblGrid>
              <a:tr h="308708">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300" b="1" kern="0" spc="0" dirty="0">
                          <a:solidFill>
                            <a:srgbClr val="000000"/>
                          </a:solidFill>
                          <a:effectLst/>
                          <a:latin typeface="D2Coding" panose="020B0609020101020101" pitchFamily="49" charset="-127"/>
                          <a:ea typeface="D2Coding" panose="020B0609020101020101" pitchFamily="49" charset="-127"/>
                        </a:rPr>
                        <a:t>filter</a:t>
                      </a:r>
                      <a:r>
                        <a:rPr lang="en-US" altLang="ko-KR" sz="1300" b="1" kern="0" spc="0" dirty="0" smtClean="0">
                          <a:solidFill>
                            <a:srgbClr val="000000"/>
                          </a:solidFill>
                          <a:effectLst/>
                          <a:latin typeface="D2Coding" panose="020B0609020101020101" pitchFamily="49" charset="-127"/>
                          <a:ea typeface="D2Coding" panose="020B0609020101020101" pitchFamily="49" charset="-127"/>
                        </a:rPr>
                        <a:t>(</a:t>
                      </a:r>
                      <a:r>
                        <a:rPr lang="en-US" altLang="ko-KR" sz="1300" dirty="0" smtClean="0">
                          <a:latin typeface="D2Coding" panose="020B0609020101020101" pitchFamily="49" charset="-127"/>
                          <a:ea typeface="D2Coding" panose="020B0609020101020101" pitchFamily="49" charset="-127"/>
                        </a:rPr>
                        <a:t>(</a:t>
                      </a:r>
                      <a:r>
                        <a:rPr lang="en-US" altLang="ko-KR" sz="1300" dirty="0" err="1" smtClean="0">
                          <a:latin typeface="D2Coding" panose="020B0609020101020101" pitchFamily="49" charset="-127"/>
                          <a:ea typeface="D2Coding" panose="020B0609020101020101" pitchFamily="49" charset="-127"/>
                        </a:rPr>
                        <a:t>Tobeapplied_function</a:t>
                      </a:r>
                      <a:r>
                        <a:rPr lang="en-US" altLang="ko-KR" sz="1300" dirty="0" smtClean="0">
                          <a:latin typeface="D2Coding" panose="020B0609020101020101" pitchFamily="49" charset="-127"/>
                          <a:ea typeface="D2Coding" panose="020B0609020101020101" pitchFamily="49" charset="-127"/>
                        </a:rPr>
                        <a:t>, {iterable object})</a:t>
                      </a:r>
                      <a:endParaRPr kumimoji="1" lang="ko-KR" altLang="en-US" sz="1300" dirty="0" smtClean="0">
                        <a:latin typeface="D2Coding" panose="020B0609020101020101" pitchFamily="49" charset="-127"/>
                        <a:ea typeface="D2Coding" panose="020B0609020101020101" pitchFamily="49" charset="-127"/>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3320719847"/>
                  </a:ext>
                </a:extLst>
              </a:tr>
            </a:tbl>
          </a:graphicData>
        </a:graphic>
      </p:graphicFrame>
      <p:sp>
        <p:nvSpPr>
          <p:cNvPr id="10" name="직사각형 9">
            <a:extLst>
              <a:ext uri="{FF2B5EF4-FFF2-40B4-BE49-F238E27FC236}">
                <a16:creationId xmlns="" xmlns:a16="http://schemas.microsoft.com/office/drawing/2014/main" id="{A12114FD-BBD8-4122-88BE-024EF5CA6197}"/>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1" name="TextBox 10">
            <a:extLst>
              <a:ext uri="{FF2B5EF4-FFF2-40B4-BE49-F238E27FC236}">
                <a16:creationId xmlns="" xmlns:a16="http://schemas.microsoft.com/office/drawing/2014/main" id="{571782E3-D67B-4388-81DC-01B3EC0BBCE9}"/>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 </a:t>
            </a:r>
            <a:r>
              <a:rPr lang="en-US" altLang="ko-KR" b="1" dirty="0">
                <a:latin typeface="Samsung Sharp Sans" pitchFamily="2" charset="0"/>
                <a:sym typeface="Arial"/>
              </a:rPr>
              <a:t>Syntax of filter function</a:t>
            </a:r>
            <a:endParaRPr lang="en-US" altLang="ko-KR" b="1" dirty="0">
              <a:latin typeface="Samsung Sharp Sans" pitchFamily="2" charset="0"/>
            </a:endParaRPr>
          </a:p>
        </p:txBody>
      </p:sp>
      <p:sp>
        <p:nvSpPr>
          <p:cNvPr id="12" name="직사각형 11">
            <a:extLst>
              <a:ext uri="{FF2B5EF4-FFF2-40B4-BE49-F238E27FC236}">
                <a16:creationId xmlns="" xmlns:a16="http://schemas.microsoft.com/office/drawing/2014/main" id="{90EFA62F-9637-4E5A-AAB1-9E61461D75DD}"/>
              </a:ext>
            </a:extLst>
          </p:cNvPr>
          <p:cNvSpPr/>
          <p:nvPr/>
        </p:nvSpPr>
        <p:spPr>
          <a:xfrm>
            <a:off x="580388" y="2029978"/>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Python offers functions of numerous forms. filter function is one of them. </a:t>
            </a:r>
          </a:p>
          <a:p>
            <a:pPr marL="115888" indent="-115888" latinLnBrk="0">
              <a:spcAft>
                <a:spcPts val="6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filter function receives iterable elements and returns only those that are True in a bundle.</a:t>
            </a:r>
          </a:p>
          <a:p>
            <a:pPr marL="115888" indent="-115888" latinLnBrk="0">
              <a:spcAft>
                <a:spcPts val="6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The syntax of the filter function is as follows. </a:t>
            </a:r>
          </a:p>
        </p:txBody>
      </p:sp>
    </p:spTree>
    <p:custDataLst>
      <p:tags r:id="rId1"/>
    </p:custDataLst>
    <p:extLst>
      <p:ext uri="{BB962C8B-B14F-4D97-AF65-F5344CB8AC3E}">
        <p14:creationId xmlns:p14="http://schemas.microsoft.com/office/powerpoint/2010/main" val="1394979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1" name="TextBox 10">
            <a:extLst>
              <a:ext uri="{FF2B5EF4-FFF2-40B4-BE49-F238E27FC236}">
                <a16:creationId xmlns="" xmlns:a16="http://schemas.microsoft.com/office/drawing/2014/main"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2.2. How Caesar Cipher works</a:t>
            </a:r>
          </a:p>
        </p:txBody>
      </p:sp>
      <p:sp>
        <p:nvSpPr>
          <p:cNvPr id="7" name="직사각형 6">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83404" y="1966255"/>
            <a:ext cx="8941086" cy="3394705"/>
            <a:chOff x="791560" y="2101069"/>
            <a:chExt cx="8941086" cy="3394705"/>
          </a:xfrm>
        </p:grpSpPr>
        <p:pic>
          <p:nvPicPr>
            <p:cNvPr id="4" name="그림 3">
              <a:extLst>
                <a:ext uri="{FF2B5EF4-FFF2-40B4-BE49-F238E27FC236}">
                  <a16:creationId xmlns="" xmlns:a16="http://schemas.microsoft.com/office/drawing/2014/main" id="{02C50AE7-398B-4E8F-852A-A5305D0E8644}"/>
                </a:ext>
              </a:extLst>
            </p:cNvPr>
            <p:cNvPicPr>
              <a:picLocks noChangeAspect="1"/>
            </p:cNvPicPr>
            <p:nvPr/>
          </p:nvPicPr>
          <p:blipFill rotWithShape="1">
            <a:blip r:embed="rId2"/>
            <a:srcRect b="10675"/>
            <a:stretch/>
          </p:blipFill>
          <p:spPr>
            <a:xfrm>
              <a:off x="791560" y="2101069"/>
              <a:ext cx="8941086" cy="3141492"/>
            </a:xfrm>
            <a:prstGeom prst="rect">
              <a:avLst/>
            </a:prstGeom>
          </p:spPr>
        </p:pic>
        <p:sp>
          <p:nvSpPr>
            <p:cNvPr id="13" name="직사각형 12"/>
            <p:cNvSpPr/>
            <p:nvPr/>
          </p:nvSpPr>
          <p:spPr>
            <a:xfrm>
              <a:off x="1960775" y="3594828"/>
              <a:ext cx="1701905" cy="1542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a sentence: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15" name="직사각형 14"/>
            <p:cNvSpPr/>
            <p:nvPr/>
          </p:nvSpPr>
          <p:spPr>
            <a:xfrm>
              <a:off x="1528975" y="3743618"/>
              <a:ext cx="2103225" cy="15024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'Encrypted </a:t>
              </a:r>
              <a:r>
                <a:rPr lang="en-US" altLang="ko-KR" sz="1100" dirty="0">
                  <a:solidFill>
                    <a:srgbClr val="BF3238"/>
                  </a:solidFill>
                  <a:latin typeface="D2Coding" panose="020B0609020101020101" pitchFamily="49" charset="-127"/>
                  <a:ea typeface="D2Coding" panose="020B0609020101020101" pitchFamily="49" charset="-127"/>
                </a:rPr>
                <a:t>text</a:t>
              </a:r>
              <a:r>
                <a:rPr lang="ko-KR" altLang="en-US" sz="1100" dirty="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 end</a:t>
              </a:r>
              <a:r>
                <a:rPr lang="en-US" altLang="ko-KR" sz="1100" dirty="0" smtClean="0">
                  <a:solidFill>
                    <a:srgbClr val="AE63FB"/>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16" name="직사각형 15"/>
            <p:cNvSpPr/>
            <p:nvPr/>
          </p:nvSpPr>
          <p:spPr>
            <a:xfrm>
              <a:off x="893922" y="5345528"/>
              <a:ext cx="2103225" cy="150246"/>
            </a:xfrm>
            <a:prstGeom prst="rect">
              <a:avLst/>
            </a:prstGeom>
            <a:no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Enter a sentence: ATTACK TONIGHT!</a:t>
              </a:r>
            </a:p>
            <a:p>
              <a:r>
                <a:rPr lang="en-US" altLang="ko-KR" sz="1100" dirty="0">
                  <a:solidFill>
                    <a:prstClr val="black"/>
                  </a:solidFill>
                  <a:latin typeface="D2Coding" panose="020B0609020101020101" pitchFamily="49" charset="-127"/>
                  <a:ea typeface="D2Coding" panose="020B0609020101020101" pitchFamily="49" charset="-127"/>
                </a:rPr>
                <a:t>Encrypted text : DWWDFN WRQLJKW!</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11037599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1" name="직사각형 10">
            <a:extLst>
              <a:ext uri="{FF2B5EF4-FFF2-40B4-BE49-F238E27FC236}">
                <a16:creationId xmlns="" xmlns:a16="http://schemas.microsoft.com/office/drawing/2014/main" id="{62E86EB8-48FE-4D3B-9AB8-76F0CE0D4E2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cs typeface="Samsung Sharp Sans" pitchFamily="2" charset="0"/>
            </a:endParaRPr>
          </a:p>
        </p:txBody>
      </p:sp>
      <p:sp>
        <p:nvSpPr>
          <p:cNvPr id="12" name="TextBox 11">
            <a:extLst>
              <a:ext uri="{FF2B5EF4-FFF2-40B4-BE49-F238E27FC236}">
                <a16:creationId xmlns="" xmlns:a16="http://schemas.microsoft.com/office/drawing/2014/main" id="{60350C1D-6062-4517-AB3E-B6F3CF632B7D}"/>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2.2. Application example of a filter function</a:t>
            </a:r>
          </a:p>
        </p:txBody>
      </p:sp>
      <p:grpSp>
        <p:nvGrpSpPr>
          <p:cNvPr id="4" name="그룹 3"/>
          <p:cNvGrpSpPr/>
          <p:nvPr/>
        </p:nvGrpSpPr>
        <p:grpSpPr>
          <a:xfrm>
            <a:off x="449999" y="2058494"/>
            <a:ext cx="9036289" cy="200055"/>
            <a:chOff x="449999" y="2058494"/>
            <a:chExt cx="9036289" cy="200055"/>
          </a:xfrm>
        </p:grpSpPr>
        <p:sp>
          <p:nvSpPr>
            <p:cNvPr id="10" name="사각형: 둥근 모서리 9">
              <a:extLst>
                <a:ext uri="{FF2B5EF4-FFF2-40B4-BE49-F238E27FC236}">
                  <a16:creationId xmlns="" xmlns:a16="http://schemas.microsoft.com/office/drawing/2014/main" id="{A1CCCAD5-1803-41D9-A103-2D9CA5165C84}"/>
                </a:ext>
              </a:extLst>
            </p:cNvPr>
            <p:cNvSpPr/>
            <p:nvPr/>
          </p:nvSpPr>
          <p:spPr>
            <a:xfrm>
              <a:off x="449999" y="2066549"/>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13" name="직사각형 12">
              <a:extLst>
                <a:ext uri="{FF2B5EF4-FFF2-40B4-BE49-F238E27FC236}">
                  <a16:creationId xmlns="" xmlns:a16="http://schemas.microsoft.com/office/drawing/2014/main" id="{36742DAA-C41A-4A09-9A40-6812BAAE9961}"/>
                </a:ext>
              </a:extLst>
            </p:cNvPr>
            <p:cNvSpPr/>
            <p:nvPr/>
          </p:nvSpPr>
          <p:spPr>
            <a:xfrm>
              <a:off x="837570" y="2058494"/>
              <a:ext cx="86487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There is a list that stores ages of many people. Build a code that extracts ages of adults above 19. </a:t>
              </a:r>
            </a:p>
          </p:txBody>
        </p:sp>
      </p:grpSp>
      <p:grpSp>
        <p:nvGrpSpPr>
          <p:cNvPr id="16" name="그룹 15">
            <a:extLst>
              <a:ext uri="{FF2B5EF4-FFF2-40B4-BE49-F238E27FC236}">
                <a16:creationId xmlns="" xmlns:a16="http://schemas.microsoft.com/office/drawing/2014/main" id="{81D9BDA4-34D8-4531-A3EF-A707A3A313BB}"/>
              </a:ext>
            </a:extLst>
          </p:cNvPr>
          <p:cNvGrpSpPr/>
          <p:nvPr/>
        </p:nvGrpSpPr>
        <p:grpSpPr>
          <a:xfrm>
            <a:off x="463014" y="4599319"/>
            <a:ext cx="9004986" cy="843952"/>
            <a:chOff x="559817" y="3286018"/>
            <a:chExt cx="8791575" cy="843952"/>
          </a:xfrm>
        </p:grpSpPr>
        <p:sp>
          <p:nvSpPr>
            <p:cNvPr id="17" name="모서리가 둥근 직사각형 4">
              <a:extLst>
                <a:ext uri="{FF2B5EF4-FFF2-40B4-BE49-F238E27FC236}">
                  <a16:creationId xmlns="" xmlns:a16="http://schemas.microsoft.com/office/drawing/2014/main" id="{9B328778-95A4-41C1-9DFA-781F391ECB12}"/>
                </a:ext>
              </a:extLst>
            </p:cNvPr>
            <p:cNvSpPr/>
            <p:nvPr/>
          </p:nvSpPr>
          <p:spPr>
            <a:xfrm>
              <a:off x="559817" y="3286018"/>
              <a:ext cx="8791575" cy="8439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 xmlns:a16="http://schemas.microsoft.com/office/drawing/2014/main" id="{41F17FF0-EDED-473E-AE66-7E62EA9CAD27}"/>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2765A87F-786E-45DC-9F93-C3C05F323FF1}"/>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0" name="TextBox 19">
              <a:extLst>
                <a:ext uri="{FF2B5EF4-FFF2-40B4-BE49-F238E27FC236}">
                  <a16:creationId xmlns="" xmlns:a16="http://schemas.microsoft.com/office/drawing/2014/main" id="{3D7D44DE-3FDB-4D45-BD45-CA31774ED0C0}"/>
                </a:ext>
              </a:extLst>
            </p:cNvPr>
            <p:cNvSpPr txBox="1"/>
            <p:nvPr/>
          </p:nvSpPr>
          <p:spPr>
            <a:xfrm>
              <a:off x="1036273" y="3626634"/>
              <a:ext cx="8152027" cy="400110"/>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adult_func</a:t>
              </a:r>
              <a:r>
                <a:rPr lang="en-US" altLang="ko-KR" sz="1300" dirty="0">
                  <a:solidFill>
                    <a:prstClr val="black">
                      <a:lumMod val="85000"/>
                      <a:lumOff val="15000"/>
                    </a:prstClr>
                  </a:solidFill>
                  <a:latin typeface="SamsungOne 400" panose="020B0503030303020204" pitchFamily="34" charset="0"/>
                </a:rPr>
                <a:t> function returns True if the value of the variable n  is above 19 and False if the value is below 19. The variable n is a parameter that signifies age. </a:t>
              </a:r>
            </a:p>
          </p:txBody>
        </p:sp>
      </p:grpSp>
      <p:grpSp>
        <p:nvGrpSpPr>
          <p:cNvPr id="3" name="그룹 2"/>
          <p:cNvGrpSpPr/>
          <p:nvPr/>
        </p:nvGrpSpPr>
        <p:grpSpPr>
          <a:xfrm>
            <a:off x="463014" y="2242502"/>
            <a:ext cx="9092042" cy="2252385"/>
            <a:chOff x="463014" y="2244955"/>
            <a:chExt cx="9092042" cy="2252385"/>
          </a:xfrm>
        </p:grpSpPr>
        <p:pic>
          <p:nvPicPr>
            <p:cNvPr id="14" name="그림 13" descr="텍스트이(가) 표시된 사진&#10;&#10;자동 생성된 설명">
              <a:extLst>
                <a:ext uri="{FF2B5EF4-FFF2-40B4-BE49-F238E27FC236}">
                  <a16:creationId xmlns="" xmlns:a16="http://schemas.microsoft.com/office/drawing/2014/main" id="{E78A339D-81A6-4291-8600-2A35814703FD}"/>
                </a:ext>
              </a:extLst>
            </p:cNvPr>
            <p:cNvPicPr>
              <a:picLocks noChangeAspect="1"/>
            </p:cNvPicPr>
            <p:nvPr/>
          </p:nvPicPr>
          <p:blipFill>
            <a:blip r:embed="rId5"/>
            <a:stretch>
              <a:fillRect/>
            </a:stretch>
          </p:blipFill>
          <p:spPr>
            <a:xfrm>
              <a:off x="463014" y="2245870"/>
              <a:ext cx="8510829" cy="2251470"/>
            </a:xfrm>
            <a:prstGeom prst="rect">
              <a:avLst/>
            </a:prstGeom>
          </p:spPr>
        </p:pic>
        <p:pic>
          <p:nvPicPr>
            <p:cNvPr id="24" name="그림 23" descr="텍스트이(가) 표시된 사진&#10;&#10;자동 생성된 설명">
              <a:extLst>
                <a:ext uri="{FF2B5EF4-FFF2-40B4-BE49-F238E27FC236}">
                  <a16:creationId xmlns="" xmlns:a16="http://schemas.microsoft.com/office/drawing/2014/main" id="{E78A339D-81A6-4291-8600-2A35814703FD}"/>
                </a:ext>
              </a:extLst>
            </p:cNvPr>
            <p:cNvPicPr>
              <a:picLocks noChangeAspect="1"/>
            </p:cNvPicPr>
            <p:nvPr/>
          </p:nvPicPr>
          <p:blipFill rotWithShape="1">
            <a:blip r:embed="rId5"/>
            <a:srcRect l="90013"/>
            <a:stretch/>
          </p:blipFill>
          <p:spPr>
            <a:xfrm>
              <a:off x="8705088" y="2244955"/>
              <a:ext cx="849968" cy="2251470"/>
            </a:xfrm>
            <a:prstGeom prst="rect">
              <a:avLst/>
            </a:prstGeom>
          </p:spPr>
        </p:pic>
        <p:sp>
          <p:nvSpPr>
            <p:cNvPr id="25" name="TextBox 24">
              <a:extLst>
                <a:ext uri="{FF2B5EF4-FFF2-40B4-BE49-F238E27FC236}">
                  <a16:creationId xmlns:a16="http://schemas.microsoft.com/office/drawing/2014/main" xmlns="" id="{30E441CB-826F-BE48-9519-F95D120F21A1}"/>
                </a:ext>
              </a:extLst>
            </p:cNvPr>
            <p:cNvSpPr txBox="1"/>
            <p:nvPr/>
          </p:nvSpPr>
          <p:spPr>
            <a:xfrm>
              <a:off x="830712" y="2404110"/>
              <a:ext cx="4945248" cy="14953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return True for values over 19, and False for those that are not.</a:t>
              </a:r>
              <a:endParaRPr lang="ko-KR" altLang="en-US" i="1" dirty="0">
                <a:solidFill>
                  <a:srgbClr val="2E8489"/>
                </a:solidFill>
              </a:endParaRPr>
            </a:p>
          </p:txBody>
        </p:sp>
        <p:sp>
          <p:nvSpPr>
            <p:cNvPr id="26" name="TextBox 25">
              <a:extLst>
                <a:ext uri="{FF2B5EF4-FFF2-40B4-BE49-F238E27FC236}">
                  <a16:creationId xmlns:a16="http://schemas.microsoft.com/office/drawing/2014/main" xmlns="" id="{30E441CB-826F-BE48-9519-F95D120F21A1}"/>
                </a:ext>
              </a:extLst>
            </p:cNvPr>
            <p:cNvSpPr txBox="1"/>
            <p:nvPr/>
          </p:nvSpPr>
          <p:spPr>
            <a:xfrm>
              <a:off x="1178950" y="3608286"/>
              <a:ext cx="1350890" cy="12999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adults list :</a:t>
              </a:r>
              <a:r>
                <a:rPr lang="en-US" altLang="x-none" dirty="0" smtClean="0">
                  <a:solidFill>
                    <a:srgbClr val="BF3238"/>
                  </a:solidFill>
                </a:rPr>
                <a:t>'</a:t>
              </a:r>
              <a:r>
                <a:rPr lang="en-US" altLang="x-none" dirty="0" smtClean="0"/>
                <a:t>)</a:t>
              </a:r>
              <a:endParaRPr lang="x-none" altLang="en-US" dirty="0"/>
            </a:p>
          </p:txBody>
        </p:sp>
        <p:sp>
          <p:nvSpPr>
            <p:cNvPr id="27" name="TextBox 26">
              <a:extLst>
                <a:ext uri="{FF2B5EF4-FFF2-40B4-BE49-F238E27FC236}">
                  <a16:creationId xmlns:a16="http://schemas.microsoft.com/office/drawing/2014/main" xmlns="" id="{30E441CB-826F-BE48-9519-F95D120F21A1}"/>
                </a:ext>
              </a:extLst>
            </p:cNvPr>
            <p:cNvSpPr txBox="1"/>
            <p:nvPr/>
          </p:nvSpPr>
          <p:spPr>
            <a:xfrm>
              <a:off x="3206159" y="3753519"/>
              <a:ext cx="3049464" cy="14953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filter ages by using filter () function</a:t>
              </a:r>
              <a:endParaRPr lang="ko-KR" altLang="en-US" i="1" dirty="0">
                <a:solidFill>
                  <a:srgbClr val="2E8489"/>
                </a:solidFill>
              </a:endParaRPr>
            </a:p>
          </p:txBody>
        </p:sp>
        <p:sp>
          <p:nvSpPr>
            <p:cNvPr id="29" name="TextBox 28">
              <a:extLst>
                <a:ext uri="{FF2B5EF4-FFF2-40B4-BE49-F238E27FC236}">
                  <a16:creationId xmlns:a16="http://schemas.microsoft.com/office/drawing/2014/main" xmlns="" id="{850E86F2-3BD4-4E46-89BD-F9D2E375D661}"/>
                </a:ext>
              </a:extLst>
            </p:cNvPr>
            <p:cNvSpPr txBox="1"/>
            <p:nvPr/>
          </p:nvSpPr>
          <p:spPr>
            <a:xfrm>
              <a:off x="563933" y="4132915"/>
              <a:ext cx="1028647" cy="36288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Adults list : </a:t>
              </a:r>
            </a:p>
            <a:p>
              <a:pPr>
                <a:spcAft>
                  <a:spcPts val="0"/>
                </a:spcAft>
              </a:pPr>
              <a:r>
                <a:rPr lang="en-US" altLang="ko-KR" sz="1100" dirty="0">
                  <a:solidFill>
                    <a:schemeClr val="tx1"/>
                  </a:solidFill>
                </a:rPr>
                <a:t>34 39 20 54</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204803724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 xmlns:a16="http://schemas.microsoft.com/office/drawing/2014/main" id="{81D9BDA4-34D8-4531-A3EF-A707A3A313BB}"/>
              </a:ext>
            </a:extLst>
          </p:cNvPr>
          <p:cNvGrpSpPr/>
          <p:nvPr/>
        </p:nvGrpSpPr>
        <p:grpSpPr>
          <a:xfrm>
            <a:off x="449998" y="4635623"/>
            <a:ext cx="9018002" cy="1560461"/>
            <a:chOff x="570799" y="3286983"/>
            <a:chExt cx="8791575" cy="1560461"/>
          </a:xfrm>
        </p:grpSpPr>
        <p:sp>
          <p:nvSpPr>
            <p:cNvPr id="25" name="모서리가 둥근 직사각형 4">
              <a:extLst>
                <a:ext uri="{FF2B5EF4-FFF2-40B4-BE49-F238E27FC236}">
                  <a16:creationId xmlns="" xmlns:a16="http://schemas.microsoft.com/office/drawing/2014/main" id="{9B328778-95A4-41C1-9DFA-781F391ECB12}"/>
                </a:ext>
              </a:extLst>
            </p:cNvPr>
            <p:cNvSpPr/>
            <p:nvPr/>
          </p:nvSpPr>
          <p:spPr>
            <a:xfrm>
              <a:off x="570799" y="3286983"/>
              <a:ext cx="8791575" cy="1560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 xmlns:a16="http://schemas.microsoft.com/office/drawing/2014/main" id="{41F17FF0-EDED-473E-AE66-7E62EA9CAD27}"/>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2765A87F-786E-45DC-9F93-C3C05F323FF1}"/>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8 - 11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9" name="TextBox 28">
              <a:extLst>
                <a:ext uri="{FF2B5EF4-FFF2-40B4-BE49-F238E27FC236}">
                  <a16:creationId xmlns="" xmlns:a16="http://schemas.microsoft.com/office/drawing/2014/main" id="{3D7D44DE-3FDB-4D45-BD45-CA31774ED0C0}"/>
                </a:ext>
              </a:extLst>
            </p:cNvPr>
            <p:cNvSpPr txBox="1"/>
            <p:nvPr/>
          </p:nvSpPr>
          <p:spPr>
            <a:xfrm>
              <a:off x="1036273" y="3626634"/>
              <a:ext cx="8183203" cy="1154162"/>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ages list contains random values of age. </a:t>
              </a:r>
              <a:r>
                <a:rPr lang="en-US" altLang="ko-KR" sz="1300" u="sng" dirty="0">
                  <a:solidFill>
                    <a:prstClr val="black">
                      <a:lumMod val="85000"/>
                      <a:lumOff val="15000"/>
                    </a:prstClr>
                  </a:solidFill>
                  <a:latin typeface="SamsungOne 400" panose="020B0503030303020204" pitchFamily="34" charset="0"/>
                </a:rPr>
                <a:t>The code put </a:t>
              </a:r>
              <a:r>
                <a:rPr lang="en-US" altLang="ko-KR" sz="1300" u="sng" dirty="0" err="1">
                  <a:solidFill>
                    <a:prstClr val="black">
                      <a:lumMod val="85000"/>
                      <a:lumOff val="15000"/>
                    </a:prstClr>
                  </a:solidFill>
                  <a:latin typeface="SamsungOne 400" panose="020B0503030303020204" pitchFamily="34" charset="0"/>
                </a:rPr>
                <a:t>adult_fuc</a:t>
              </a:r>
              <a:r>
                <a:rPr lang="en-US" altLang="ko-KR" sz="1300" u="sng" dirty="0">
                  <a:solidFill>
                    <a:prstClr val="black">
                      <a:lumMod val="85000"/>
                      <a:lumOff val="15000"/>
                    </a:prstClr>
                  </a:solidFill>
                  <a:latin typeface="SamsungOne 400" panose="020B0503030303020204" pitchFamily="34" charset="0"/>
                </a:rPr>
                <a:t> function and iterable list variable ages as arguments.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filter function passes units of ages to </a:t>
              </a:r>
              <a:r>
                <a:rPr lang="en-US" altLang="ko-KR" sz="1300" dirty="0" err="1">
                  <a:solidFill>
                    <a:prstClr val="black">
                      <a:lumMod val="85000"/>
                      <a:lumOff val="15000"/>
                    </a:prstClr>
                  </a:solidFill>
                  <a:latin typeface="SamsungOne 400" panose="020B0503030303020204" pitchFamily="34" charset="0"/>
                </a:rPr>
                <a:t>adult_func</a:t>
              </a:r>
              <a:r>
                <a:rPr lang="en-US" altLang="ko-KR" sz="1300" dirty="0">
                  <a:solidFill>
                    <a:prstClr val="black">
                      <a:lumMod val="85000"/>
                      <a:lumOff val="15000"/>
                    </a:prstClr>
                  </a:solidFill>
                  <a:latin typeface="SamsungOne 400" panose="020B0503030303020204" pitchFamily="34" charset="0"/>
                </a:rPr>
                <a:t> function one by one and returns a list that only contains units that returned True.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You can see that 18, 13 from the ages variable are not printed.</a:t>
              </a:r>
            </a:p>
          </p:txBody>
        </p:sp>
      </p:grpSp>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1" name="직사각형 10">
            <a:extLst>
              <a:ext uri="{FF2B5EF4-FFF2-40B4-BE49-F238E27FC236}">
                <a16:creationId xmlns="" xmlns:a16="http://schemas.microsoft.com/office/drawing/2014/main" id="{62E86EB8-48FE-4D3B-9AB8-76F0CE0D4E2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cs typeface="Samsung Sharp Sans" pitchFamily="2" charset="0"/>
            </a:endParaRPr>
          </a:p>
        </p:txBody>
      </p:sp>
      <p:sp>
        <p:nvSpPr>
          <p:cNvPr id="12" name="TextBox 11">
            <a:extLst>
              <a:ext uri="{FF2B5EF4-FFF2-40B4-BE49-F238E27FC236}">
                <a16:creationId xmlns="" xmlns:a16="http://schemas.microsoft.com/office/drawing/2014/main" id="{60350C1D-6062-4517-AB3E-B6F3CF632B7D}"/>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2.2. Application example of a filter function</a:t>
            </a:r>
          </a:p>
        </p:txBody>
      </p:sp>
      <p:grpSp>
        <p:nvGrpSpPr>
          <p:cNvPr id="31" name="그룹 30"/>
          <p:cNvGrpSpPr/>
          <p:nvPr/>
        </p:nvGrpSpPr>
        <p:grpSpPr>
          <a:xfrm>
            <a:off x="449999" y="2058494"/>
            <a:ext cx="9036289" cy="200055"/>
            <a:chOff x="449999" y="2058494"/>
            <a:chExt cx="9036289" cy="200055"/>
          </a:xfrm>
        </p:grpSpPr>
        <p:sp>
          <p:nvSpPr>
            <p:cNvPr id="33" name="사각형: 둥근 모서리 9">
              <a:extLst>
                <a:ext uri="{FF2B5EF4-FFF2-40B4-BE49-F238E27FC236}">
                  <a16:creationId xmlns="" xmlns:a16="http://schemas.microsoft.com/office/drawing/2014/main" id="{A1CCCAD5-1803-41D9-A103-2D9CA5165C84}"/>
                </a:ext>
              </a:extLst>
            </p:cNvPr>
            <p:cNvSpPr/>
            <p:nvPr/>
          </p:nvSpPr>
          <p:spPr>
            <a:xfrm>
              <a:off x="449999" y="2066549"/>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34" name="직사각형 33">
              <a:extLst>
                <a:ext uri="{FF2B5EF4-FFF2-40B4-BE49-F238E27FC236}">
                  <a16:creationId xmlns="" xmlns:a16="http://schemas.microsoft.com/office/drawing/2014/main" id="{36742DAA-C41A-4A09-9A40-6812BAAE9961}"/>
                </a:ext>
              </a:extLst>
            </p:cNvPr>
            <p:cNvSpPr/>
            <p:nvPr/>
          </p:nvSpPr>
          <p:spPr>
            <a:xfrm>
              <a:off x="837570" y="2058494"/>
              <a:ext cx="86487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There is a list that stores ages of many people. Build a code that extracts ages of adults above 19. </a:t>
              </a:r>
            </a:p>
          </p:txBody>
        </p:sp>
      </p:grpSp>
      <p:grpSp>
        <p:nvGrpSpPr>
          <p:cNvPr id="35" name="그룹 34"/>
          <p:cNvGrpSpPr/>
          <p:nvPr/>
        </p:nvGrpSpPr>
        <p:grpSpPr>
          <a:xfrm>
            <a:off x="463014" y="2242502"/>
            <a:ext cx="9092042" cy="2252385"/>
            <a:chOff x="463014" y="2244955"/>
            <a:chExt cx="9092042" cy="2252385"/>
          </a:xfrm>
        </p:grpSpPr>
        <p:pic>
          <p:nvPicPr>
            <p:cNvPr id="36" name="그림 35" descr="텍스트이(가) 표시된 사진&#10;&#10;자동 생성된 설명">
              <a:extLst>
                <a:ext uri="{FF2B5EF4-FFF2-40B4-BE49-F238E27FC236}">
                  <a16:creationId xmlns="" xmlns:a16="http://schemas.microsoft.com/office/drawing/2014/main" id="{E78A339D-81A6-4291-8600-2A35814703FD}"/>
                </a:ext>
              </a:extLst>
            </p:cNvPr>
            <p:cNvPicPr>
              <a:picLocks noChangeAspect="1"/>
            </p:cNvPicPr>
            <p:nvPr/>
          </p:nvPicPr>
          <p:blipFill>
            <a:blip r:embed="rId5"/>
            <a:stretch>
              <a:fillRect/>
            </a:stretch>
          </p:blipFill>
          <p:spPr>
            <a:xfrm>
              <a:off x="463014" y="2245870"/>
              <a:ext cx="8510829" cy="2251470"/>
            </a:xfrm>
            <a:prstGeom prst="rect">
              <a:avLst/>
            </a:prstGeom>
          </p:spPr>
        </p:pic>
        <p:pic>
          <p:nvPicPr>
            <p:cNvPr id="37" name="그림 36" descr="텍스트이(가) 표시된 사진&#10;&#10;자동 생성된 설명">
              <a:extLst>
                <a:ext uri="{FF2B5EF4-FFF2-40B4-BE49-F238E27FC236}">
                  <a16:creationId xmlns="" xmlns:a16="http://schemas.microsoft.com/office/drawing/2014/main" id="{E78A339D-81A6-4291-8600-2A35814703FD}"/>
                </a:ext>
              </a:extLst>
            </p:cNvPr>
            <p:cNvPicPr>
              <a:picLocks noChangeAspect="1"/>
            </p:cNvPicPr>
            <p:nvPr/>
          </p:nvPicPr>
          <p:blipFill rotWithShape="1">
            <a:blip r:embed="rId5"/>
            <a:srcRect l="90013"/>
            <a:stretch/>
          </p:blipFill>
          <p:spPr>
            <a:xfrm>
              <a:off x="8705088" y="2244955"/>
              <a:ext cx="849968" cy="2251470"/>
            </a:xfrm>
            <a:prstGeom prst="rect">
              <a:avLst/>
            </a:prstGeom>
          </p:spPr>
        </p:pic>
        <p:sp>
          <p:nvSpPr>
            <p:cNvPr id="38" name="TextBox 37">
              <a:extLst>
                <a:ext uri="{FF2B5EF4-FFF2-40B4-BE49-F238E27FC236}">
                  <a16:creationId xmlns:a16="http://schemas.microsoft.com/office/drawing/2014/main" xmlns="" id="{30E441CB-826F-BE48-9519-F95D120F21A1}"/>
                </a:ext>
              </a:extLst>
            </p:cNvPr>
            <p:cNvSpPr txBox="1"/>
            <p:nvPr/>
          </p:nvSpPr>
          <p:spPr>
            <a:xfrm>
              <a:off x="830712" y="2404110"/>
              <a:ext cx="4945248" cy="14953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return True for values over 19, and False for those that are not.</a:t>
              </a:r>
              <a:endParaRPr lang="ko-KR" altLang="en-US" i="1" dirty="0">
                <a:solidFill>
                  <a:srgbClr val="2E8489"/>
                </a:solidFill>
              </a:endParaRPr>
            </a:p>
          </p:txBody>
        </p:sp>
        <p:sp>
          <p:nvSpPr>
            <p:cNvPr id="39" name="TextBox 38">
              <a:extLst>
                <a:ext uri="{FF2B5EF4-FFF2-40B4-BE49-F238E27FC236}">
                  <a16:creationId xmlns:a16="http://schemas.microsoft.com/office/drawing/2014/main" xmlns="" id="{30E441CB-826F-BE48-9519-F95D120F21A1}"/>
                </a:ext>
              </a:extLst>
            </p:cNvPr>
            <p:cNvSpPr txBox="1"/>
            <p:nvPr/>
          </p:nvSpPr>
          <p:spPr>
            <a:xfrm>
              <a:off x="1178950" y="3608286"/>
              <a:ext cx="1350890" cy="12999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adults list :</a:t>
              </a:r>
              <a:r>
                <a:rPr lang="en-US" altLang="x-none" dirty="0" smtClean="0">
                  <a:solidFill>
                    <a:srgbClr val="BF3238"/>
                  </a:solidFill>
                </a:rPr>
                <a:t>'</a:t>
              </a:r>
              <a:r>
                <a:rPr lang="en-US" altLang="x-none" dirty="0" smtClean="0"/>
                <a:t>)</a:t>
              </a:r>
              <a:endParaRPr lang="x-none" altLang="en-US" dirty="0"/>
            </a:p>
          </p:txBody>
        </p:sp>
        <p:sp>
          <p:nvSpPr>
            <p:cNvPr id="40" name="TextBox 39">
              <a:extLst>
                <a:ext uri="{FF2B5EF4-FFF2-40B4-BE49-F238E27FC236}">
                  <a16:creationId xmlns:a16="http://schemas.microsoft.com/office/drawing/2014/main" xmlns="" id="{30E441CB-826F-BE48-9519-F95D120F21A1}"/>
                </a:ext>
              </a:extLst>
            </p:cNvPr>
            <p:cNvSpPr txBox="1"/>
            <p:nvPr/>
          </p:nvSpPr>
          <p:spPr>
            <a:xfrm>
              <a:off x="3206159" y="3753519"/>
              <a:ext cx="3049464" cy="14953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filter ages by using filter () function</a:t>
              </a:r>
              <a:endParaRPr lang="ko-KR" altLang="en-US" i="1" dirty="0">
                <a:solidFill>
                  <a:srgbClr val="2E8489"/>
                </a:solidFill>
              </a:endParaRPr>
            </a:p>
          </p:txBody>
        </p:sp>
        <p:sp>
          <p:nvSpPr>
            <p:cNvPr id="41" name="TextBox 40">
              <a:extLst>
                <a:ext uri="{FF2B5EF4-FFF2-40B4-BE49-F238E27FC236}">
                  <a16:creationId xmlns:a16="http://schemas.microsoft.com/office/drawing/2014/main" xmlns="" id="{850E86F2-3BD4-4E46-89BD-F9D2E375D661}"/>
                </a:ext>
              </a:extLst>
            </p:cNvPr>
            <p:cNvSpPr txBox="1"/>
            <p:nvPr/>
          </p:nvSpPr>
          <p:spPr>
            <a:xfrm>
              <a:off x="563933" y="4132915"/>
              <a:ext cx="1028647" cy="36288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Adults list : </a:t>
              </a:r>
            </a:p>
            <a:p>
              <a:pPr>
                <a:spcAft>
                  <a:spcPts val="0"/>
                </a:spcAft>
              </a:pPr>
              <a:r>
                <a:rPr lang="en-US" altLang="ko-KR" sz="1100" dirty="0">
                  <a:solidFill>
                    <a:schemeClr val="tx1"/>
                  </a:solidFill>
                </a:rPr>
                <a:t>34 39 20 54</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344871964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90EFA62F-9637-4E5A-AAB1-9E61461D75DD}"/>
              </a:ext>
            </a:extLst>
          </p:cNvPr>
          <p:cNvSpPr/>
          <p:nvPr/>
        </p:nvSpPr>
        <p:spPr>
          <a:xfrm>
            <a:off x="580388" y="2033560"/>
            <a:ext cx="8887612" cy="1841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a:t>
            </a:r>
            <a:r>
              <a:rPr lang="en-US" altLang="ko-KR" sz="1300" dirty="0" err="1">
                <a:solidFill>
                  <a:prstClr val="black"/>
                </a:solidFill>
                <a:latin typeface="SamsungOne 400" panose="020B0503030303020204" pitchFamily="34" charset="0"/>
                <a:ea typeface="SamsungOne 400" panose="020B0503030303020204" pitchFamily="34" charset="0"/>
              </a:rPr>
              <a:t>adult_func</a:t>
            </a:r>
            <a:r>
              <a:rPr lang="en-US" altLang="ko-KR" sz="1300" dirty="0">
                <a:solidFill>
                  <a:prstClr val="black"/>
                </a:solidFill>
                <a:latin typeface="SamsungOne 400" panose="020B0503030303020204" pitchFamily="34" charset="0"/>
                <a:ea typeface="SamsungOne 400" panose="020B0503030303020204" pitchFamily="34" charset="0"/>
              </a:rPr>
              <a:t> function has following characteristics.</a:t>
            </a:r>
          </a:p>
          <a:p>
            <a:pPr marL="115888" indent="-115888" latinLnBrk="0">
              <a:spcAft>
                <a:spcPts val="10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4"/>
              </a:buBlip>
              <a:defRPr/>
            </a:pPr>
            <a:endParaRPr lang="en-US" altLang="ko-KR" sz="1300" dirty="0" smtClean="0">
              <a:solidFill>
                <a:prstClr val="black"/>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4"/>
              </a:buBlip>
              <a:defRPr/>
            </a:pPr>
            <a:r>
              <a:rPr lang="en-US" altLang="ko-KR" sz="1300" dirty="0" smtClean="0">
                <a:solidFill>
                  <a:prstClr val="black"/>
                </a:solidFill>
                <a:latin typeface="SamsungOne 400" panose="020B0503030303020204" pitchFamily="34" charset="0"/>
                <a:ea typeface="SamsungOne 400" panose="020B0503030303020204" pitchFamily="34" charset="0"/>
              </a:rPr>
              <a:t>In </a:t>
            </a:r>
            <a:r>
              <a:rPr lang="en-US" altLang="ko-KR" sz="1300" dirty="0">
                <a:solidFill>
                  <a:prstClr val="black"/>
                </a:solidFill>
                <a:latin typeface="SamsungOne 400" panose="020B0503030303020204" pitchFamily="34" charset="0"/>
                <a:ea typeface="SamsungOne 400" panose="020B0503030303020204" pitchFamily="34" charset="0"/>
              </a:rPr>
              <a:t>such case where the functionality is simple and reuse is not necessary, lambda function is appropriate. </a:t>
            </a:r>
          </a:p>
        </p:txBody>
      </p:sp>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 xmlns:a16="http://schemas.microsoft.com/office/drawing/2014/main" id="{1A30FFEC-3C70-4DBE-BA4A-14ED236BCBB7}"/>
              </a:ext>
            </a:extLst>
          </p:cNvPr>
          <p:cNvGraphicFramePr>
            <a:graphicFrameLocks noGrp="1"/>
          </p:cNvGraphicFramePr>
          <p:nvPr>
            <p:extLst>
              <p:ext uri="{D42A27DB-BD31-4B8C-83A1-F6EECF244321}">
                <p14:modId xmlns:p14="http://schemas.microsoft.com/office/powerpoint/2010/main" val="3805213722"/>
              </p:ext>
            </p:extLst>
          </p:nvPr>
        </p:nvGraphicFramePr>
        <p:xfrm>
          <a:off x="580388" y="2301666"/>
          <a:ext cx="8887612" cy="1073994"/>
        </p:xfrm>
        <a:graphic>
          <a:graphicData uri="http://schemas.openxmlformats.org/drawingml/2006/table">
            <a:tbl>
              <a:tblPr/>
              <a:tblGrid>
                <a:gridCol w="8887612">
                  <a:extLst>
                    <a:ext uri="{9D8B030D-6E8A-4147-A177-3AD203B41FA5}">
                      <a16:colId xmlns="" xmlns:a16="http://schemas.microsoft.com/office/drawing/2014/main" val="2615659327"/>
                    </a:ext>
                  </a:extLst>
                </a:gridCol>
              </a:tblGrid>
              <a:tr h="1073994">
                <a:tc>
                  <a:txBody>
                    <a:bodyPr/>
                    <a:lstStyle/>
                    <a:p>
                      <a:pPr marL="295275" marR="0" lvl="0" indent="-207963" algn="just" fontAlgn="base" latinLnBrk="1">
                        <a:lnSpc>
                          <a:spcPct val="100000"/>
                        </a:lnSpc>
                        <a:spcBef>
                          <a:spcPts val="0"/>
                        </a:spcBef>
                        <a:spcAft>
                          <a:spcPts val="600"/>
                        </a:spcAft>
                        <a:buFont typeface="+mj-lt"/>
                        <a:buAutoNum type="arabicPeriod"/>
                      </a:pPr>
                      <a:r>
                        <a:rPr lang="en-US" altLang="ko-KR" sz="1300" kern="0" spc="0" dirty="0">
                          <a:solidFill>
                            <a:srgbClr val="193657"/>
                          </a:solidFill>
                          <a:effectLst/>
                          <a:latin typeface="SamsungOne 400" panose="020B0503030303020204" pitchFamily="34" charset="0"/>
                          <a:ea typeface="SamsungOne 400" panose="020B0503030303020204" pitchFamily="34" charset="0"/>
                        </a:rPr>
                        <a:t>The algorithm is relatively simple.</a:t>
                      </a:r>
                      <a:r>
                        <a:rPr lang="ko-KR" altLang="en-US" sz="1300" kern="0" spc="0" dirty="0">
                          <a:solidFill>
                            <a:srgbClr val="193657"/>
                          </a:solidFill>
                          <a:effectLst/>
                          <a:latin typeface="SamsungOne 400" panose="020B0503030303020204" pitchFamily="34" charset="0"/>
                          <a:ea typeface="D2Coding" panose="020B0609020101020101" pitchFamily="49" charset="-127"/>
                        </a:rPr>
                        <a:t> </a:t>
                      </a:r>
                      <a:endParaRPr lang="en-US" altLang="ko-KR" sz="1300" kern="0" spc="0" dirty="0">
                        <a:solidFill>
                          <a:srgbClr val="193657"/>
                        </a:solidFill>
                        <a:effectLst/>
                        <a:latin typeface="SamsungOne 400" panose="020B0503030303020204" pitchFamily="34" charset="0"/>
                        <a:ea typeface="SamsungOne 400" panose="020B0503030303020204" pitchFamily="34" charset="0"/>
                      </a:endParaRPr>
                    </a:p>
                    <a:p>
                      <a:pPr marL="295275" marR="0" lvl="0" indent="-207963" algn="just" fontAlgn="base" latinLnBrk="1">
                        <a:lnSpc>
                          <a:spcPct val="100000"/>
                        </a:lnSpc>
                        <a:spcBef>
                          <a:spcPts val="0"/>
                        </a:spcBef>
                        <a:spcAft>
                          <a:spcPts val="600"/>
                        </a:spcAft>
                        <a:buFont typeface="+mj-lt"/>
                        <a:buAutoNum type="arabicPeriod"/>
                      </a:pPr>
                      <a:r>
                        <a:rPr lang="en-US" altLang="ko-KR" sz="1300" kern="0" spc="0" dirty="0">
                          <a:solidFill>
                            <a:srgbClr val="193657"/>
                          </a:solidFill>
                          <a:effectLst/>
                          <a:latin typeface="SamsungOne 400" panose="020B0503030303020204" pitchFamily="34" charset="0"/>
                          <a:ea typeface="SamsungOne 400" panose="020B0503030303020204" pitchFamily="34" charset="0"/>
                        </a:rPr>
                        <a:t>It does not need an extra inner variable. </a:t>
                      </a:r>
                    </a:p>
                    <a:p>
                      <a:pPr marL="295275" marR="0" lvl="0" indent="-207963" algn="just" fontAlgn="base" latinLnBrk="1">
                        <a:lnSpc>
                          <a:spcPct val="100000"/>
                        </a:lnSpc>
                        <a:spcBef>
                          <a:spcPts val="0"/>
                        </a:spcBef>
                        <a:spcAft>
                          <a:spcPts val="600"/>
                        </a:spcAft>
                        <a:buFont typeface="+mj-lt"/>
                        <a:buAutoNum type="arabicPeriod"/>
                      </a:pPr>
                      <a:r>
                        <a:rPr lang="en-US" altLang="ko-KR" sz="1300" kern="0" spc="0" dirty="0">
                          <a:solidFill>
                            <a:srgbClr val="193657"/>
                          </a:solidFill>
                          <a:effectLst/>
                          <a:latin typeface="SamsungOne 400" panose="020B0503030303020204" pitchFamily="34" charset="0"/>
                          <a:ea typeface="SamsungOne 400" panose="020B0503030303020204" pitchFamily="34" charset="0"/>
                        </a:rPr>
                        <a:t>You do not need to reuse it once it filters adults list. </a:t>
                      </a:r>
                      <a:endParaRPr lang="ko-KR" altLang="en-US" sz="1300" kern="0" spc="0" dirty="0">
                        <a:solidFill>
                          <a:srgbClr val="000000"/>
                        </a:solidFill>
                        <a:effectLst/>
                        <a:latin typeface="SamsungOne 400" panose="020B0503030303020204" pitchFamily="34" charset="0"/>
                      </a:endParaRPr>
                    </a:p>
                  </a:txBody>
                  <a:tcPr marL="64770" marR="64770" marT="17907" marB="17907" anchor="ctr">
                    <a:lnL>
                      <a:noFill/>
                    </a:lnL>
                    <a:lnR>
                      <a:noFill/>
                    </a:lnR>
                    <a:lnT>
                      <a:noFill/>
                    </a:lnT>
                    <a:lnB>
                      <a:noFill/>
                    </a:lnB>
                    <a:solidFill>
                      <a:schemeClr val="bg1">
                        <a:lumMod val="95000"/>
                      </a:schemeClr>
                    </a:solidFill>
                  </a:tcPr>
                </a:tc>
                <a:extLst>
                  <a:ext uri="{0D108BD9-81ED-4DB2-BD59-A6C34878D82A}">
                    <a16:rowId xmlns="" xmlns:a16="http://schemas.microsoft.com/office/drawing/2014/main" val="735151322"/>
                  </a:ext>
                </a:extLst>
              </a:tr>
            </a:tbl>
          </a:graphicData>
        </a:graphic>
      </p:graphicFrame>
      <p:sp>
        <p:nvSpPr>
          <p:cNvPr id="10" name="직사각형 9">
            <a:extLst>
              <a:ext uri="{FF2B5EF4-FFF2-40B4-BE49-F238E27FC236}">
                <a16:creationId xmlns="" xmlns:a16="http://schemas.microsoft.com/office/drawing/2014/main" id="{9E361761-7DD1-4098-990D-9F392C6BF367}"/>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5" name="TextBox 14">
            <a:extLst>
              <a:ext uri="{FF2B5EF4-FFF2-40B4-BE49-F238E27FC236}">
                <a16:creationId xmlns="" xmlns:a16="http://schemas.microsoft.com/office/drawing/2014/main" id="{ABD8B843-2006-477B-A97D-FC3EB1AC069C}"/>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2.3. Characteristics of filter </a:t>
            </a:r>
            <a:r>
              <a:rPr lang="en-US" altLang="ko-KR" b="1" dirty="0">
                <a:latin typeface="Samsung Sharp Sans" pitchFamily="2" charset="0"/>
              </a:rPr>
              <a:t>function </a:t>
            </a:r>
            <a:r>
              <a:rPr lang="en-US" altLang="ko-KR" b="1" dirty="0" err="1">
                <a:latin typeface="Samsung Sharp Sans" pitchFamily="2" charset="0"/>
              </a:rPr>
              <a:t>adult_func</a:t>
            </a:r>
            <a:endParaRPr lang="en-US" altLang="ko-KR" b="1" dirty="0">
              <a:latin typeface="Samsung Sharp Sans" pitchFamily="2" charset="0"/>
            </a:endParaRPr>
          </a:p>
        </p:txBody>
      </p:sp>
    </p:spTree>
    <p:custDataLst>
      <p:tags r:id="rId1"/>
    </p:custDataLst>
    <p:extLst>
      <p:ext uri="{BB962C8B-B14F-4D97-AF65-F5344CB8AC3E}">
        <p14:creationId xmlns:p14="http://schemas.microsoft.com/office/powerpoint/2010/main" val="275300725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1" name="그룹 10">
            <a:extLst>
              <a:ext uri="{FF2B5EF4-FFF2-40B4-BE49-F238E27FC236}">
                <a16:creationId xmlns="" xmlns:a16="http://schemas.microsoft.com/office/drawing/2014/main" id="{C6A1512B-04EA-4A20-BAA6-001A94673B1D}"/>
              </a:ext>
            </a:extLst>
          </p:cNvPr>
          <p:cNvGrpSpPr/>
          <p:nvPr/>
        </p:nvGrpSpPr>
        <p:grpSpPr>
          <a:xfrm>
            <a:off x="557988" y="4014037"/>
            <a:ext cx="8983146" cy="977897"/>
            <a:chOff x="559817" y="3240571"/>
            <a:chExt cx="8757594" cy="977897"/>
          </a:xfrm>
        </p:grpSpPr>
        <p:sp>
          <p:nvSpPr>
            <p:cNvPr id="12" name="모서리가 둥근 직사각형 4">
              <a:extLst>
                <a:ext uri="{FF2B5EF4-FFF2-40B4-BE49-F238E27FC236}">
                  <a16:creationId xmlns="" xmlns:a16="http://schemas.microsoft.com/office/drawing/2014/main" id="{25C32C6A-FEE2-423A-A915-169787D58C61}"/>
                </a:ext>
              </a:extLst>
            </p:cNvPr>
            <p:cNvSpPr/>
            <p:nvPr/>
          </p:nvSpPr>
          <p:spPr>
            <a:xfrm>
              <a:off x="559817" y="3240571"/>
              <a:ext cx="8686296" cy="97789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A3569DC8-AB74-42A9-9B43-2F19BC297BEF}"/>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53CC055B-5651-4EF8-9B11-FE69FBE58381}"/>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25F2500A-A162-4C55-B11D-B9B37B1B1906}"/>
                </a:ext>
              </a:extLst>
            </p:cNvPr>
            <p:cNvSpPr txBox="1"/>
            <p:nvPr/>
          </p:nvSpPr>
          <p:spPr>
            <a:xfrm>
              <a:off x="1036273" y="3626634"/>
              <a:ext cx="8281138" cy="477054"/>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returns True for x equal to or over 19, and only prints values of ages that are equal to or over 19.</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filter condition is lambda x: x&gt;= 19.</a:t>
              </a:r>
            </a:p>
          </p:txBody>
        </p:sp>
      </p:grpSp>
      <p:sp>
        <p:nvSpPr>
          <p:cNvPr id="17" name="직사각형 16">
            <a:extLst>
              <a:ext uri="{FF2B5EF4-FFF2-40B4-BE49-F238E27FC236}">
                <a16:creationId xmlns="" xmlns:a16="http://schemas.microsoft.com/office/drawing/2014/main" id="{C972F6C1-D91C-4825-873C-4D5A1E98EBA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8" name="TextBox 17">
            <a:extLst>
              <a:ext uri="{FF2B5EF4-FFF2-40B4-BE49-F238E27FC236}">
                <a16:creationId xmlns="" xmlns:a16="http://schemas.microsoft.com/office/drawing/2014/main" id="{BD094DD5-4006-4C82-BF19-22363D2296A8}"/>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2.3. </a:t>
            </a:r>
            <a:r>
              <a:rPr lang="en-US" altLang="ko-KR" b="1" dirty="0">
                <a:latin typeface="Samsung Sharp Sans" pitchFamily="2" charset="0"/>
              </a:rPr>
              <a:t>Transform </a:t>
            </a:r>
            <a:r>
              <a:rPr lang="en-US" altLang="ko-KR" b="1" dirty="0" err="1">
                <a:latin typeface="Samsung Sharp Sans" pitchFamily="2" charset="0"/>
              </a:rPr>
              <a:t>adult_func</a:t>
            </a:r>
            <a:r>
              <a:rPr lang="en-US" altLang="ko-KR" b="1" dirty="0">
                <a:latin typeface="Samsung Sharp Sans" pitchFamily="2" charset="0"/>
              </a:rPr>
              <a:t> filter function to lambda function</a:t>
            </a:r>
          </a:p>
        </p:txBody>
      </p:sp>
      <p:sp>
        <p:nvSpPr>
          <p:cNvPr id="19" name="직사각형 18">
            <a:extLst>
              <a:ext uri="{FF2B5EF4-FFF2-40B4-BE49-F238E27FC236}">
                <a16:creationId xmlns="" xmlns:a16="http://schemas.microsoft.com/office/drawing/2014/main" id="{90EFA62F-9637-4E5A-AAB1-9E61461D75DD}"/>
              </a:ext>
            </a:extLst>
          </p:cNvPr>
          <p:cNvSpPr/>
          <p:nvPr/>
        </p:nvSpPr>
        <p:spPr>
          <a:xfrm>
            <a:off x="580388" y="203759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You can simplify the </a:t>
            </a:r>
            <a:r>
              <a:rPr lang="en-US" altLang="ko-KR" sz="1300" dirty="0" err="1">
                <a:solidFill>
                  <a:prstClr val="black"/>
                </a:solidFill>
                <a:latin typeface="SamsungOne 400" panose="020B0503030303020204" pitchFamily="34" charset="0"/>
                <a:ea typeface="SamsungOne 400" panose="020B0503030303020204" pitchFamily="34" charset="0"/>
              </a:rPr>
              <a:t>adult_func</a:t>
            </a:r>
            <a:r>
              <a:rPr lang="en-US" altLang="ko-KR" sz="1300" dirty="0">
                <a:solidFill>
                  <a:prstClr val="black"/>
                </a:solidFill>
                <a:latin typeface="SamsungOne 400" panose="020B0503030303020204" pitchFamily="34" charset="0"/>
                <a:ea typeface="SamsungOne 400" panose="020B0503030303020204" pitchFamily="34" charset="0"/>
              </a:rPr>
              <a:t> function by transforming it to an anonymous function by using the lambda keyword.</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Using the lambda function as follows, the code became much simpler and shorter. </a:t>
            </a:r>
          </a:p>
        </p:txBody>
      </p:sp>
      <p:grpSp>
        <p:nvGrpSpPr>
          <p:cNvPr id="4" name="그룹 3"/>
          <p:cNvGrpSpPr/>
          <p:nvPr/>
        </p:nvGrpSpPr>
        <p:grpSpPr>
          <a:xfrm>
            <a:off x="557988" y="2609513"/>
            <a:ext cx="8910012" cy="1193034"/>
            <a:chOff x="557988" y="2609513"/>
            <a:chExt cx="8910012" cy="1193034"/>
          </a:xfrm>
        </p:grpSpPr>
        <p:pic>
          <p:nvPicPr>
            <p:cNvPr id="5" name="그림 4">
              <a:extLst>
                <a:ext uri="{FF2B5EF4-FFF2-40B4-BE49-F238E27FC236}">
                  <a16:creationId xmlns="" xmlns:a16="http://schemas.microsoft.com/office/drawing/2014/main" id="{BD6C60A9-5DF0-4796-9B4F-BDE63A78784A}"/>
                </a:ext>
              </a:extLst>
            </p:cNvPr>
            <p:cNvPicPr>
              <a:picLocks noChangeAspect="1"/>
            </p:cNvPicPr>
            <p:nvPr/>
          </p:nvPicPr>
          <p:blipFill rotWithShape="1">
            <a:blip r:embed="rId6"/>
            <a:srcRect b="31970"/>
            <a:stretch/>
          </p:blipFill>
          <p:spPr>
            <a:xfrm>
              <a:off x="557988" y="2609513"/>
              <a:ext cx="8910012" cy="834727"/>
            </a:xfrm>
            <a:prstGeom prst="rect">
              <a:avLst/>
            </a:prstGeom>
          </p:spPr>
        </p:pic>
        <p:sp>
          <p:nvSpPr>
            <p:cNvPr id="20" name="TextBox 19">
              <a:extLst>
                <a:ext uri="{FF2B5EF4-FFF2-40B4-BE49-F238E27FC236}">
                  <a16:creationId xmlns:a16="http://schemas.microsoft.com/office/drawing/2014/main" xmlns="" id="{30E441CB-826F-BE48-9519-F95D120F21A1}"/>
                </a:ext>
              </a:extLst>
            </p:cNvPr>
            <p:cNvSpPr txBox="1"/>
            <p:nvPr/>
          </p:nvSpPr>
          <p:spPr>
            <a:xfrm>
              <a:off x="1297881" y="2877821"/>
              <a:ext cx="1350890" cy="14986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adults list :</a:t>
              </a:r>
              <a:r>
                <a:rPr lang="en-US" altLang="x-none" dirty="0" smtClean="0">
                  <a:solidFill>
                    <a:srgbClr val="BF3238"/>
                  </a:solidFill>
                </a:rPr>
                <a:t>'</a:t>
              </a:r>
              <a:r>
                <a:rPr lang="en-US" altLang="x-none" dirty="0" smtClean="0"/>
                <a:t>)</a:t>
              </a:r>
              <a:endParaRPr lang="x-none" altLang="en-US" dirty="0"/>
            </a:p>
          </p:txBody>
        </p:sp>
        <p:sp>
          <p:nvSpPr>
            <p:cNvPr id="21" name="TextBox 20">
              <a:extLst>
                <a:ext uri="{FF2B5EF4-FFF2-40B4-BE49-F238E27FC236}">
                  <a16:creationId xmlns:a16="http://schemas.microsoft.com/office/drawing/2014/main" xmlns="" id="{30E441CB-826F-BE48-9519-F95D120F21A1}"/>
                </a:ext>
              </a:extLst>
            </p:cNvPr>
            <p:cNvSpPr txBox="1"/>
            <p:nvPr/>
          </p:nvSpPr>
          <p:spPr>
            <a:xfrm>
              <a:off x="3920598" y="3028080"/>
              <a:ext cx="2746651" cy="17277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filter ages using filter () </a:t>
              </a:r>
              <a:r>
                <a:rPr lang="en-US" altLang="ko-KR" i="1" dirty="0" smtClean="0">
                  <a:solidFill>
                    <a:srgbClr val="2E8489"/>
                  </a:solidFill>
                </a:rPr>
                <a:t>function</a:t>
              </a:r>
              <a:endParaRPr lang="ko-KR" altLang="en-US" i="1" dirty="0">
                <a:solidFill>
                  <a:srgbClr val="2E8489"/>
                </a:solidFill>
              </a:endParaRPr>
            </a:p>
          </p:txBody>
        </p:sp>
        <p:sp>
          <p:nvSpPr>
            <p:cNvPr id="22" name="TextBox 21">
              <a:extLst>
                <a:ext uri="{FF2B5EF4-FFF2-40B4-BE49-F238E27FC236}">
                  <a16:creationId xmlns:a16="http://schemas.microsoft.com/office/drawing/2014/main" xmlns="" id="{850E86F2-3BD4-4E46-89BD-F9D2E375D661}"/>
                </a:ext>
              </a:extLst>
            </p:cNvPr>
            <p:cNvSpPr txBox="1"/>
            <p:nvPr/>
          </p:nvSpPr>
          <p:spPr>
            <a:xfrm>
              <a:off x="647753" y="3477762"/>
              <a:ext cx="1059127" cy="32478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adults list : </a:t>
              </a:r>
              <a:endParaRPr lang="en-US" altLang="ko-KR" sz="1100" dirty="0" smtClean="0">
                <a:solidFill>
                  <a:schemeClr val="tx1"/>
                </a:solidFill>
              </a:endParaRPr>
            </a:p>
            <a:p>
              <a:pPr>
                <a:spcAft>
                  <a:spcPts val="0"/>
                </a:spcAft>
              </a:pPr>
              <a:r>
                <a:rPr lang="en-US" altLang="ko-KR" sz="1100" dirty="0" smtClean="0">
                  <a:solidFill>
                    <a:schemeClr val="tx1"/>
                  </a:solidFill>
                </a:rPr>
                <a:t>34 39 20 54</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291016525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 name="Rectangle 2">
            <a:extLst>
              <a:ext uri="{FF2B5EF4-FFF2-40B4-BE49-F238E27FC236}">
                <a16:creationId xmlns="" xmlns:a16="http://schemas.microsoft.com/office/drawing/2014/main" id="{B6E696A0-4129-4AEA-831A-1DE62D9B5E9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3" name="직사각형 22">
            <a:extLst>
              <a:ext uri="{FF2B5EF4-FFF2-40B4-BE49-F238E27FC236}">
                <a16:creationId xmlns="" xmlns:a16="http://schemas.microsoft.com/office/drawing/2014/main" id="{43F0348E-ECBB-4BAE-A7F9-4B3F66DC1B4D}"/>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24" name="TextBox 23">
            <a:extLst>
              <a:ext uri="{FF2B5EF4-FFF2-40B4-BE49-F238E27FC236}">
                <a16:creationId xmlns="" xmlns:a16="http://schemas.microsoft.com/office/drawing/2014/main" id="{A5659C25-BCC7-40F5-B2D0-79F2548F3D2B}"/>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2.4. Operating procedure of lambda function used in filter function</a:t>
            </a:r>
            <a:endParaRPr lang="en-US" altLang="ko-KR" b="1" dirty="0">
              <a:latin typeface="Samsung Sharp Sans" pitchFamily="2" charset="0"/>
            </a:endParaRPr>
          </a:p>
        </p:txBody>
      </p:sp>
      <p:sp>
        <p:nvSpPr>
          <p:cNvPr id="25" name="직사각형 24">
            <a:extLst>
              <a:ext uri="{FF2B5EF4-FFF2-40B4-BE49-F238E27FC236}">
                <a16:creationId xmlns="" xmlns:a16="http://schemas.microsoft.com/office/drawing/2014/main" id="{90EFA62F-9637-4E5A-AAB1-9E61461D75DD}"/>
              </a:ext>
            </a:extLst>
          </p:cNvPr>
          <p:cNvSpPr/>
          <p:nvPr/>
        </p:nvSpPr>
        <p:spPr>
          <a:xfrm>
            <a:off x="580388" y="203759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below diagram describes the operating procedure.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code is much simpler and shorter because it used a one-line lambda function instead of </a:t>
            </a:r>
            <a:r>
              <a:rPr lang="en-US" altLang="ko-KR" sz="1300" dirty="0" err="1">
                <a:solidFill>
                  <a:prstClr val="black"/>
                </a:solidFill>
                <a:latin typeface="SamsungOne 400" panose="020B0503030303020204" pitchFamily="34" charset="0"/>
                <a:ea typeface="SamsungOne 400" panose="020B0503030303020204" pitchFamily="34" charset="0"/>
              </a:rPr>
              <a:t>adult_func</a:t>
            </a:r>
            <a:r>
              <a:rPr lang="en-US" altLang="ko-KR" sz="1300" dirty="0">
                <a:solidFill>
                  <a:prstClr val="black"/>
                </a:solidFill>
                <a:latin typeface="SamsungOne 400" panose="020B0503030303020204" pitchFamily="34" charset="0"/>
                <a:ea typeface="SamsungOne 400" panose="020B0503030303020204" pitchFamily="34" charset="0"/>
              </a:rPr>
              <a:t> function.</a:t>
            </a:r>
          </a:p>
        </p:txBody>
      </p:sp>
      <p:grpSp>
        <p:nvGrpSpPr>
          <p:cNvPr id="18" name="그룹 17"/>
          <p:cNvGrpSpPr/>
          <p:nvPr/>
        </p:nvGrpSpPr>
        <p:grpSpPr>
          <a:xfrm>
            <a:off x="812129" y="2869948"/>
            <a:ext cx="8281742" cy="3094784"/>
            <a:chOff x="978780" y="2865313"/>
            <a:chExt cx="8281742" cy="3094784"/>
          </a:xfrm>
        </p:grpSpPr>
        <p:grpSp>
          <p:nvGrpSpPr>
            <p:cNvPr id="14" name="그룹 13"/>
            <p:cNvGrpSpPr/>
            <p:nvPr/>
          </p:nvGrpSpPr>
          <p:grpSpPr>
            <a:xfrm>
              <a:off x="978780" y="2865313"/>
              <a:ext cx="3506655" cy="3094784"/>
              <a:chOff x="590355" y="2936753"/>
              <a:chExt cx="3506655" cy="3094784"/>
            </a:xfrm>
          </p:grpSpPr>
          <p:grpSp>
            <p:nvGrpSpPr>
              <p:cNvPr id="12" name="그룹 11"/>
              <p:cNvGrpSpPr/>
              <p:nvPr/>
            </p:nvGrpSpPr>
            <p:grpSpPr>
              <a:xfrm>
                <a:off x="590355" y="2936753"/>
                <a:ext cx="3506655" cy="2459555"/>
                <a:chOff x="590355" y="2936753"/>
                <a:chExt cx="3506655" cy="2459555"/>
              </a:xfrm>
            </p:grpSpPr>
            <p:sp>
              <p:nvSpPr>
                <p:cNvPr id="21" name="아래쪽 화살표 20"/>
                <p:cNvSpPr/>
                <p:nvPr/>
              </p:nvSpPr>
              <p:spPr>
                <a:xfrm>
                  <a:off x="2630466" y="4711013"/>
                  <a:ext cx="280416" cy="340722"/>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804705" y="2936753"/>
                  <a:ext cx="1931939" cy="292388"/>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cs typeface="+mn-cs"/>
                    </a:rPr>
                    <a:t>[</a:t>
                  </a:r>
                  <a:r>
                    <a:rPr lang="en-US" altLang="ko-KR" sz="1300" dirty="0">
                      <a:solidFill>
                        <a:srgbClr val="224BFF"/>
                      </a:solidFill>
                      <a:latin typeface="SamsungOne 400" panose="020B0503030303020204" pitchFamily="34" charset="0"/>
                      <a:ea typeface="SamsungOne 400" panose="020B0503030303020204" pitchFamily="34" charset="0"/>
                      <a:cs typeface="+mn-cs"/>
                    </a:rPr>
                    <a:t>34,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39</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20</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18</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13</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54</a:t>
                  </a:r>
                  <a:r>
                    <a:rPr lang="en-US" altLang="ko-KR" sz="1300" dirty="0">
                      <a:latin typeface="SamsungOne 400" panose="020B0503030303020204" pitchFamily="34" charset="0"/>
                      <a:ea typeface="SamsungOne 400" panose="020B0503030303020204" pitchFamily="34" charset="0"/>
                      <a:cs typeface="+mn-cs"/>
                    </a:rPr>
                    <a:t>]</a:t>
                  </a:r>
                  <a:endParaRPr lang="ko-KR" altLang="en-US" sz="1300" dirty="0">
                    <a:latin typeface="SamsungOne 400" panose="020B0503030303020204" pitchFamily="34" charset="0"/>
                    <a:ea typeface="SamsungOne 400" panose="020B0503030303020204" pitchFamily="34" charset="0"/>
                    <a:cs typeface="+mn-cs"/>
                  </a:endParaRPr>
                </a:p>
              </p:txBody>
            </p:sp>
            <p:sp>
              <p:nvSpPr>
                <p:cNvPr id="4" name="아래쪽 화살표 3"/>
                <p:cNvSpPr/>
                <p:nvPr/>
              </p:nvSpPr>
              <p:spPr>
                <a:xfrm>
                  <a:off x="2630466" y="3243726"/>
                  <a:ext cx="280416" cy="340722"/>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444337" y="3608068"/>
                  <a:ext cx="2652673" cy="112046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srgbClr val="1429A0"/>
                      </a:solidFill>
                      <a:latin typeface="D2Coding" panose="020B0609020101020101" pitchFamily="49" charset="-127"/>
                      <a:ea typeface="D2Coding" panose="020B0609020101020101" pitchFamily="49" charset="-127"/>
                    </a:rPr>
                    <a:t>lambda</a:t>
                  </a:r>
                  <a:r>
                    <a:rPr lang="en-US" altLang="ko-KR" sz="1400" dirty="0" smtClean="0">
                      <a:solidFill>
                        <a:schemeClr val="tx1"/>
                      </a:solidFill>
                      <a:latin typeface="D2Coding" panose="020B0609020101020101" pitchFamily="49" charset="-127"/>
                      <a:ea typeface="D2Coding" panose="020B0609020101020101" pitchFamily="49" charset="-127"/>
                    </a:rPr>
                    <a:t> x: x &gt;= </a:t>
                  </a:r>
                  <a:r>
                    <a:rPr lang="en-US" altLang="ko-KR" sz="1400" b="1" dirty="0" smtClean="0">
                      <a:solidFill>
                        <a:srgbClr val="1429A0"/>
                      </a:solidFill>
                      <a:latin typeface="D2Coding" panose="020B0609020101020101" pitchFamily="49" charset="-127"/>
                      <a:ea typeface="D2Coding" panose="020B0609020101020101" pitchFamily="49" charset="-127"/>
                    </a:rPr>
                    <a:t>19</a:t>
                  </a:r>
                </a:p>
                <a:p>
                  <a:pPr algn="ctr"/>
                  <a:r>
                    <a:rPr lang="en-US" altLang="ko-KR" sz="1400" dirty="0" smtClean="0">
                      <a:solidFill>
                        <a:schemeClr val="tx1"/>
                      </a:solidFill>
                      <a:latin typeface="D2Coding" panose="020B0609020101020101" pitchFamily="49" charset="-127"/>
                      <a:ea typeface="D2Coding" panose="020B0609020101020101" pitchFamily="49" charset="-127"/>
                    </a:rPr>
                    <a:t>Condition </a:t>
                  </a:r>
                  <a:r>
                    <a:rPr lang="en-US" altLang="ko-KR" sz="1400" dirty="0">
                      <a:solidFill>
                        <a:schemeClr val="tx1"/>
                      </a:solidFill>
                      <a:latin typeface="D2Coding" panose="020B0609020101020101" pitchFamily="49" charset="-127"/>
                      <a:ea typeface="D2Coding" panose="020B0609020101020101" pitchFamily="49" charset="-127"/>
                    </a:rPr>
                    <a:t>of the filter function</a:t>
                  </a:r>
                  <a:endParaRPr lang="ko-KR" altLang="en-US" sz="1400" dirty="0">
                    <a:solidFill>
                      <a:schemeClr val="tx1"/>
                    </a:solidFill>
                    <a:latin typeface="D2Coding" panose="020B0609020101020101" pitchFamily="49" charset="-127"/>
                    <a:ea typeface="D2Coding" panose="020B0609020101020101" pitchFamily="49" charset="-127"/>
                  </a:endParaRPr>
                </a:p>
              </p:txBody>
            </p:sp>
            <p:sp>
              <p:nvSpPr>
                <p:cNvPr id="22" name="TextBox 21"/>
                <p:cNvSpPr txBox="1"/>
                <p:nvPr/>
              </p:nvSpPr>
              <p:spPr>
                <a:xfrm>
                  <a:off x="2100457" y="5103920"/>
                  <a:ext cx="1340432" cy="292388"/>
                </a:xfrm>
                <a:prstGeom prst="rect">
                  <a:avLst/>
                </a:prstGeom>
                <a:noFill/>
              </p:spPr>
              <p:txBody>
                <a:bodyPr wrap="none" rtlCol="0">
                  <a:spAutoFit/>
                </a:bodyPr>
                <a:lstStyle/>
                <a:p>
                  <a:pPr algn="ctr"/>
                  <a:r>
                    <a:rPr lang="en-US" altLang="ko-KR" sz="1300" dirty="0">
                      <a:latin typeface="SamsungOne 400" panose="020B0503030303020204" pitchFamily="34" charset="0"/>
                      <a:ea typeface="SamsungOne 400" panose="020B0503030303020204" pitchFamily="34" charset="0"/>
                      <a:cs typeface="+mn-cs"/>
                    </a:rPr>
                    <a:t>[</a:t>
                  </a:r>
                  <a:r>
                    <a:rPr lang="en-US" altLang="ko-KR" sz="1300" dirty="0">
                      <a:solidFill>
                        <a:srgbClr val="224BFF"/>
                      </a:solidFill>
                      <a:latin typeface="SamsungOne 400" panose="020B0503030303020204" pitchFamily="34" charset="0"/>
                      <a:ea typeface="SamsungOne 400" panose="020B0503030303020204" pitchFamily="34" charset="0"/>
                      <a:cs typeface="+mn-cs"/>
                    </a:rPr>
                    <a:t>34,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39</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20</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54</a:t>
                  </a:r>
                  <a:r>
                    <a:rPr lang="en-US" altLang="ko-KR" sz="1300" dirty="0">
                      <a:latin typeface="SamsungOne 400" panose="020B0503030303020204" pitchFamily="34" charset="0"/>
                      <a:ea typeface="SamsungOne 400" panose="020B0503030303020204" pitchFamily="34" charset="0"/>
                      <a:cs typeface="+mn-cs"/>
                    </a:rPr>
                    <a:t>]</a:t>
                  </a:r>
                  <a:endParaRPr lang="ko-KR" altLang="en-US" sz="1300" dirty="0">
                    <a:latin typeface="SamsungOne 400" panose="020B0503030303020204" pitchFamily="34" charset="0"/>
                    <a:ea typeface="SamsungOne 400" panose="020B0503030303020204" pitchFamily="34" charset="0"/>
                    <a:cs typeface="+mn-cs"/>
                  </a:endParaRPr>
                </a:p>
              </p:txBody>
            </p:sp>
            <p:sp>
              <p:nvSpPr>
                <p:cNvPr id="11" name="직사각형 10"/>
                <p:cNvSpPr/>
                <p:nvPr/>
              </p:nvSpPr>
              <p:spPr>
                <a:xfrm>
                  <a:off x="590355" y="3999025"/>
                  <a:ext cx="800219" cy="338554"/>
                </a:xfrm>
                <a:prstGeom prst="rect">
                  <a:avLst/>
                </a:prstGeom>
              </p:spPr>
              <p:txBody>
                <a:bodyPr wrap="none">
                  <a:spAutoFit/>
                </a:bodyPr>
                <a:lstStyle/>
                <a:p>
                  <a:r>
                    <a:rPr lang="en-US" altLang="ko-KR" sz="1600" dirty="0" smtClean="0">
                      <a:latin typeface="D2Coding" panose="020B0609020101020101" pitchFamily="49" charset="-127"/>
                      <a:ea typeface="D2Coding" panose="020B0609020101020101" pitchFamily="49" charset="-127"/>
                    </a:rPr>
                    <a:t>filter</a:t>
                  </a:r>
                  <a:endParaRPr lang="ko-KR" altLang="en-US" sz="1600" dirty="0"/>
                </a:p>
              </p:txBody>
            </p:sp>
          </p:grpSp>
          <p:sp>
            <p:nvSpPr>
              <p:cNvPr id="26" name="직사각형 25">
                <a:extLst>
                  <a:ext uri="{FF2B5EF4-FFF2-40B4-BE49-F238E27FC236}">
                    <a16:creationId xmlns="" xmlns:a16="http://schemas.microsoft.com/office/drawing/2014/main" id="{90EFA62F-9637-4E5A-AAB1-9E61461D75DD}"/>
                  </a:ext>
                </a:extLst>
              </p:cNvPr>
              <p:cNvSpPr/>
              <p:nvPr/>
            </p:nvSpPr>
            <p:spPr>
              <a:xfrm>
                <a:off x="1390574" y="5631427"/>
                <a:ext cx="264702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p>
                <a:pPr algn="ct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The behavior of the filter </a:t>
                </a:r>
                <a:r>
                  <a:rPr lang="en-US" altLang="ko-KR" sz="1300" dirty="0" smtClean="0">
                    <a:solidFill>
                      <a:schemeClr val="tx1"/>
                    </a:solidFill>
                    <a:latin typeface="SamsungOne 400" panose="020B0503030303020204" pitchFamily="34" charset="0"/>
                    <a:ea typeface="SamsungOne 400" panose="020B0503030303020204" pitchFamily="34" charset="0"/>
                  </a:rPr>
                  <a:t>function </a:t>
                </a:r>
                <a:br>
                  <a:rPr lang="en-US" altLang="ko-KR" sz="1300" dirty="0" smtClean="0">
                    <a:solidFill>
                      <a:schemeClr val="tx1"/>
                    </a:solidFill>
                    <a:latin typeface="SamsungOne 400" panose="020B0503030303020204" pitchFamily="34" charset="0"/>
                    <a:ea typeface="SamsungOne 400" panose="020B0503030303020204" pitchFamily="34" charset="0"/>
                  </a:rPr>
                </a:br>
                <a:r>
                  <a:rPr lang="en-US" altLang="ko-KR" sz="1300" dirty="0" smtClean="0">
                    <a:solidFill>
                      <a:schemeClr val="tx1"/>
                    </a:solidFill>
                    <a:latin typeface="SamsungOne 400" panose="020B0503030303020204" pitchFamily="34" charset="0"/>
                    <a:ea typeface="SamsungOne 400" panose="020B0503030303020204" pitchFamily="34" charset="0"/>
                  </a:rPr>
                  <a:t>and </a:t>
                </a:r>
                <a:r>
                  <a:rPr lang="en-US" altLang="ko-KR" sz="1300" dirty="0">
                    <a:solidFill>
                      <a:schemeClr val="tx1"/>
                    </a:solidFill>
                    <a:latin typeface="SamsungOne 400" panose="020B0503030303020204" pitchFamily="34" charset="0"/>
                    <a:ea typeface="SamsungOne 400" panose="020B0503030303020204" pitchFamily="34" charset="0"/>
                  </a:rPr>
                  <a:t>the role of the lambda function</a:t>
                </a:r>
              </a:p>
            </p:txBody>
          </p:sp>
        </p:grpSp>
        <p:grpSp>
          <p:nvGrpSpPr>
            <p:cNvPr id="16" name="그룹 15"/>
            <p:cNvGrpSpPr/>
            <p:nvPr/>
          </p:nvGrpSpPr>
          <p:grpSpPr>
            <a:xfrm>
              <a:off x="4606704" y="3423206"/>
              <a:ext cx="4448289" cy="1609274"/>
              <a:chOff x="4712209" y="3427712"/>
              <a:chExt cx="4448289" cy="1609274"/>
            </a:xfrm>
          </p:grpSpPr>
          <p:grpSp>
            <p:nvGrpSpPr>
              <p:cNvPr id="10" name="그룹 9">
                <a:extLst>
                  <a:ext uri="{FF2B5EF4-FFF2-40B4-BE49-F238E27FC236}">
                    <a16:creationId xmlns="" xmlns:a16="http://schemas.microsoft.com/office/drawing/2014/main" id="{099B21ED-21B7-4DFD-B144-AB8676212EE3}"/>
                  </a:ext>
                </a:extLst>
              </p:cNvPr>
              <p:cNvGrpSpPr/>
              <p:nvPr/>
            </p:nvGrpSpPr>
            <p:grpSpPr>
              <a:xfrm>
                <a:off x="4712209" y="3427712"/>
                <a:ext cx="4448289" cy="1609274"/>
                <a:chOff x="4705190" y="3352799"/>
                <a:chExt cx="4391629" cy="1419225"/>
              </a:xfrm>
            </p:grpSpPr>
            <p:grpSp>
              <p:nvGrpSpPr>
                <p:cNvPr id="9" name="그룹 8">
                  <a:extLst>
                    <a:ext uri="{FF2B5EF4-FFF2-40B4-BE49-F238E27FC236}">
                      <a16:creationId xmlns="" xmlns:a16="http://schemas.microsoft.com/office/drawing/2014/main" id="{D4C92EE7-2A4D-4817-A4E6-FE37E617B817}"/>
                    </a:ext>
                  </a:extLst>
                </p:cNvPr>
                <p:cNvGrpSpPr/>
                <p:nvPr/>
              </p:nvGrpSpPr>
              <p:grpSpPr>
                <a:xfrm>
                  <a:off x="4705190" y="3352799"/>
                  <a:ext cx="4391629" cy="1419225"/>
                  <a:chOff x="4705190" y="3352799"/>
                  <a:chExt cx="4391629" cy="1419225"/>
                </a:xfrm>
              </p:grpSpPr>
              <p:pic>
                <p:nvPicPr>
                  <p:cNvPr id="3075" name="_x415584776">
                    <a:extLst>
                      <a:ext uri="{FF2B5EF4-FFF2-40B4-BE49-F238E27FC236}">
                        <a16:creationId xmlns="" xmlns:a16="http://schemas.microsoft.com/office/drawing/2014/main" id="{9BD342FD-8848-4114-853C-CB2B75FEB4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131"/>
                  <a:stretch/>
                </p:blipFill>
                <p:spPr bwMode="auto">
                  <a:xfrm>
                    <a:off x="5475540" y="3352799"/>
                    <a:ext cx="3621279" cy="141922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 xmlns:a16="http://schemas.microsoft.com/office/drawing/2014/main" id="{0D6586EF-4E59-476C-B515-A33C80D33903}"/>
                      </a:ext>
                    </a:extLst>
                  </p:cNvPr>
                  <p:cNvSpPr/>
                  <p:nvPr/>
                </p:nvSpPr>
                <p:spPr>
                  <a:xfrm>
                    <a:off x="4705190" y="3412404"/>
                    <a:ext cx="782387"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ages list</a:t>
                    </a:r>
                    <a:endParaRPr lang="ko-KR" altLang="en-US" sz="1300" dirty="0">
                      <a:solidFill>
                        <a:schemeClr val="tx1"/>
                      </a:solidFill>
                      <a:latin typeface="SamsungOne 400" panose="020B0503030303020204" pitchFamily="34" charset="0"/>
                    </a:endParaRPr>
                  </a:p>
                </p:txBody>
              </p:sp>
            </p:grpSp>
            <p:sp>
              <p:nvSpPr>
                <p:cNvPr id="17" name="직사각형 16">
                  <a:extLst>
                    <a:ext uri="{FF2B5EF4-FFF2-40B4-BE49-F238E27FC236}">
                      <a16:creationId xmlns="" xmlns:a16="http://schemas.microsoft.com/office/drawing/2014/main" id="{43F52F20-2333-4E06-8CDC-989317E09B8B}"/>
                    </a:ext>
                  </a:extLst>
                </p:cNvPr>
                <p:cNvSpPr/>
                <p:nvPr/>
              </p:nvSpPr>
              <p:spPr>
                <a:xfrm>
                  <a:off x="7524750" y="3981450"/>
                  <a:ext cx="62865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filter</a:t>
                  </a:r>
                  <a:endParaRPr lang="ko-KR" altLang="en-US" sz="1200" dirty="0">
                    <a:solidFill>
                      <a:schemeClr val="tx1"/>
                    </a:solidFill>
                    <a:latin typeface="SamsungOne 400" panose="020B0503030303020204" pitchFamily="34" charset="0"/>
                  </a:endParaRPr>
                </a:p>
              </p:txBody>
            </p:sp>
          </p:grpSp>
          <p:sp>
            <p:nvSpPr>
              <p:cNvPr id="29" name="직사각형 28">
                <a:extLst>
                  <a:ext uri="{FF2B5EF4-FFF2-40B4-BE49-F238E27FC236}">
                    <a16:creationId xmlns="" xmlns:a16="http://schemas.microsoft.com/office/drawing/2014/main" id="{90EFA62F-9637-4E5A-AAB1-9E61461D75DD}"/>
                  </a:ext>
                </a:extLst>
              </p:cNvPr>
              <p:cNvSpPr/>
              <p:nvPr/>
            </p:nvSpPr>
            <p:spPr>
              <a:xfrm>
                <a:off x="568088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34</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0" name="직사각형 29">
                <a:extLst>
                  <a:ext uri="{FF2B5EF4-FFF2-40B4-BE49-F238E27FC236}">
                    <a16:creationId xmlns="" xmlns:a16="http://schemas.microsoft.com/office/drawing/2014/main" id="{90EFA62F-9637-4E5A-AAB1-9E61461D75DD}"/>
                  </a:ext>
                </a:extLst>
              </p:cNvPr>
              <p:cNvSpPr/>
              <p:nvPr/>
            </p:nvSpPr>
            <p:spPr>
              <a:xfrm>
                <a:off x="626930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39</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1" name="직사각형 30">
                <a:extLst>
                  <a:ext uri="{FF2B5EF4-FFF2-40B4-BE49-F238E27FC236}">
                    <a16:creationId xmlns="" xmlns:a16="http://schemas.microsoft.com/office/drawing/2014/main" id="{90EFA62F-9637-4E5A-AAB1-9E61461D75DD}"/>
                  </a:ext>
                </a:extLst>
              </p:cNvPr>
              <p:cNvSpPr/>
              <p:nvPr/>
            </p:nvSpPr>
            <p:spPr>
              <a:xfrm>
                <a:off x="685772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20</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3" name="직사각형 32">
                <a:extLst>
                  <a:ext uri="{FF2B5EF4-FFF2-40B4-BE49-F238E27FC236}">
                    <a16:creationId xmlns="" xmlns:a16="http://schemas.microsoft.com/office/drawing/2014/main" id="{90EFA62F-9637-4E5A-AAB1-9E61461D75DD}"/>
                  </a:ext>
                </a:extLst>
              </p:cNvPr>
              <p:cNvSpPr/>
              <p:nvPr/>
            </p:nvSpPr>
            <p:spPr>
              <a:xfrm>
                <a:off x="744614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18</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4" name="직사각형 33">
                <a:extLst>
                  <a:ext uri="{FF2B5EF4-FFF2-40B4-BE49-F238E27FC236}">
                    <a16:creationId xmlns="" xmlns:a16="http://schemas.microsoft.com/office/drawing/2014/main" id="{90EFA62F-9637-4E5A-AAB1-9E61461D75DD}"/>
                  </a:ext>
                </a:extLst>
              </p:cNvPr>
              <p:cNvSpPr/>
              <p:nvPr/>
            </p:nvSpPr>
            <p:spPr>
              <a:xfrm>
                <a:off x="803456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13</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5" name="직사각형 34">
                <a:extLst>
                  <a:ext uri="{FF2B5EF4-FFF2-40B4-BE49-F238E27FC236}">
                    <a16:creationId xmlns="" xmlns:a16="http://schemas.microsoft.com/office/drawing/2014/main" id="{90EFA62F-9637-4E5A-AAB1-9E61461D75DD}"/>
                  </a:ext>
                </a:extLst>
              </p:cNvPr>
              <p:cNvSpPr/>
              <p:nvPr/>
            </p:nvSpPr>
            <p:spPr>
              <a:xfrm>
                <a:off x="862298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54</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6" name="직사각형 35">
                <a:extLst>
                  <a:ext uri="{FF2B5EF4-FFF2-40B4-BE49-F238E27FC236}">
                    <a16:creationId xmlns="" xmlns:a16="http://schemas.microsoft.com/office/drawing/2014/main" id="{90EFA62F-9637-4E5A-AAB1-9E61461D75DD}"/>
                  </a:ext>
                </a:extLst>
              </p:cNvPr>
              <p:cNvSpPr/>
              <p:nvPr/>
            </p:nvSpPr>
            <p:spPr>
              <a:xfrm>
                <a:off x="6070195" y="4701302"/>
                <a:ext cx="212297" cy="173976"/>
              </a:xfrm>
              <a:prstGeom prst="rect">
                <a:avLst/>
              </a:prstGeom>
              <a:solidFill>
                <a:srgbClr val="EE21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34</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7" name="직사각형 36">
                <a:extLst>
                  <a:ext uri="{FF2B5EF4-FFF2-40B4-BE49-F238E27FC236}">
                    <a16:creationId xmlns="" xmlns:a16="http://schemas.microsoft.com/office/drawing/2014/main" id="{90EFA62F-9637-4E5A-AAB1-9E61461D75DD}"/>
                  </a:ext>
                </a:extLst>
              </p:cNvPr>
              <p:cNvSpPr/>
              <p:nvPr/>
            </p:nvSpPr>
            <p:spPr>
              <a:xfrm>
                <a:off x="6668075" y="4701302"/>
                <a:ext cx="212297" cy="173976"/>
              </a:xfrm>
              <a:prstGeom prst="rect">
                <a:avLst/>
              </a:prstGeom>
              <a:solidFill>
                <a:srgbClr val="EE21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39</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8" name="직사각형 37">
                <a:extLst>
                  <a:ext uri="{FF2B5EF4-FFF2-40B4-BE49-F238E27FC236}">
                    <a16:creationId xmlns="" xmlns:a16="http://schemas.microsoft.com/office/drawing/2014/main" id="{90EFA62F-9637-4E5A-AAB1-9E61461D75DD}"/>
                  </a:ext>
                </a:extLst>
              </p:cNvPr>
              <p:cNvSpPr/>
              <p:nvPr/>
            </p:nvSpPr>
            <p:spPr>
              <a:xfrm>
                <a:off x="7265955" y="4701302"/>
                <a:ext cx="212297" cy="173976"/>
              </a:xfrm>
              <a:prstGeom prst="rect">
                <a:avLst/>
              </a:prstGeom>
              <a:solidFill>
                <a:srgbClr val="EE21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20</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9" name="직사각형 38">
                <a:extLst>
                  <a:ext uri="{FF2B5EF4-FFF2-40B4-BE49-F238E27FC236}">
                    <a16:creationId xmlns="" xmlns:a16="http://schemas.microsoft.com/office/drawing/2014/main" id="{90EFA62F-9637-4E5A-AAB1-9E61461D75DD}"/>
                  </a:ext>
                </a:extLst>
              </p:cNvPr>
              <p:cNvSpPr/>
              <p:nvPr/>
            </p:nvSpPr>
            <p:spPr>
              <a:xfrm>
                <a:off x="7843893" y="4701302"/>
                <a:ext cx="212297" cy="173976"/>
              </a:xfrm>
              <a:prstGeom prst="rect">
                <a:avLst/>
              </a:prstGeom>
              <a:solidFill>
                <a:srgbClr val="EE21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54</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40" name="직사각형 39"/>
              <p:cNvSpPr/>
              <p:nvPr/>
            </p:nvSpPr>
            <p:spPr>
              <a:xfrm>
                <a:off x="6750431" y="4089049"/>
                <a:ext cx="1603728" cy="209981"/>
              </a:xfrm>
              <a:prstGeom prst="rect">
                <a:avLst/>
              </a:prstGeom>
              <a:solidFill>
                <a:schemeClr val="bg1"/>
              </a:solidFill>
            </p:spPr>
            <p:txBody>
              <a:bodyPr wrap="square" lIns="0" tIns="0" rIns="0" bIns="0" anchor="ctr">
                <a:noAutofit/>
              </a:bodyPr>
              <a:lstStyle/>
              <a:p>
                <a:pPr algn="ctr"/>
                <a:r>
                  <a:rPr lang="en-US" altLang="ko-KR" sz="1300" dirty="0" smtClean="0">
                    <a:latin typeface="D2Coding" panose="020B0609020101020101" pitchFamily="49" charset="-127"/>
                    <a:ea typeface="D2Coding" panose="020B0609020101020101" pitchFamily="49" charset="-127"/>
                  </a:rPr>
                  <a:t>x: x &gt;= 19  filter</a:t>
                </a:r>
                <a:endParaRPr lang="ko-KR" altLang="en-US" sz="1300" dirty="0"/>
              </a:p>
            </p:txBody>
          </p:sp>
        </p:grpSp>
        <p:sp>
          <p:nvSpPr>
            <p:cNvPr id="27" name="직사각형 26">
              <a:extLst>
                <a:ext uri="{FF2B5EF4-FFF2-40B4-BE49-F238E27FC236}">
                  <a16:creationId xmlns="" xmlns:a16="http://schemas.microsoft.com/office/drawing/2014/main" id="{90EFA62F-9637-4E5A-AAB1-9E61461D75DD}"/>
                </a:ext>
              </a:extLst>
            </p:cNvPr>
            <p:cNvSpPr/>
            <p:nvPr/>
          </p:nvSpPr>
          <p:spPr>
            <a:xfrm>
              <a:off x="5060378" y="5559987"/>
              <a:ext cx="4200144" cy="264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p>
              <a:pPr algn="ctr" latinLnBrk="0">
                <a:spcAft>
                  <a:spcPts val="1000"/>
                </a:spcAft>
                <a:buSzPct val="120000"/>
              </a:pPr>
              <a:r>
                <a:rPr lang="en-US" altLang="ko-KR" sz="1300" dirty="0">
                  <a:solidFill>
                    <a:schemeClr val="tx1"/>
                  </a:solidFill>
                  <a:latin typeface="SamsungOne 400" panose="020B0503030303020204" pitchFamily="34" charset="0"/>
                  <a:ea typeface="SamsungOne 400" panose="020B0503030303020204" pitchFamily="34" charset="0"/>
                </a:rPr>
                <a:t>Iterable objects and returned values of the filter function</a:t>
              </a:r>
            </a:p>
          </p:txBody>
        </p:sp>
      </p:grpSp>
    </p:spTree>
    <p:custDataLst>
      <p:tags r:id="rId1"/>
    </p:custDataLst>
    <p:extLst>
      <p:ext uri="{BB962C8B-B14F-4D97-AF65-F5344CB8AC3E}">
        <p14:creationId xmlns:p14="http://schemas.microsoft.com/office/powerpoint/2010/main" val="14023458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 xmlns:a16="http://schemas.microsoft.com/office/drawing/2014/main" id="{E1EDEEE1-F666-4C75-A0C7-6F50C0CA5A6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0" name="TextBox 9">
            <a:extLst>
              <a:ext uri="{FF2B5EF4-FFF2-40B4-BE49-F238E27FC236}">
                <a16:creationId xmlns="" xmlns:a16="http://schemas.microsoft.com/office/drawing/2014/main" id="{77FFC459-E469-4FE0-9ED5-4851F86225FF}"/>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2.5. Application of the lambda function</a:t>
            </a:r>
            <a:endParaRPr lang="en-US" altLang="ko-KR" b="1" dirty="0">
              <a:latin typeface="Samsung Sharp Sans" pitchFamily="2" charset="0"/>
            </a:endParaRPr>
          </a:p>
        </p:txBody>
      </p:sp>
      <p:sp>
        <p:nvSpPr>
          <p:cNvPr id="7" name="직사각형 6">
            <a:extLst>
              <a:ext uri="{FF2B5EF4-FFF2-40B4-BE49-F238E27FC236}">
                <a16:creationId xmlns="" xmlns:a16="http://schemas.microsoft.com/office/drawing/2014/main" id="{90EFA62F-9637-4E5A-AAB1-9E61461D75DD}"/>
              </a:ext>
            </a:extLst>
          </p:cNvPr>
          <p:cNvSpPr/>
          <p:nvPr/>
        </p:nvSpPr>
        <p:spPr>
          <a:xfrm>
            <a:off x="580388" y="2033562"/>
            <a:ext cx="8887612" cy="1431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Observe the behavior of the lambda function which acts as a filter.</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A filter function with a specific condition filters units from the input list [34, 39, 20, 18, 13, 54]. It passes units equal to or above 19, and filters units below 19.</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This lambda function returns True or False according to the result discerned by the condition expression x &gt;= 19 on x of lambda x: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filter function receives filter condition function and iterable object as parameters. </a:t>
            </a:r>
          </a:p>
        </p:txBody>
      </p:sp>
    </p:spTree>
    <p:custDataLst>
      <p:tags r:id="rId1"/>
    </p:custDataLst>
    <p:extLst>
      <p:ext uri="{BB962C8B-B14F-4D97-AF65-F5344CB8AC3E}">
        <p14:creationId xmlns:p14="http://schemas.microsoft.com/office/powerpoint/2010/main" val="122456435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0" name="그룹 9">
            <a:extLst>
              <a:ext uri="{FF2B5EF4-FFF2-40B4-BE49-F238E27FC236}">
                <a16:creationId xmlns="" xmlns:a16="http://schemas.microsoft.com/office/drawing/2014/main" id="{2BF6BD32-82F2-4D2A-B7B6-A48EA0F8F1AB}"/>
              </a:ext>
            </a:extLst>
          </p:cNvPr>
          <p:cNvGrpSpPr/>
          <p:nvPr/>
        </p:nvGrpSpPr>
        <p:grpSpPr>
          <a:xfrm>
            <a:off x="2691849" y="3423334"/>
            <a:ext cx="4522302" cy="1523506"/>
            <a:chOff x="827584" y="1268760"/>
            <a:chExt cx="5408984" cy="1822218"/>
          </a:xfrm>
        </p:grpSpPr>
        <p:sp>
          <p:nvSpPr>
            <p:cNvPr id="11" name="직사각형 10">
              <a:extLst>
                <a:ext uri="{FF2B5EF4-FFF2-40B4-BE49-F238E27FC236}">
                  <a16:creationId xmlns="" xmlns:a16="http://schemas.microsoft.com/office/drawing/2014/main" id="{D98F8CBE-B272-4688-8433-5CF3F19957E8}"/>
                </a:ext>
              </a:extLst>
            </p:cNvPr>
            <p:cNvSpPr/>
            <p:nvPr/>
          </p:nvSpPr>
          <p:spPr>
            <a:xfrm>
              <a:off x="1763688"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1</a:t>
              </a:r>
              <a:endParaRPr lang="ko-KR" altLang="en-US" dirty="0">
                <a:solidFill>
                  <a:schemeClr val="tx1"/>
                </a:solidFill>
                <a:latin typeface="D2Coding" pitchFamily="49" charset="-127"/>
                <a:ea typeface="D2Coding" pitchFamily="49" charset="-127"/>
              </a:endParaRPr>
            </a:p>
          </p:txBody>
        </p:sp>
        <p:sp>
          <p:nvSpPr>
            <p:cNvPr id="12" name="직사각형 11">
              <a:extLst>
                <a:ext uri="{FF2B5EF4-FFF2-40B4-BE49-F238E27FC236}">
                  <a16:creationId xmlns="" xmlns:a16="http://schemas.microsoft.com/office/drawing/2014/main" id="{2CB278A5-69C0-4DB7-A27B-A813ADA4F33E}"/>
                </a:ext>
              </a:extLst>
            </p:cNvPr>
            <p:cNvSpPr/>
            <p:nvPr/>
          </p:nvSpPr>
          <p:spPr>
            <a:xfrm>
              <a:off x="2425159"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2</a:t>
              </a:r>
              <a:endParaRPr lang="ko-KR" altLang="en-US" dirty="0">
                <a:solidFill>
                  <a:schemeClr val="tx1"/>
                </a:solidFill>
                <a:latin typeface="D2Coding" pitchFamily="49" charset="-127"/>
                <a:ea typeface="D2Coding" pitchFamily="49" charset="-127"/>
              </a:endParaRPr>
            </a:p>
          </p:txBody>
        </p:sp>
        <p:sp>
          <p:nvSpPr>
            <p:cNvPr id="13" name="직사각형 12">
              <a:extLst>
                <a:ext uri="{FF2B5EF4-FFF2-40B4-BE49-F238E27FC236}">
                  <a16:creationId xmlns="" xmlns:a16="http://schemas.microsoft.com/office/drawing/2014/main" id="{204D047A-91C6-44C5-89F8-E6608FBA9714}"/>
                </a:ext>
              </a:extLst>
            </p:cNvPr>
            <p:cNvSpPr/>
            <p:nvPr/>
          </p:nvSpPr>
          <p:spPr>
            <a:xfrm>
              <a:off x="3086630"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3</a:t>
              </a:r>
              <a:endParaRPr lang="ko-KR" altLang="en-US" dirty="0">
                <a:solidFill>
                  <a:schemeClr val="tx1"/>
                </a:solidFill>
                <a:latin typeface="D2Coding" pitchFamily="49" charset="-127"/>
                <a:ea typeface="D2Coding" pitchFamily="49" charset="-127"/>
              </a:endParaRPr>
            </a:p>
          </p:txBody>
        </p:sp>
        <p:sp>
          <p:nvSpPr>
            <p:cNvPr id="14" name="직사각형 13">
              <a:extLst>
                <a:ext uri="{FF2B5EF4-FFF2-40B4-BE49-F238E27FC236}">
                  <a16:creationId xmlns="" xmlns:a16="http://schemas.microsoft.com/office/drawing/2014/main" id="{08B3EAA6-C71E-448F-B7B0-262BDCAD52CA}"/>
                </a:ext>
              </a:extLst>
            </p:cNvPr>
            <p:cNvSpPr/>
            <p:nvPr/>
          </p:nvSpPr>
          <p:spPr>
            <a:xfrm>
              <a:off x="3748101"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4</a:t>
              </a:r>
              <a:endParaRPr lang="ko-KR" altLang="en-US" dirty="0">
                <a:solidFill>
                  <a:schemeClr val="tx1"/>
                </a:solidFill>
                <a:latin typeface="D2Coding" pitchFamily="49" charset="-127"/>
                <a:ea typeface="D2Coding" pitchFamily="49" charset="-127"/>
              </a:endParaRPr>
            </a:p>
          </p:txBody>
        </p:sp>
        <p:sp>
          <p:nvSpPr>
            <p:cNvPr id="15" name="직사각형 14">
              <a:extLst>
                <a:ext uri="{FF2B5EF4-FFF2-40B4-BE49-F238E27FC236}">
                  <a16:creationId xmlns="" xmlns:a16="http://schemas.microsoft.com/office/drawing/2014/main" id="{7F504D30-2FC6-486A-B4D3-E5DDB2454528}"/>
                </a:ext>
              </a:extLst>
            </p:cNvPr>
            <p:cNvSpPr/>
            <p:nvPr/>
          </p:nvSpPr>
          <p:spPr>
            <a:xfrm>
              <a:off x="4409572"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5</a:t>
              </a:r>
              <a:endParaRPr lang="ko-KR" altLang="en-US" dirty="0">
                <a:solidFill>
                  <a:schemeClr val="tx1"/>
                </a:solidFill>
                <a:latin typeface="D2Coding" pitchFamily="49" charset="-127"/>
                <a:ea typeface="D2Coding" pitchFamily="49" charset="-127"/>
              </a:endParaRPr>
            </a:p>
          </p:txBody>
        </p:sp>
        <p:sp>
          <p:nvSpPr>
            <p:cNvPr id="16" name="직사각형 15">
              <a:extLst>
                <a:ext uri="{FF2B5EF4-FFF2-40B4-BE49-F238E27FC236}">
                  <a16:creationId xmlns="" xmlns:a16="http://schemas.microsoft.com/office/drawing/2014/main" id="{539A53D9-3B8E-4500-B83C-7BD4F0328BA3}"/>
                </a:ext>
              </a:extLst>
            </p:cNvPr>
            <p:cNvSpPr/>
            <p:nvPr/>
          </p:nvSpPr>
          <p:spPr>
            <a:xfrm>
              <a:off x="5071043"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6</a:t>
              </a:r>
              <a:endParaRPr lang="ko-KR" altLang="en-US" dirty="0">
                <a:solidFill>
                  <a:schemeClr val="tx1"/>
                </a:solidFill>
                <a:latin typeface="D2Coding" pitchFamily="49" charset="-127"/>
                <a:ea typeface="D2Coding" pitchFamily="49" charset="-127"/>
              </a:endParaRPr>
            </a:p>
          </p:txBody>
        </p:sp>
        <p:sp>
          <p:nvSpPr>
            <p:cNvPr id="17" name="직사각형 16">
              <a:extLst>
                <a:ext uri="{FF2B5EF4-FFF2-40B4-BE49-F238E27FC236}">
                  <a16:creationId xmlns="" xmlns:a16="http://schemas.microsoft.com/office/drawing/2014/main" id="{DBEA42C4-492A-466C-87BB-4A2BC1016D3A}"/>
                </a:ext>
              </a:extLst>
            </p:cNvPr>
            <p:cNvSpPr/>
            <p:nvPr/>
          </p:nvSpPr>
          <p:spPr>
            <a:xfrm>
              <a:off x="5732512"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7</a:t>
              </a:r>
              <a:endParaRPr lang="ko-KR" altLang="en-US" dirty="0">
                <a:solidFill>
                  <a:schemeClr val="tx1"/>
                </a:solidFill>
                <a:latin typeface="D2Coding" pitchFamily="49" charset="-127"/>
                <a:ea typeface="D2Coding" pitchFamily="49" charset="-127"/>
              </a:endParaRPr>
            </a:p>
          </p:txBody>
        </p:sp>
        <p:sp>
          <p:nvSpPr>
            <p:cNvPr id="18" name="직사각형 17">
              <a:extLst>
                <a:ext uri="{FF2B5EF4-FFF2-40B4-BE49-F238E27FC236}">
                  <a16:creationId xmlns="" xmlns:a16="http://schemas.microsoft.com/office/drawing/2014/main" id="{D1CA9F2E-6ACC-43A8-9993-27927FC498FB}"/>
                </a:ext>
              </a:extLst>
            </p:cNvPr>
            <p:cNvSpPr/>
            <p:nvPr/>
          </p:nvSpPr>
          <p:spPr>
            <a:xfrm>
              <a:off x="1763688"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1</a:t>
              </a:r>
              <a:endParaRPr lang="ko-KR" altLang="en-US" dirty="0">
                <a:solidFill>
                  <a:schemeClr val="tx1"/>
                </a:solidFill>
                <a:latin typeface="D2Coding" pitchFamily="49" charset="-127"/>
                <a:ea typeface="D2Coding" pitchFamily="49" charset="-127"/>
              </a:endParaRPr>
            </a:p>
          </p:txBody>
        </p:sp>
        <p:sp>
          <p:nvSpPr>
            <p:cNvPr id="19" name="직사각형 18">
              <a:extLst>
                <a:ext uri="{FF2B5EF4-FFF2-40B4-BE49-F238E27FC236}">
                  <a16:creationId xmlns="" xmlns:a16="http://schemas.microsoft.com/office/drawing/2014/main" id="{56BCC0F2-12D0-4279-97D0-B29E16786117}"/>
                </a:ext>
              </a:extLst>
            </p:cNvPr>
            <p:cNvSpPr/>
            <p:nvPr/>
          </p:nvSpPr>
          <p:spPr>
            <a:xfrm>
              <a:off x="2425159"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4</a:t>
              </a:r>
              <a:endParaRPr lang="ko-KR" altLang="en-US" dirty="0">
                <a:solidFill>
                  <a:schemeClr val="tx1"/>
                </a:solidFill>
                <a:latin typeface="D2Coding" pitchFamily="49" charset="-127"/>
                <a:ea typeface="D2Coding" pitchFamily="49" charset="-127"/>
              </a:endParaRPr>
            </a:p>
          </p:txBody>
        </p:sp>
        <p:sp>
          <p:nvSpPr>
            <p:cNvPr id="20" name="직사각형 19">
              <a:extLst>
                <a:ext uri="{FF2B5EF4-FFF2-40B4-BE49-F238E27FC236}">
                  <a16:creationId xmlns="" xmlns:a16="http://schemas.microsoft.com/office/drawing/2014/main" id="{EA8FDC2E-F522-4711-AF6D-40DAA5C1FDC9}"/>
                </a:ext>
              </a:extLst>
            </p:cNvPr>
            <p:cNvSpPr/>
            <p:nvPr/>
          </p:nvSpPr>
          <p:spPr>
            <a:xfrm>
              <a:off x="3086630"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9</a:t>
              </a:r>
              <a:endParaRPr lang="ko-KR" altLang="en-US" dirty="0">
                <a:solidFill>
                  <a:schemeClr val="tx1"/>
                </a:solidFill>
                <a:latin typeface="D2Coding" pitchFamily="49" charset="-127"/>
                <a:ea typeface="D2Coding" pitchFamily="49" charset="-127"/>
              </a:endParaRPr>
            </a:p>
          </p:txBody>
        </p:sp>
        <p:sp>
          <p:nvSpPr>
            <p:cNvPr id="24" name="직사각형 23">
              <a:extLst>
                <a:ext uri="{FF2B5EF4-FFF2-40B4-BE49-F238E27FC236}">
                  <a16:creationId xmlns="" xmlns:a16="http://schemas.microsoft.com/office/drawing/2014/main" id="{4855FBC2-21DC-4D19-B9E2-9467F4820300}"/>
                </a:ext>
              </a:extLst>
            </p:cNvPr>
            <p:cNvSpPr/>
            <p:nvPr/>
          </p:nvSpPr>
          <p:spPr>
            <a:xfrm>
              <a:off x="3748101"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16</a:t>
              </a:r>
              <a:endParaRPr lang="ko-KR" altLang="en-US" dirty="0">
                <a:solidFill>
                  <a:schemeClr val="tx1"/>
                </a:solidFill>
                <a:latin typeface="D2Coding" pitchFamily="49" charset="-127"/>
                <a:ea typeface="D2Coding" pitchFamily="49" charset="-127"/>
              </a:endParaRPr>
            </a:p>
          </p:txBody>
        </p:sp>
        <p:sp>
          <p:nvSpPr>
            <p:cNvPr id="25" name="직사각형 24">
              <a:extLst>
                <a:ext uri="{FF2B5EF4-FFF2-40B4-BE49-F238E27FC236}">
                  <a16:creationId xmlns="" xmlns:a16="http://schemas.microsoft.com/office/drawing/2014/main" id="{46BEED14-E661-41C5-A2D9-CCA73117A63E}"/>
                </a:ext>
              </a:extLst>
            </p:cNvPr>
            <p:cNvSpPr/>
            <p:nvPr/>
          </p:nvSpPr>
          <p:spPr>
            <a:xfrm>
              <a:off x="4409572"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25</a:t>
              </a:r>
              <a:endParaRPr lang="ko-KR" altLang="en-US" dirty="0">
                <a:solidFill>
                  <a:schemeClr val="tx1"/>
                </a:solidFill>
                <a:latin typeface="D2Coding" pitchFamily="49" charset="-127"/>
                <a:ea typeface="D2Coding" pitchFamily="49" charset="-127"/>
              </a:endParaRPr>
            </a:p>
          </p:txBody>
        </p:sp>
        <p:sp>
          <p:nvSpPr>
            <p:cNvPr id="26" name="직사각형 25">
              <a:extLst>
                <a:ext uri="{FF2B5EF4-FFF2-40B4-BE49-F238E27FC236}">
                  <a16:creationId xmlns="" xmlns:a16="http://schemas.microsoft.com/office/drawing/2014/main" id="{A71996C8-B95D-4CEB-B552-E73E61F12249}"/>
                </a:ext>
              </a:extLst>
            </p:cNvPr>
            <p:cNvSpPr/>
            <p:nvPr/>
          </p:nvSpPr>
          <p:spPr>
            <a:xfrm>
              <a:off x="5071043"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36</a:t>
              </a:r>
              <a:endParaRPr lang="ko-KR" altLang="en-US" dirty="0">
                <a:solidFill>
                  <a:schemeClr val="tx1"/>
                </a:solidFill>
                <a:latin typeface="D2Coding" pitchFamily="49" charset="-127"/>
                <a:ea typeface="D2Coding" pitchFamily="49" charset="-127"/>
              </a:endParaRPr>
            </a:p>
          </p:txBody>
        </p:sp>
        <p:sp>
          <p:nvSpPr>
            <p:cNvPr id="27" name="직사각형 26">
              <a:extLst>
                <a:ext uri="{FF2B5EF4-FFF2-40B4-BE49-F238E27FC236}">
                  <a16:creationId xmlns="" xmlns:a16="http://schemas.microsoft.com/office/drawing/2014/main" id="{2D31A476-57B4-4DB0-B78C-DF5777C83FAE}"/>
                </a:ext>
              </a:extLst>
            </p:cNvPr>
            <p:cNvSpPr/>
            <p:nvPr/>
          </p:nvSpPr>
          <p:spPr>
            <a:xfrm>
              <a:off x="5732512"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49</a:t>
              </a:r>
              <a:endParaRPr lang="ko-KR" altLang="en-US" dirty="0">
                <a:solidFill>
                  <a:schemeClr val="tx1"/>
                </a:solidFill>
                <a:latin typeface="D2Coding" pitchFamily="49" charset="-127"/>
                <a:ea typeface="D2Coding" pitchFamily="49" charset="-127"/>
              </a:endParaRPr>
            </a:p>
          </p:txBody>
        </p:sp>
        <p:cxnSp>
          <p:nvCxnSpPr>
            <p:cNvPr id="30" name="직선 화살표 연결선 29">
              <a:extLst>
                <a:ext uri="{FF2B5EF4-FFF2-40B4-BE49-F238E27FC236}">
                  <a16:creationId xmlns="" xmlns:a16="http://schemas.microsoft.com/office/drawing/2014/main" id="{3D018659-43B7-45E8-8B94-1FD409EA7D94}"/>
                </a:ext>
              </a:extLst>
            </p:cNvPr>
            <p:cNvCxnSpPr>
              <a:stCxn id="11" idx="2"/>
              <a:endCxn id="18" idx="0"/>
            </p:cNvCxnSpPr>
            <p:nvPr/>
          </p:nvCxnSpPr>
          <p:spPr>
            <a:xfrm>
              <a:off x="2015716"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C00C13FF-0625-4324-949D-4409926BCA44}"/>
                </a:ext>
              </a:extLst>
            </p:cNvPr>
            <p:cNvCxnSpPr/>
            <p:nvPr/>
          </p:nvCxnSpPr>
          <p:spPr>
            <a:xfrm>
              <a:off x="2652946"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0FBB1615-831E-41F4-B4D6-E982FD3182D2}"/>
                </a:ext>
              </a:extLst>
            </p:cNvPr>
            <p:cNvCxnSpPr/>
            <p:nvPr/>
          </p:nvCxnSpPr>
          <p:spPr>
            <a:xfrm>
              <a:off x="3362899"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AAB0CD0F-2ABB-4FA0-8443-235CB72624ED}"/>
                </a:ext>
              </a:extLst>
            </p:cNvPr>
            <p:cNvCxnSpPr/>
            <p:nvPr/>
          </p:nvCxnSpPr>
          <p:spPr>
            <a:xfrm>
              <a:off x="4000129"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49671141-0317-484A-908A-A957AC11577B}"/>
                </a:ext>
              </a:extLst>
            </p:cNvPr>
            <p:cNvCxnSpPr/>
            <p:nvPr/>
          </p:nvCxnSpPr>
          <p:spPr>
            <a:xfrm>
              <a:off x="4675819"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DEAAE1B9-ECB2-435E-AB27-80F98D7BFB0D}"/>
                </a:ext>
              </a:extLst>
            </p:cNvPr>
            <p:cNvCxnSpPr/>
            <p:nvPr/>
          </p:nvCxnSpPr>
          <p:spPr>
            <a:xfrm>
              <a:off x="5313049"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F90A8043-F348-405A-8693-2CC60DE5036A}"/>
                </a:ext>
              </a:extLst>
            </p:cNvPr>
            <p:cNvCxnSpPr/>
            <p:nvPr/>
          </p:nvCxnSpPr>
          <p:spPr>
            <a:xfrm>
              <a:off x="6023002"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 xmlns:a16="http://schemas.microsoft.com/office/drawing/2014/main" id="{D84B29A3-158F-49AD-8EC8-DD23E70D4926}"/>
                </a:ext>
              </a:extLst>
            </p:cNvPr>
            <p:cNvSpPr/>
            <p:nvPr/>
          </p:nvSpPr>
          <p:spPr>
            <a:xfrm>
              <a:off x="827584" y="1290778"/>
              <a:ext cx="1008112"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a</a:t>
              </a:r>
              <a:endParaRPr lang="ko-KR" altLang="en-US" dirty="0">
                <a:solidFill>
                  <a:schemeClr val="tx1"/>
                </a:solidFill>
                <a:latin typeface="D2Coding" pitchFamily="49" charset="-127"/>
                <a:ea typeface="D2Coding" pitchFamily="49" charset="-127"/>
              </a:endParaRPr>
            </a:p>
          </p:txBody>
        </p:sp>
        <p:sp>
          <p:nvSpPr>
            <p:cNvPr id="39" name="직사각형 38">
              <a:extLst>
                <a:ext uri="{FF2B5EF4-FFF2-40B4-BE49-F238E27FC236}">
                  <a16:creationId xmlns="" xmlns:a16="http://schemas.microsoft.com/office/drawing/2014/main" id="{80E63318-37CC-4C28-B494-FA297280A45E}"/>
                </a:ext>
              </a:extLst>
            </p:cNvPr>
            <p:cNvSpPr/>
            <p:nvPr/>
          </p:nvSpPr>
          <p:spPr>
            <a:xfrm>
              <a:off x="827584" y="2586922"/>
              <a:ext cx="1008112"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x**2</a:t>
              </a:r>
              <a:endParaRPr lang="ko-KR" altLang="en-US" dirty="0">
                <a:solidFill>
                  <a:schemeClr val="tx1"/>
                </a:solidFill>
                <a:latin typeface="D2Coding" pitchFamily="49" charset="-127"/>
                <a:ea typeface="D2Coding" pitchFamily="49" charset="-127"/>
              </a:endParaRPr>
            </a:p>
          </p:txBody>
        </p:sp>
      </p:grpSp>
      <p:sp>
        <p:nvSpPr>
          <p:cNvPr id="40" name="직사각형 39">
            <a:extLst>
              <a:ext uri="{FF2B5EF4-FFF2-40B4-BE49-F238E27FC236}">
                <a16:creationId xmlns="" xmlns:a16="http://schemas.microsoft.com/office/drawing/2014/main" id="{59B52214-594F-4B8E-B132-B621ED83CC7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41" name="TextBox 40">
            <a:extLst>
              <a:ext uri="{FF2B5EF4-FFF2-40B4-BE49-F238E27FC236}">
                <a16:creationId xmlns="" xmlns:a16="http://schemas.microsoft.com/office/drawing/2014/main" id="{602CE550-FC9B-43D3-98C8-E58A1E728EE3}"/>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2.6. </a:t>
            </a:r>
            <a:r>
              <a:rPr lang="en-US" altLang="ko-KR" b="1" dirty="0">
                <a:latin typeface="Samsung Sharp Sans" pitchFamily="2" charset="0"/>
                <a:sym typeface="Arial"/>
              </a:rPr>
              <a:t>map</a:t>
            </a:r>
            <a:r>
              <a:rPr lang="ko-KR" altLang="en-US" b="1" dirty="0">
                <a:latin typeface="Samsung Sharp Sans" pitchFamily="2" charset="0"/>
                <a:sym typeface="Arial"/>
              </a:rPr>
              <a:t> </a:t>
            </a:r>
            <a:r>
              <a:rPr lang="en-US" altLang="ko-KR" b="1" dirty="0">
                <a:latin typeface="Samsung Sharp Sans" pitchFamily="2" charset="0"/>
                <a:sym typeface="Arial"/>
              </a:rPr>
              <a:t>function</a:t>
            </a:r>
            <a:endParaRPr lang="en-US" altLang="ko-KR" b="1" dirty="0">
              <a:latin typeface="Samsung Sharp Sans" pitchFamily="2" charset="0"/>
            </a:endParaRPr>
          </a:p>
        </p:txBody>
      </p:sp>
      <p:sp>
        <p:nvSpPr>
          <p:cNvPr id="42" name="직사각형 41">
            <a:extLst>
              <a:ext uri="{FF2B5EF4-FFF2-40B4-BE49-F238E27FC236}">
                <a16:creationId xmlns="" xmlns:a16="http://schemas.microsoft.com/office/drawing/2014/main" id="{90EFA62F-9637-4E5A-AAB1-9E61461D75DD}"/>
              </a:ext>
            </a:extLst>
          </p:cNvPr>
          <p:cNvSpPr/>
          <p:nvPr/>
        </p:nvSpPr>
        <p:spPr>
          <a:xfrm>
            <a:off x="580388" y="2033562"/>
            <a:ext cx="88876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Python offers a built-in function called map. This function returns an iterable datatype by applying mapping function on each unit of the iterable datatype.</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Consider a case where you return a list of [1, 4, 9, 16, 25, 36, 49] by applying square operation on each value of a list called a, which is [1, 2, 3, 4, 5, 6, 7].</a:t>
            </a:r>
          </a:p>
        </p:txBody>
      </p:sp>
    </p:spTree>
    <p:custDataLst>
      <p:tags r:id="rId1"/>
    </p:custDataLst>
    <p:extLst>
      <p:ext uri="{BB962C8B-B14F-4D97-AF65-F5344CB8AC3E}">
        <p14:creationId xmlns:p14="http://schemas.microsoft.com/office/powerpoint/2010/main" val="265820309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7" name="그룹 6">
            <a:extLst>
              <a:ext uri="{FF2B5EF4-FFF2-40B4-BE49-F238E27FC236}">
                <a16:creationId xmlns="" xmlns:a16="http://schemas.microsoft.com/office/drawing/2014/main" id="{7FD28BC0-70B1-4332-95D9-73DF5B1C781A}"/>
              </a:ext>
            </a:extLst>
          </p:cNvPr>
          <p:cNvGrpSpPr/>
          <p:nvPr/>
        </p:nvGrpSpPr>
        <p:grpSpPr>
          <a:xfrm>
            <a:off x="443072" y="4491057"/>
            <a:ext cx="9018001" cy="750992"/>
            <a:chOff x="559817" y="3240571"/>
            <a:chExt cx="8791575" cy="750992"/>
          </a:xfrm>
        </p:grpSpPr>
        <p:sp>
          <p:nvSpPr>
            <p:cNvPr id="8" name="모서리가 둥근 직사각형 4">
              <a:extLst>
                <a:ext uri="{FF2B5EF4-FFF2-40B4-BE49-F238E27FC236}">
                  <a16:creationId xmlns="" xmlns:a16="http://schemas.microsoft.com/office/drawing/2014/main" id="{D0CF63B4-164E-4978-96C3-AD0F3C91390D}"/>
                </a:ext>
              </a:extLst>
            </p:cNvPr>
            <p:cNvSpPr/>
            <p:nvPr/>
          </p:nvSpPr>
          <p:spPr>
            <a:xfrm>
              <a:off x="559817" y="3240571"/>
              <a:ext cx="8791575" cy="7509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Picture 2" descr="Byte - Free electronics icons">
              <a:extLst>
                <a:ext uri="{FF2B5EF4-FFF2-40B4-BE49-F238E27FC236}">
                  <a16:creationId xmlns="" xmlns:a16="http://schemas.microsoft.com/office/drawing/2014/main" id="{29465DB1-C940-45EB-A6E7-853CC224C04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CC41E0D8-321B-41F0-96FD-B9C37C64FA61}"/>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1" name="TextBox 10">
              <a:extLst>
                <a:ext uri="{FF2B5EF4-FFF2-40B4-BE49-F238E27FC236}">
                  <a16:creationId xmlns="" xmlns:a16="http://schemas.microsoft.com/office/drawing/2014/main" id="{E83B15F1-6461-4222-BCEF-C630E1BCB702}"/>
                </a:ext>
              </a:extLst>
            </p:cNvPr>
            <p:cNvSpPr txBox="1"/>
            <p:nvPr/>
          </p:nvSpPr>
          <p:spPr>
            <a:xfrm>
              <a:off x="1036273" y="3626634"/>
              <a:ext cx="8281138" cy="215444"/>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Sqaure</a:t>
              </a:r>
              <a:r>
                <a:rPr lang="en-US" altLang="ko-KR" sz="1400" dirty="0">
                  <a:solidFill>
                    <a:prstClr val="black">
                      <a:lumMod val="85000"/>
                      <a:lumOff val="15000"/>
                    </a:prstClr>
                  </a:solidFill>
                  <a:latin typeface="SamsungOne 400" panose="020B0503030303020204" pitchFamily="34" charset="0"/>
                </a:rPr>
                <a:t> each units of a and add to list </a:t>
              </a:r>
              <a:r>
                <a:rPr lang="en-US" altLang="ko-KR" sz="1400" dirty="0" err="1">
                  <a:solidFill>
                    <a:prstClr val="black">
                      <a:lumMod val="85000"/>
                      <a:lumOff val="15000"/>
                    </a:prstClr>
                  </a:solidFill>
                  <a:latin typeface="SamsungOne 400" panose="020B0503030303020204" pitchFamily="34" charset="0"/>
                </a:rPr>
                <a:t>square_a</a:t>
              </a:r>
              <a:endParaRPr lang="en-US" altLang="ko-KR" sz="1300" dirty="0">
                <a:solidFill>
                  <a:prstClr val="black">
                    <a:lumMod val="85000"/>
                    <a:lumOff val="15000"/>
                  </a:prstClr>
                </a:solidFill>
                <a:latin typeface="SamsungOne 400" panose="020B0503030303020204" pitchFamily="34" charset="0"/>
              </a:endParaRPr>
            </a:p>
          </p:txBody>
        </p:sp>
      </p:grpSp>
      <p:sp>
        <p:nvSpPr>
          <p:cNvPr id="16" name="직사각형 15">
            <a:extLst>
              <a:ext uri="{FF2B5EF4-FFF2-40B4-BE49-F238E27FC236}">
                <a16:creationId xmlns="" xmlns:a16="http://schemas.microsoft.com/office/drawing/2014/main" id="{4BA9FD34-DAC0-4AF8-8C7C-D8593F970E91}"/>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7" name="TextBox 16">
            <a:extLst>
              <a:ext uri="{FF2B5EF4-FFF2-40B4-BE49-F238E27FC236}">
                <a16:creationId xmlns="" xmlns:a16="http://schemas.microsoft.com/office/drawing/2014/main" id="{1A960E17-E86B-4F67-844A-5E62A05D41F6}"/>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2.7. Computing square value of all units in the list</a:t>
            </a:r>
            <a:endParaRPr lang="en-US" altLang="ko-KR" b="1" dirty="0">
              <a:latin typeface="Samsung Sharp Sans" pitchFamily="2" charset="0"/>
            </a:endParaRPr>
          </a:p>
        </p:txBody>
      </p:sp>
      <p:sp>
        <p:nvSpPr>
          <p:cNvPr id="19" name="직사각형 18">
            <a:extLst>
              <a:ext uri="{FF2B5EF4-FFF2-40B4-BE49-F238E27FC236}">
                <a16:creationId xmlns="" xmlns:a16="http://schemas.microsoft.com/office/drawing/2014/main" id="{36742DAA-C41A-4A09-9A40-6812BAAE9961}"/>
              </a:ext>
            </a:extLst>
          </p:cNvPr>
          <p:cNvSpPr/>
          <p:nvPr/>
        </p:nvSpPr>
        <p:spPr>
          <a:xfrm>
            <a:off x="573461" y="2370509"/>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Solve the problem with methods we already know. </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Execute square operation on each unit x of list a by using the for statement. Then, add this value to a list called </a:t>
            </a:r>
            <a:r>
              <a:rPr lang="en-US" altLang="ko-KR" sz="1300" dirty="0" err="1">
                <a:solidFill>
                  <a:schemeClr val="tx1"/>
                </a:solidFill>
                <a:latin typeface="SamsungOne 400" panose="020B0503030303020204" pitchFamily="34" charset="0"/>
                <a:ea typeface="SamsungOne 400" panose="020B0503030303020204" pitchFamily="34" charset="0"/>
              </a:rPr>
              <a:t>square_a</a:t>
            </a:r>
            <a:r>
              <a:rPr lang="en-US" altLang="ko-KR" sz="1300" dirty="0">
                <a:solidFill>
                  <a:schemeClr val="tx1"/>
                </a:solidFill>
                <a:latin typeface="SamsungOne 400" panose="020B0503030303020204" pitchFamily="34" charset="0"/>
                <a:ea typeface="SamsungOne 400" panose="020B0503030303020204" pitchFamily="34" charset="0"/>
              </a:rPr>
              <a:t> by using append method. </a:t>
            </a:r>
          </a:p>
        </p:txBody>
      </p:sp>
      <p:grpSp>
        <p:nvGrpSpPr>
          <p:cNvPr id="20" name="그룹 19"/>
          <p:cNvGrpSpPr/>
          <p:nvPr/>
        </p:nvGrpSpPr>
        <p:grpSpPr>
          <a:xfrm>
            <a:off x="449999" y="2058494"/>
            <a:ext cx="9031449" cy="200055"/>
            <a:chOff x="449999" y="2058494"/>
            <a:chExt cx="9031449" cy="200055"/>
          </a:xfrm>
        </p:grpSpPr>
        <p:sp>
          <p:nvSpPr>
            <p:cNvPr id="21" name="사각형: 둥근 모서리 9">
              <a:extLst>
                <a:ext uri="{FF2B5EF4-FFF2-40B4-BE49-F238E27FC236}">
                  <a16:creationId xmlns="" xmlns:a16="http://schemas.microsoft.com/office/drawing/2014/main" id="{A1CCCAD5-1803-41D9-A103-2D9CA5165C84}"/>
                </a:ext>
              </a:extLst>
            </p:cNvPr>
            <p:cNvSpPr/>
            <p:nvPr/>
          </p:nvSpPr>
          <p:spPr>
            <a:xfrm>
              <a:off x="449999" y="2066549"/>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22" name="직사각형 21">
              <a:extLst>
                <a:ext uri="{FF2B5EF4-FFF2-40B4-BE49-F238E27FC236}">
                  <a16:creationId xmlns="" xmlns:a16="http://schemas.microsoft.com/office/drawing/2014/main" id="{36742DAA-C41A-4A09-9A40-6812BAAE9961}"/>
                </a:ext>
              </a:extLst>
            </p:cNvPr>
            <p:cNvSpPr/>
            <p:nvPr/>
          </p:nvSpPr>
          <p:spPr>
            <a:xfrm>
              <a:off x="832730" y="2058494"/>
              <a:ext cx="86487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If the elements of list a are as follows, add the square value of units of a to the list. </a:t>
              </a:r>
            </a:p>
          </p:txBody>
        </p:sp>
      </p:grpSp>
      <p:grpSp>
        <p:nvGrpSpPr>
          <p:cNvPr id="3" name="그룹 2"/>
          <p:cNvGrpSpPr/>
          <p:nvPr/>
        </p:nvGrpSpPr>
        <p:grpSpPr>
          <a:xfrm>
            <a:off x="456087" y="3098172"/>
            <a:ext cx="9004986" cy="1200801"/>
            <a:chOff x="456087" y="3098172"/>
            <a:chExt cx="9004986" cy="1200801"/>
          </a:xfrm>
        </p:grpSpPr>
        <p:pic>
          <p:nvPicPr>
            <p:cNvPr id="4" name="그림 3" descr="텍스트이(가) 표시된 사진&#10;&#10;자동 생성된 설명">
              <a:extLst>
                <a:ext uri="{FF2B5EF4-FFF2-40B4-BE49-F238E27FC236}">
                  <a16:creationId xmlns="" xmlns:a16="http://schemas.microsoft.com/office/drawing/2014/main" id="{7F14F67C-8BBA-4BC3-B564-63E2671022D4}"/>
                </a:ext>
              </a:extLst>
            </p:cNvPr>
            <p:cNvPicPr>
              <a:picLocks noChangeAspect="1"/>
            </p:cNvPicPr>
            <p:nvPr/>
          </p:nvPicPr>
          <p:blipFill>
            <a:blip r:embed="rId6"/>
            <a:stretch>
              <a:fillRect/>
            </a:stretch>
          </p:blipFill>
          <p:spPr>
            <a:xfrm>
              <a:off x="456087" y="3098172"/>
              <a:ext cx="9004986" cy="1200801"/>
            </a:xfrm>
            <a:prstGeom prst="rect">
              <a:avLst/>
            </a:prstGeom>
          </p:spPr>
        </p:pic>
        <p:sp>
          <p:nvSpPr>
            <p:cNvPr id="18" name="TextBox 17">
              <a:extLst>
                <a:ext uri="{FF2B5EF4-FFF2-40B4-BE49-F238E27FC236}">
                  <a16:creationId xmlns:a16="http://schemas.microsoft.com/office/drawing/2014/main" xmlns="" id="{30E441CB-826F-BE48-9519-F95D120F21A1}"/>
                </a:ext>
              </a:extLst>
            </p:cNvPr>
            <p:cNvSpPr txBox="1"/>
            <p:nvPr/>
          </p:nvSpPr>
          <p:spPr>
            <a:xfrm>
              <a:off x="2703910" y="3677766"/>
              <a:ext cx="2674913" cy="16809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150" i="1" dirty="0">
                  <a:solidFill>
                    <a:srgbClr val="2E8489"/>
                  </a:solidFill>
                </a:rPr>
                <a:t># add n square to list </a:t>
              </a:r>
              <a:r>
                <a:rPr lang="en-US" altLang="ko-KR" sz="1150" i="1" dirty="0" err="1">
                  <a:solidFill>
                    <a:srgbClr val="2E8489"/>
                  </a:solidFill>
                </a:rPr>
                <a:t>square_a</a:t>
              </a:r>
              <a:endParaRPr lang="ko-KR" altLang="en-US" sz="1150" i="1" dirty="0">
                <a:solidFill>
                  <a:srgbClr val="2E8489"/>
                </a:solidFill>
              </a:endParaRPr>
            </a:p>
          </p:txBody>
        </p:sp>
      </p:grpSp>
    </p:spTree>
    <p:custDataLst>
      <p:tags r:id="rId1"/>
    </p:custDataLst>
    <p:extLst>
      <p:ext uri="{BB962C8B-B14F-4D97-AF65-F5344CB8AC3E}">
        <p14:creationId xmlns:p14="http://schemas.microsoft.com/office/powerpoint/2010/main" val="87154726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 xmlns:a16="http://schemas.microsoft.com/office/drawing/2014/main" id="{4CE329F5-C93B-4BE0-B5F4-98E9DD83C063}"/>
              </a:ext>
            </a:extLst>
          </p:cNvPr>
          <p:cNvGraphicFramePr>
            <a:graphicFrameLocks noGrp="1"/>
          </p:cNvGraphicFramePr>
          <p:nvPr>
            <p:extLst>
              <p:ext uri="{D42A27DB-BD31-4B8C-83A1-F6EECF244321}">
                <p14:modId xmlns:p14="http://schemas.microsoft.com/office/powerpoint/2010/main" val="3045144351"/>
              </p:ext>
            </p:extLst>
          </p:nvPr>
        </p:nvGraphicFramePr>
        <p:xfrm>
          <a:off x="662274" y="2511945"/>
          <a:ext cx="4378356" cy="318660"/>
        </p:xfrm>
        <a:graphic>
          <a:graphicData uri="http://schemas.openxmlformats.org/drawingml/2006/table">
            <a:tbl>
              <a:tblPr/>
              <a:tblGrid>
                <a:gridCol w="4378356">
                  <a:extLst>
                    <a:ext uri="{9D8B030D-6E8A-4147-A177-3AD203B41FA5}">
                      <a16:colId xmlns="" xmlns:a16="http://schemas.microsoft.com/office/drawing/2014/main" val="28275058"/>
                    </a:ext>
                  </a:extLst>
                </a:gridCol>
              </a:tblGrid>
              <a:tr h="318660">
                <a:tc>
                  <a:txBody>
                    <a:bodyPr/>
                    <a:lstStyle/>
                    <a:p>
                      <a:pPr marL="0" marR="0" indent="0" algn="ctr" fontAlgn="base" latinLnBrk="1">
                        <a:lnSpc>
                          <a:spcPct val="100000"/>
                        </a:lnSpc>
                        <a:spcBef>
                          <a:spcPts val="0"/>
                        </a:spcBef>
                        <a:spcAft>
                          <a:spcPts val="0"/>
                        </a:spcAft>
                      </a:pPr>
                      <a:r>
                        <a:rPr lang="en-US" altLang="ko-KR" sz="1300" b="0" kern="0" spc="0" dirty="0">
                          <a:solidFill>
                            <a:srgbClr val="000000"/>
                          </a:solidFill>
                          <a:effectLst/>
                          <a:latin typeface="D2Coding" panose="020B0609020101020101" pitchFamily="49" charset="-127"/>
                          <a:ea typeface="D2Coding" panose="020B0609020101020101" pitchFamily="49" charset="-127"/>
                        </a:rPr>
                        <a:t>map(</a:t>
                      </a:r>
                      <a:r>
                        <a:rPr lang="en-US" altLang="ko-KR" sz="1300" b="0" kern="0" spc="0" dirty="0" err="1">
                          <a:solidFill>
                            <a:srgbClr val="000000"/>
                          </a:solidFill>
                          <a:effectLst/>
                          <a:latin typeface="D2Coding" panose="020B0609020101020101" pitchFamily="49" charset="-127"/>
                          <a:ea typeface="D2Coding" panose="020B0609020101020101" pitchFamily="49" charset="-127"/>
                        </a:rPr>
                        <a:t>function_to</a:t>
                      </a:r>
                      <a:r>
                        <a:rPr lang="en-US" altLang="ko-KR" sz="1300" b="0" kern="0" spc="0" dirty="0">
                          <a:solidFill>
                            <a:srgbClr val="000000"/>
                          </a:solidFill>
                          <a:effectLst/>
                          <a:latin typeface="D2Coding" panose="020B0609020101020101" pitchFamily="49" charset="-127"/>
                          <a:ea typeface="D2Coding" panose="020B0609020101020101" pitchFamily="49" charset="-127"/>
                        </a:rPr>
                        <a:t> be applied , iterable object, ...)</a:t>
                      </a:r>
                      <a:endParaRPr lang="ko-KR" altLang="en-US" sz="1300" b="0" kern="0" spc="0" dirty="0">
                        <a:solidFill>
                          <a:srgbClr val="000000"/>
                        </a:solidFill>
                        <a:effectLst/>
                        <a:latin typeface="맑은 고딕" panose="020B0503020000020004" pitchFamily="50" charset="-127"/>
                      </a:endParaRPr>
                    </a:p>
                  </a:txBody>
                  <a:tcPr marL="64770" marR="64770" marT="17907" marB="17907" anchor="ctr">
                    <a:lnL>
                      <a:noFill/>
                    </a:lnL>
                    <a:lnR>
                      <a:noFill/>
                    </a:lnR>
                    <a:lnT>
                      <a:noFill/>
                    </a:lnT>
                    <a:lnB>
                      <a:noFill/>
                    </a:lnB>
                    <a:solidFill>
                      <a:schemeClr val="bg1">
                        <a:lumMod val="95000"/>
                      </a:schemeClr>
                    </a:solidFill>
                  </a:tcPr>
                </a:tc>
                <a:extLst>
                  <a:ext uri="{0D108BD9-81ED-4DB2-BD59-A6C34878D82A}">
                    <a16:rowId xmlns="" xmlns:a16="http://schemas.microsoft.com/office/drawing/2014/main" val="3649085892"/>
                  </a:ext>
                </a:extLst>
              </a:tr>
            </a:tbl>
          </a:graphicData>
        </a:graphic>
      </p:graphicFrame>
      <p:sp>
        <p:nvSpPr>
          <p:cNvPr id="14" name="직사각형 13">
            <a:extLst>
              <a:ext uri="{FF2B5EF4-FFF2-40B4-BE49-F238E27FC236}">
                <a16:creationId xmlns="" xmlns:a16="http://schemas.microsoft.com/office/drawing/2014/main" id="{99DCA097-D83B-4869-B53B-215072B8FF5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5" name="TextBox 14">
            <a:extLst>
              <a:ext uri="{FF2B5EF4-FFF2-40B4-BE49-F238E27FC236}">
                <a16:creationId xmlns="" xmlns:a16="http://schemas.microsoft.com/office/drawing/2014/main" id="{79FDBADD-5B9C-434E-A389-416EA5F8735A}"/>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2.8. Behavior of map function</a:t>
            </a:r>
            <a:endParaRPr lang="en-US" altLang="ko-KR" b="1" dirty="0">
              <a:latin typeface="Samsung Sharp Sans" pitchFamily="2" charset="0"/>
            </a:endParaRPr>
          </a:p>
        </p:txBody>
      </p:sp>
      <p:sp>
        <p:nvSpPr>
          <p:cNvPr id="12" name="직사각형 11">
            <a:extLst>
              <a:ext uri="{FF2B5EF4-FFF2-40B4-BE49-F238E27FC236}">
                <a16:creationId xmlns="" xmlns:a16="http://schemas.microsoft.com/office/drawing/2014/main" id="{90EFA62F-9637-4E5A-AAB1-9E61461D75DD}"/>
              </a:ext>
            </a:extLst>
          </p:cNvPr>
          <p:cNvSpPr/>
          <p:nvPr/>
        </p:nvSpPr>
        <p:spPr>
          <a:xfrm>
            <a:off x="580388" y="2033562"/>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You can easily modify the previous code by using map function and square function. The syntax of map function is as follows. The iterable objects are objects such as list or tuple, which will be discussed later. </a:t>
            </a:r>
          </a:p>
        </p:txBody>
      </p:sp>
      <p:sp>
        <p:nvSpPr>
          <p:cNvPr id="13" name="직사각형 12">
            <a:extLst>
              <a:ext uri="{FF2B5EF4-FFF2-40B4-BE49-F238E27FC236}">
                <a16:creationId xmlns="" xmlns:a16="http://schemas.microsoft.com/office/drawing/2014/main" id="{90EFA62F-9637-4E5A-AAB1-9E61461D75DD}"/>
              </a:ext>
            </a:extLst>
          </p:cNvPr>
          <p:cNvSpPr/>
          <p:nvPr/>
        </p:nvSpPr>
        <p:spPr>
          <a:xfrm>
            <a:off x="580388" y="2979901"/>
            <a:ext cx="88876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map function takes two or more arguments. The first is a mapping function and the second is an iterable object such as a list that will be inserted to the mapping function.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By using the map function, each value in the iterable object like a list is applied on the mapping function and returns list [1, 4, 9, 16, 25, 36, 49] which has square values of [1, 2, 3, 4, 5, 6, 7]</a:t>
            </a:r>
          </a:p>
        </p:txBody>
      </p:sp>
      <p:grpSp>
        <p:nvGrpSpPr>
          <p:cNvPr id="4" name="그룹 3"/>
          <p:cNvGrpSpPr/>
          <p:nvPr/>
        </p:nvGrpSpPr>
        <p:grpSpPr>
          <a:xfrm>
            <a:off x="463014" y="3931982"/>
            <a:ext cx="9004985" cy="1471370"/>
            <a:chOff x="463014" y="3931982"/>
            <a:chExt cx="9004985" cy="1471370"/>
          </a:xfrm>
        </p:grpSpPr>
        <p:pic>
          <p:nvPicPr>
            <p:cNvPr id="9" name="그림 8" descr="텍스트이(가) 표시된 사진&#10;&#10;자동 생성된 설명">
              <a:extLst>
                <a:ext uri="{FF2B5EF4-FFF2-40B4-BE49-F238E27FC236}">
                  <a16:creationId xmlns="" xmlns:a16="http://schemas.microsoft.com/office/drawing/2014/main" id="{4CFC56B4-B6D9-4095-A6DB-6BBAB6F31775}"/>
                </a:ext>
              </a:extLst>
            </p:cNvPr>
            <p:cNvPicPr>
              <a:picLocks noChangeAspect="1"/>
            </p:cNvPicPr>
            <p:nvPr/>
          </p:nvPicPr>
          <p:blipFill>
            <a:blip r:embed="rId5"/>
            <a:stretch>
              <a:fillRect/>
            </a:stretch>
          </p:blipFill>
          <p:spPr>
            <a:xfrm>
              <a:off x="463014" y="3931982"/>
              <a:ext cx="9004985" cy="1471370"/>
            </a:xfrm>
            <a:prstGeom prst="rect">
              <a:avLst/>
            </a:prstGeom>
          </p:spPr>
        </p:pic>
        <p:sp>
          <p:nvSpPr>
            <p:cNvPr id="11" name="TextBox 10">
              <a:extLst>
                <a:ext uri="{FF2B5EF4-FFF2-40B4-BE49-F238E27FC236}">
                  <a16:creationId xmlns:a16="http://schemas.microsoft.com/office/drawing/2014/main" xmlns="" id="{30E441CB-826F-BE48-9519-F95D120F21A1}"/>
                </a:ext>
              </a:extLst>
            </p:cNvPr>
            <p:cNvSpPr txBox="1"/>
            <p:nvPr/>
          </p:nvSpPr>
          <p:spPr>
            <a:xfrm>
              <a:off x="878975" y="4666823"/>
              <a:ext cx="4521065" cy="17277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150" i="1" dirty="0">
                  <a:solidFill>
                    <a:srgbClr val="2E8489"/>
                  </a:solidFill>
                </a:rPr>
                <a:t># apply the return value of square function to each term of a </a:t>
              </a:r>
              <a:endParaRPr lang="ko-KR" altLang="en-US" sz="1150" i="1" dirty="0">
                <a:solidFill>
                  <a:srgbClr val="2E8489"/>
                </a:solidFill>
              </a:endParaRPr>
            </a:p>
          </p:txBody>
        </p:sp>
      </p:grpSp>
    </p:spTree>
    <p:custDataLst>
      <p:tags r:id="rId1"/>
    </p:custDataLst>
    <p:extLst>
      <p:ext uri="{BB962C8B-B14F-4D97-AF65-F5344CB8AC3E}">
        <p14:creationId xmlns:p14="http://schemas.microsoft.com/office/powerpoint/2010/main" val="294871334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 name="Rectangle 1">
            <a:extLst>
              <a:ext uri="{FF2B5EF4-FFF2-40B4-BE49-F238E27FC236}">
                <a16:creationId xmlns="" xmlns:a16="http://schemas.microsoft.com/office/drawing/2014/main" id="{1BF883FB-8F8E-4E3D-A58A-C7B6943EB364}"/>
              </a:ext>
            </a:extLst>
          </p:cNvPr>
          <p:cNvSpPr>
            <a:spLocks noChangeArrowheads="1"/>
          </p:cNvSpPr>
          <p:nvPr/>
        </p:nvSpPr>
        <p:spPr bwMode="auto">
          <a:xfrm>
            <a:off x="1051738" y="2392218"/>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5" name="그림 4">
            <a:extLst>
              <a:ext uri="{FF2B5EF4-FFF2-40B4-BE49-F238E27FC236}">
                <a16:creationId xmlns="" xmlns:a16="http://schemas.microsoft.com/office/drawing/2014/main" id="{ABA1F110-E62E-451F-9E05-5F46303F1220}"/>
              </a:ext>
            </a:extLst>
          </p:cNvPr>
          <p:cNvPicPr>
            <a:picLocks noChangeAspect="1"/>
          </p:cNvPicPr>
          <p:nvPr/>
        </p:nvPicPr>
        <p:blipFill>
          <a:blip r:embed="rId4"/>
          <a:stretch>
            <a:fillRect/>
          </a:stretch>
        </p:blipFill>
        <p:spPr>
          <a:xfrm>
            <a:off x="506276" y="2816159"/>
            <a:ext cx="8961724" cy="916946"/>
          </a:xfrm>
          <a:prstGeom prst="rect">
            <a:avLst/>
          </a:prstGeom>
        </p:spPr>
      </p:pic>
      <p:grpSp>
        <p:nvGrpSpPr>
          <p:cNvPr id="10" name="그룹 9">
            <a:extLst>
              <a:ext uri="{FF2B5EF4-FFF2-40B4-BE49-F238E27FC236}">
                <a16:creationId xmlns="" xmlns:a16="http://schemas.microsoft.com/office/drawing/2014/main" id="{0712A248-54D5-4DE9-924C-07CD57E41F72}"/>
              </a:ext>
            </a:extLst>
          </p:cNvPr>
          <p:cNvGrpSpPr/>
          <p:nvPr/>
        </p:nvGrpSpPr>
        <p:grpSpPr>
          <a:xfrm>
            <a:off x="580389" y="3878537"/>
            <a:ext cx="8970178" cy="999834"/>
            <a:chOff x="559818" y="3240571"/>
            <a:chExt cx="8757593" cy="999834"/>
          </a:xfrm>
        </p:grpSpPr>
        <p:sp>
          <p:nvSpPr>
            <p:cNvPr id="11" name="모서리가 둥근 직사각형 4">
              <a:extLst>
                <a:ext uri="{FF2B5EF4-FFF2-40B4-BE49-F238E27FC236}">
                  <a16:creationId xmlns="" xmlns:a16="http://schemas.microsoft.com/office/drawing/2014/main" id="{958970F2-D04D-461B-AD12-D49DB825887E}"/>
                </a:ext>
              </a:extLst>
            </p:cNvPr>
            <p:cNvSpPr/>
            <p:nvPr/>
          </p:nvSpPr>
          <p:spPr>
            <a:xfrm>
              <a:off x="559818" y="3240571"/>
              <a:ext cx="8676984" cy="9998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 xmlns:a16="http://schemas.microsoft.com/office/drawing/2014/main" id="{D8265EB3-946F-4330-9986-6B4072D8490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6E620CA6-E124-4CAE-974B-8B496CA91782}"/>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4" name="TextBox 13">
              <a:extLst>
                <a:ext uri="{FF2B5EF4-FFF2-40B4-BE49-F238E27FC236}">
                  <a16:creationId xmlns="" xmlns:a16="http://schemas.microsoft.com/office/drawing/2014/main" id="{3E403B01-6B23-4450-BB47-8D3061010E87}"/>
                </a:ext>
              </a:extLst>
            </p:cNvPr>
            <p:cNvSpPr txBox="1"/>
            <p:nvPr/>
          </p:nvSpPr>
          <p:spPr>
            <a:xfrm>
              <a:off x="1036273" y="3626634"/>
              <a:ext cx="8281138" cy="477054"/>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the map function there are the lambda function which returns x square and the list a.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Each square value of elements of a is stored in </a:t>
              </a:r>
              <a:r>
                <a:rPr lang="en-US" altLang="ko-KR" sz="1300" dirty="0" err="1">
                  <a:solidFill>
                    <a:prstClr val="black">
                      <a:lumMod val="85000"/>
                      <a:lumOff val="15000"/>
                    </a:prstClr>
                  </a:solidFill>
                  <a:latin typeface="SamsungOne 400" panose="020B0503030303020204" pitchFamily="34" charset="0"/>
                </a:rPr>
                <a:t>square_a</a:t>
              </a:r>
              <a:r>
                <a:rPr lang="en-US" altLang="ko-KR" sz="1300" dirty="0">
                  <a:solidFill>
                    <a:prstClr val="black">
                      <a:lumMod val="85000"/>
                      <a:lumOff val="15000"/>
                    </a:prstClr>
                  </a:solidFill>
                  <a:latin typeface="SamsungOne 400" panose="020B0503030303020204" pitchFamily="34" charset="0"/>
                </a:rPr>
                <a:t> in list type.</a:t>
              </a:r>
            </a:p>
          </p:txBody>
        </p:sp>
      </p:grpSp>
      <p:sp>
        <p:nvSpPr>
          <p:cNvPr id="16" name="직사각형 15">
            <a:extLst>
              <a:ext uri="{FF2B5EF4-FFF2-40B4-BE49-F238E27FC236}">
                <a16:creationId xmlns="" xmlns:a16="http://schemas.microsoft.com/office/drawing/2014/main" id="{1F0A5A96-25CE-4234-B914-7FB7A884DDA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7" name="TextBox 16">
            <a:extLst>
              <a:ext uri="{FF2B5EF4-FFF2-40B4-BE49-F238E27FC236}">
                <a16:creationId xmlns="" xmlns:a16="http://schemas.microsoft.com/office/drawing/2014/main" id="{BC500323-F4EE-47B6-BCA6-AF15223D9DAA}"/>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2.9. Combination of map function and lambda function</a:t>
            </a:r>
            <a:endParaRPr lang="en-US" altLang="ko-KR" b="1" dirty="0">
              <a:latin typeface="Samsung Sharp Sans" pitchFamily="2" charset="0"/>
            </a:endParaRPr>
          </a:p>
        </p:txBody>
      </p:sp>
      <p:sp>
        <p:nvSpPr>
          <p:cNvPr id="20" name="직사각형 19">
            <a:extLst>
              <a:ext uri="{FF2B5EF4-FFF2-40B4-BE49-F238E27FC236}">
                <a16:creationId xmlns="" xmlns:a16="http://schemas.microsoft.com/office/drawing/2014/main" id="{90EFA62F-9637-4E5A-AAB1-9E61461D75DD}"/>
              </a:ext>
            </a:extLst>
          </p:cNvPr>
          <p:cNvSpPr/>
          <p:nvPr/>
        </p:nvSpPr>
        <p:spPr>
          <a:xfrm>
            <a:off x="580388" y="2027239"/>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Expressing a simple code using the map function and the lambda function</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You can simplify the code by using the map function and lambda function. The lambda function operates as one-time function. It is efficient than externally writing a def statement to define a function. </a:t>
            </a:r>
          </a:p>
        </p:txBody>
      </p:sp>
    </p:spTree>
    <p:custDataLst>
      <p:tags r:id="rId1"/>
    </p:custDataLst>
    <p:extLst>
      <p:ext uri="{BB962C8B-B14F-4D97-AF65-F5344CB8AC3E}">
        <p14:creationId xmlns:p14="http://schemas.microsoft.com/office/powerpoint/2010/main" val="1323438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10F65341-86A2-433D-8AA7-E233A9EBA2B4}"/>
              </a:ext>
            </a:extLst>
          </p:cNvPr>
          <p:cNvSpPr txBox="1"/>
          <p:nvPr/>
        </p:nvSpPr>
        <p:spPr>
          <a:xfrm>
            <a:off x="681583" y="2622301"/>
            <a:ext cx="4180715" cy="3011081"/>
          </a:xfrm>
          <a:prstGeom prst="rect">
            <a:avLst/>
          </a:prstGeom>
          <a:noFill/>
        </p:spPr>
        <p:txBody>
          <a:bodyPr wrap="square">
            <a:spAutoFit/>
          </a:bodyPr>
          <a:lstStyle/>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200" b="1" dirty="0">
                <a:solidFill>
                  <a:schemeClr val="accent4"/>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Start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Enter a sentence</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Repeat for the number of characters in the string do{</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[4]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if</a:t>
            </a:r>
            <a:r>
              <a:rPr lang="ko-KR" altLang="en-US" sz="12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the entered character is uppercase alphabet, then{</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Get the third next order of characters in the alphabet you entered</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[6]</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print the character of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ch</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 </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[7]</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else{ print the character as it is entered}</a:t>
            </a:r>
          </a:p>
          <a:p>
            <a:pPr>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[8]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 xmlns:a16="http://schemas.microsoft.com/office/drawing/2014/main" id="{18A509CE-2204-48AA-9989-E855F59F776B}"/>
              </a:ext>
            </a:extLst>
          </p:cNvPr>
          <p:cNvSpPr/>
          <p:nvPr/>
        </p:nvSpPr>
        <p:spPr>
          <a:xfrm>
            <a:off x="618486" y="2380868"/>
            <a:ext cx="4288051" cy="354470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 xmlns:a16="http://schemas.microsoft.com/office/drawing/2014/main" id="{DFF9A2A1-238D-4A0B-8DE7-38B1196095F3}"/>
              </a:ext>
            </a:extLst>
          </p:cNvPr>
          <p:cNvGrpSpPr/>
          <p:nvPr/>
        </p:nvGrpSpPr>
        <p:grpSpPr>
          <a:xfrm>
            <a:off x="5382665" y="2525209"/>
            <a:ext cx="3681041" cy="3400366"/>
            <a:chOff x="5340131" y="2525209"/>
            <a:chExt cx="3969913" cy="3400366"/>
          </a:xfrm>
        </p:grpSpPr>
        <p:sp>
          <p:nvSpPr>
            <p:cNvPr id="19" name="직사각형 18">
              <a:extLst>
                <a:ext uri="{FF2B5EF4-FFF2-40B4-BE49-F238E27FC236}">
                  <a16:creationId xmlns="" xmlns:a16="http://schemas.microsoft.com/office/drawing/2014/main" id="{2B33400D-4DB2-481D-9A88-048C2F5D870A}"/>
                </a:ext>
              </a:extLst>
            </p:cNvPr>
            <p:cNvSpPr/>
            <p:nvPr/>
          </p:nvSpPr>
          <p:spPr>
            <a:xfrm>
              <a:off x="5340131" y="2880537"/>
              <a:ext cx="3711618" cy="264269"/>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src = input('</a:t>
              </a:r>
              <a:r>
                <a:rPr lang="en-US" altLang="ko-KR" sz="1200" dirty="0">
                  <a:solidFill>
                    <a:schemeClr val="tx1"/>
                  </a:solidFill>
                  <a:latin typeface="SamsungOne 400" panose="020B0503030303020204" pitchFamily="34" charset="0"/>
                  <a:cs typeface="Arial" panose="020B0604020202020204" pitchFamily="34" charset="0"/>
                </a:rPr>
                <a:t>Enter a sentence</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25" name="직선 화살표 연결선 24">
              <a:extLst>
                <a:ext uri="{FF2B5EF4-FFF2-40B4-BE49-F238E27FC236}">
                  <a16:creationId xmlns="" xmlns:a16="http://schemas.microsoft.com/office/drawing/2014/main" id="{308FD6D5-9D26-4535-AD35-C67EB2E09A4A}"/>
                </a:ext>
              </a:extLst>
            </p:cNvPr>
            <p:cNvCxnSpPr>
              <a:cxnSpLocks/>
              <a:stCxn id="31" idx="2"/>
              <a:endCxn id="19" idx="0"/>
            </p:cNvCxnSpPr>
            <p:nvPr/>
          </p:nvCxnSpPr>
          <p:spPr>
            <a:xfrm>
              <a:off x="7191273" y="2713349"/>
              <a:ext cx="4667" cy="16718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6" name="직선 화살표 연결선 25">
              <a:extLst>
                <a:ext uri="{FF2B5EF4-FFF2-40B4-BE49-F238E27FC236}">
                  <a16:creationId xmlns="" xmlns:a16="http://schemas.microsoft.com/office/drawing/2014/main" id="{B243A438-F022-4B4A-9587-3612D8F211E3}"/>
                </a:ext>
              </a:extLst>
            </p:cNvPr>
            <p:cNvCxnSpPr>
              <a:cxnSpLocks/>
              <a:stCxn id="19" idx="2"/>
              <a:endCxn id="79" idx="0"/>
            </p:cNvCxnSpPr>
            <p:nvPr/>
          </p:nvCxnSpPr>
          <p:spPr>
            <a:xfrm>
              <a:off x="7195940" y="3144806"/>
              <a:ext cx="0" cy="17691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1" name="순서도: 수행의 시작/종료 30">
              <a:extLst>
                <a:ext uri="{FF2B5EF4-FFF2-40B4-BE49-F238E27FC236}">
                  <a16:creationId xmlns="" xmlns:a16="http://schemas.microsoft.com/office/drawing/2014/main" id="{F791EFFE-3DFC-4AD9-BE34-DA5A7C10B3AD}"/>
                </a:ext>
              </a:extLst>
            </p:cNvPr>
            <p:cNvSpPr/>
            <p:nvPr/>
          </p:nvSpPr>
          <p:spPr>
            <a:xfrm>
              <a:off x="6632415" y="2525209"/>
              <a:ext cx="1117716" cy="188140"/>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5" name="순서도: 수행의 시작/종료 34">
              <a:extLst>
                <a:ext uri="{FF2B5EF4-FFF2-40B4-BE49-F238E27FC236}">
                  <a16:creationId xmlns="" xmlns:a16="http://schemas.microsoft.com/office/drawing/2014/main" id="{CD3D2B65-632D-4C42-8CD8-7A659D455DDA}"/>
                </a:ext>
              </a:extLst>
            </p:cNvPr>
            <p:cNvSpPr/>
            <p:nvPr/>
          </p:nvSpPr>
          <p:spPr>
            <a:xfrm>
              <a:off x="6713010" y="5715228"/>
              <a:ext cx="965860" cy="21034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8" name="직사각형 37">
              <a:extLst>
                <a:ext uri="{FF2B5EF4-FFF2-40B4-BE49-F238E27FC236}">
                  <a16:creationId xmlns="" xmlns:a16="http://schemas.microsoft.com/office/drawing/2014/main" id="{40E01DDA-B306-42CE-A5C5-38A525421EEE}"/>
                </a:ext>
              </a:extLst>
            </p:cNvPr>
            <p:cNvSpPr/>
            <p:nvPr/>
          </p:nvSpPr>
          <p:spPr>
            <a:xfrm>
              <a:off x="5346796" y="4530054"/>
              <a:ext cx="3698288" cy="21834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cipher(</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ch</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using a function</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79" name="다이아몬드 78">
              <a:extLst>
                <a:ext uri="{FF2B5EF4-FFF2-40B4-BE49-F238E27FC236}">
                  <a16:creationId xmlns="" xmlns:a16="http://schemas.microsoft.com/office/drawing/2014/main" id="{3DD9DC5F-E200-41F1-82F0-872EA53EEC2C}"/>
                </a:ext>
              </a:extLst>
            </p:cNvPr>
            <p:cNvSpPr/>
            <p:nvPr/>
          </p:nvSpPr>
          <p:spPr>
            <a:xfrm>
              <a:off x="5346796" y="3321718"/>
              <a:ext cx="3698288" cy="339606"/>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for </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ch</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in src</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113" name="TextBox 112">
              <a:extLst>
                <a:ext uri="{FF2B5EF4-FFF2-40B4-BE49-F238E27FC236}">
                  <a16:creationId xmlns="" xmlns:a16="http://schemas.microsoft.com/office/drawing/2014/main" id="{3691C2F3-C346-4864-957F-2356C4126DE2}"/>
                </a:ext>
              </a:extLst>
            </p:cNvPr>
            <p:cNvSpPr txBox="1"/>
            <p:nvPr/>
          </p:nvSpPr>
          <p:spPr>
            <a:xfrm>
              <a:off x="6805121" y="3648947"/>
              <a:ext cx="377026" cy="230832"/>
            </a:xfrm>
            <a:prstGeom prst="rect">
              <a:avLst/>
            </a:prstGeom>
            <a:noFill/>
          </p:spPr>
          <p:txBody>
            <a:bodyPr wrap="none" rtlCol="0">
              <a:spAutoFit/>
            </a:bodyPr>
            <a:lstStyle/>
            <a:p>
              <a:r>
                <a:rPr lang="en-US" altLang="ko-KR" sz="900" b="1">
                  <a:latin typeface="SamsungOne 400" panose="020B0503030303020204" pitchFamily="34" charset="0"/>
                  <a:ea typeface="SamsungOne 400" panose="020B0503030303020204" pitchFamily="34" charset="0"/>
                </a:rPr>
                <a:t>YES</a:t>
              </a:r>
              <a:endParaRPr lang="ko-KR" altLang="en-US" sz="900" b="1">
                <a:latin typeface="SamsungOne 400" panose="020B0503030303020204" pitchFamily="34" charset="0"/>
              </a:endParaRPr>
            </a:p>
          </p:txBody>
        </p:sp>
        <p:sp>
          <p:nvSpPr>
            <p:cNvPr id="114" name="TextBox 113">
              <a:extLst>
                <a:ext uri="{FF2B5EF4-FFF2-40B4-BE49-F238E27FC236}">
                  <a16:creationId xmlns="" xmlns:a16="http://schemas.microsoft.com/office/drawing/2014/main" id="{BFE702D3-2AB8-4698-B449-B0B6D4F42E3E}"/>
                </a:ext>
              </a:extLst>
            </p:cNvPr>
            <p:cNvSpPr txBox="1"/>
            <p:nvPr/>
          </p:nvSpPr>
          <p:spPr>
            <a:xfrm>
              <a:off x="8959628" y="3258512"/>
              <a:ext cx="349776" cy="230832"/>
            </a:xfrm>
            <a:prstGeom prst="rect">
              <a:avLst/>
            </a:prstGeom>
            <a:noFill/>
          </p:spPr>
          <p:txBody>
            <a:bodyPr wrap="none" rtlCol="0">
              <a:spAutoFit/>
            </a:bodyPr>
            <a:lstStyle/>
            <a:p>
              <a:r>
                <a:rPr lang="en-US" altLang="ko-KR" sz="900" b="1" dirty="0">
                  <a:latin typeface="SamsungOne 400" panose="020B0503030303020204" pitchFamily="34" charset="0"/>
                  <a:ea typeface="SamsungOne 400" panose="020B0503030303020204" pitchFamily="34" charset="0"/>
                </a:rPr>
                <a:t>NO</a:t>
              </a:r>
              <a:endParaRPr lang="ko-KR" altLang="en-US" sz="900" b="1" dirty="0">
                <a:latin typeface="SamsungOne 400" panose="020B0503030303020204" pitchFamily="34" charset="0"/>
              </a:endParaRPr>
            </a:p>
          </p:txBody>
        </p:sp>
        <p:cxnSp>
          <p:nvCxnSpPr>
            <p:cNvPr id="53" name="직선 화살표 연결선 52">
              <a:extLst>
                <a:ext uri="{FF2B5EF4-FFF2-40B4-BE49-F238E27FC236}">
                  <a16:creationId xmlns="" xmlns:a16="http://schemas.microsoft.com/office/drawing/2014/main" id="{6118FE10-A84B-402E-8390-8C161DD4F79A}"/>
                </a:ext>
              </a:extLst>
            </p:cNvPr>
            <p:cNvCxnSpPr>
              <a:cxnSpLocks/>
              <a:stCxn id="79" idx="2"/>
              <a:endCxn id="30" idx="0"/>
            </p:cNvCxnSpPr>
            <p:nvPr/>
          </p:nvCxnSpPr>
          <p:spPr>
            <a:xfrm>
              <a:off x="7195940" y="3661324"/>
              <a:ext cx="0" cy="18174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 name="다이아몬드 29">
              <a:extLst>
                <a:ext uri="{FF2B5EF4-FFF2-40B4-BE49-F238E27FC236}">
                  <a16:creationId xmlns="" xmlns:a16="http://schemas.microsoft.com/office/drawing/2014/main" id="{353BDBDE-4CDB-45CA-BF3A-501554175C73}"/>
                </a:ext>
              </a:extLst>
            </p:cNvPr>
            <p:cNvSpPr/>
            <p:nvPr/>
          </p:nvSpPr>
          <p:spPr>
            <a:xfrm>
              <a:off x="5346796" y="3843064"/>
              <a:ext cx="3698288" cy="470374"/>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ch</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in </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string.ascii_uppercase</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40" name="직사각형 39">
              <a:extLst>
                <a:ext uri="{FF2B5EF4-FFF2-40B4-BE49-F238E27FC236}">
                  <a16:creationId xmlns="" xmlns:a16="http://schemas.microsoft.com/office/drawing/2014/main" id="{3FA6059B-F4CC-41A7-A16D-C8B89E4ADBBA}"/>
                </a:ext>
              </a:extLst>
            </p:cNvPr>
            <p:cNvSpPr/>
            <p:nvPr/>
          </p:nvSpPr>
          <p:spPr>
            <a:xfrm>
              <a:off x="5346796" y="5315651"/>
              <a:ext cx="3698288" cy="21834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cs typeface="Arial" panose="020B0604020202020204" pitchFamily="34" charset="0"/>
                </a:rPr>
                <a:t>print(ch, end='')</a:t>
              </a:r>
              <a:endParaRPr lang="ko-KR" altLang="en-US" sz="1200">
                <a:solidFill>
                  <a:schemeClr val="tx1"/>
                </a:solidFill>
                <a:latin typeface="SamsungOne 400" panose="020B0503030303020204" pitchFamily="34" charset="0"/>
                <a:cs typeface="Arial" panose="020B0604020202020204" pitchFamily="34" charset="0"/>
              </a:endParaRPr>
            </a:p>
          </p:txBody>
        </p:sp>
        <p:cxnSp>
          <p:nvCxnSpPr>
            <p:cNvPr id="62" name="연결선: 꺾임 61">
              <a:extLst>
                <a:ext uri="{FF2B5EF4-FFF2-40B4-BE49-F238E27FC236}">
                  <a16:creationId xmlns="" xmlns:a16="http://schemas.microsoft.com/office/drawing/2014/main" id="{6CC34860-DC86-44C1-A435-C6CD6964C8FD}"/>
                </a:ext>
              </a:extLst>
            </p:cNvPr>
            <p:cNvCxnSpPr>
              <a:cxnSpLocks/>
              <a:stCxn id="79" idx="3"/>
              <a:endCxn id="35" idx="3"/>
            </p:cNvCxnSpPr>
            <p:nvPr/>
          </p:nvCxnSpPr>
          <p:spPr>
            <a:xfrm flipH="1">
              <a:off x="7678870" y="3491521"/>
              <a:ext cx="1366214" cy="2328881"/>
            </a:xfrm>
            <a:prstGeom prst="bentConnector3">
              <a:avLst>
                <a:gd name="adj1" fmla="val -167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 xmlns:a16="http://schemas.microsoft.com/office/drawing/2014/main" id="{D11F93DC-B6EA-42F2-8E28-06DD32E01A58}"/>
                </a:ext>
              </a:extLst>
            </p:cNvPr>
            <p:cNvCxnSpPr>
              <a:cxnSpLocks/>
              <a:stCxn id="30" idx="2"/>
              <a:endCxn id="38" idx="0"/>
            </p:cNvCxnSpPr>
            <p:nvPr/>
          </p:nvCxnSpPr>
          <p:spPr>
            <a:xfrm>
              <a:off x="7195941" y="4313438"/>
              <a:ext cx="0" cy="21661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3" name="연결선: 꺾임 92">
              <a:extLst>
                <a:ext uri="{FF2B5EF4-FFF2-40B4-BE49-F238E27FC236}">
                  <a16:creationId xmlns="" xmlns:a16="http://schemas.microsoft.com/office/drawing/2014/main" id="{717BA522-926F-421D-8B65-6AD81FE22725}"/>
                </a:ext>
              </a:extLst>
            </p:cNvPr>
            <p:cNvCxnSpPr>
              <a:cxnSpLocks/>
              <a:stCxn id="32" idx="1"/>
              <a:endCxn id="79" idx="1"/>
            </p:cNvCxnSpPr>
            <p:nvPr/>
          </p:nvCxnSpPr>
          <p:spPr>
            <a:xfrm rot="10800000">
              <a:off x="5346796" y="3491521"/>
              <a:ext cx="12700" cy="1555138"/>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연결선: 꺾임 109">
              <a:extLst>
                <a:ext uri="{FF2B5EF4-FFF2-40B4-BE49-F238E27FC236}">
                  <a16:creationId xmlns="" xmlns:a16="http://schemas.microsoft.com/office/drawing/2014/main" id="{99249C37-6EFF-4B5F-95E4-B5F003E77E59}"/>
                </a:ext>
              </a:extLst>
            </p:cNvPr>
            <p:cNvCxnSpPr>
              <a:cxnSpLocks/>
              <a:stCxn id="30" idx="3"/>
              <a:endCxn id="40" idx="3"/>
            </p:cNvCxnSpPr>
            <p:nvPr/>
          </p:nvCxnSpPr>
          <p:spPr>
            <a:xfrm>
              <a:off x="9045084" y="4078251"/>
              <a:ext cx="12700" cy="1346574"/>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 xmlns:a16="http://schemas.microsoft.com/office/drawing/2014/main" id="{AAAD24C1-FE29-48B2-ADF3-72D5BC6DBBCC}"/>
                </a:ext>
              </a:extLst>
            </p:cNvPr>
            <p:cNvSpPr txBox="1"/>
            <p:nvPr/>
          </p:nvSpPr>
          <p:spPr>
            <a:xfrm>
              <a:off x="6800422" y="4310446"/>
              <a:ext cx="377026" cy="230832"/>
            </a:xfrm>
            <a:prstGeom prst="rect">
              <a:avLst/>
            </a:prstGeom>
            <a:noFill/>
          </p:spPr>
          <p:txBody>
            <a:bodyPr wrap="none" rtlCol="0">
              <a:spAutoFit/>
            </a:bodyPr>
            <a:lstStyle/>
            <a:p>
              <a:r>
                <a:rPr lang="en-US" altLang="ko-KR" sz="900" b="1" dirty="0">
                  <a:latin typeface="SamsungOne 400" panose="020B0503030303020204" pitchFamily="34" charset="0"/>
                  <a:ea typeface="SamsungOne 400" panose="020B0503030303020204" pitchFamily="34" charset="0"/>
                </a:rPr>
                <a:t>YES</a:t>
              </a:r>
              <a:endParaRPr lang="ko-KR" altLang="en-US" sz="900" b="1" dirty="0">
                <a:latin typeface="SamsungOne 400" panose="020B0503030303020204" pitchFamily="34" charset="0"/>
              </a:endParaRPr>
            </a:p>
          </p:txBody>
        </p:sp>
        <p:sp>
          <p:nvSpPr>
            <p:cNvPr id="118" name="TextBox 117">
              <a:extLst>
                <a:ext uri="{FF2B5EF4-FFF2-40B4-BE49-F238E27FC236}">
                  <a16:creationId xmlns="" xmlns:a16="http://schemas.microsoft.com/office/drawing/2014/main" id="{75029F62-6D90-4AA6-B611-2B794B620B18}"/>
                </a:ext>
              </a:extLst>
            </p:cNvPr>
            <p:cNvSpPr txBox="1"/>
            <p:nvPr/>
          </p:nvSpPr>
          <p:spPr>
            <a:xfrm>
              <a:off x="8960268" y="3896511"/>
              <a:ext cx="349776" cy="230832"/>
            </a:xfrm>
            <a:prstGeom prst="rect">
              <a:avLst/>
            </a:prstGeom>
            <a:noFill/>
          </p:spPr>
          <p:txBody>
            <a:bodyPr wrap="none" rtlCol="0">
              <a:spAutoFit/>
            </a:bodyPr>
            <a:lstStyle/>
            <a:p>
              <a:r>
                <a:rPr lang="en-US" altLang="ko-KR" sz="900" b="1">
                  <a:latin typeface="SamsungOne 400" panose="020B0503030303020204" pitchFamily="34" charset="0"/>
                  <a:ea typeface="SamsungOne 400" panose="020B0503030303020204" pitchFamily="34" charset="0"/>
                </a:rPr>
                <a:t>NO</a:t>
              </a:r>
              <a:endParaRPr lang="ko-KR" altLang="en-US" sz="900" b="1">
                <a:latin typeface="SamsungOne 400" panose="020B0503030303020204" pitchFamily="34" charset="0"/>
              </a:endParaRPr>
            </a:p>
          </p:txBody>
        </p:sp>
        <p:cxnSp>
          <p:nvCxnSpPr>
            <p:cNvPr id="46" name="연결선: 꺾임 45">
              <a:extLst>
                <a:ext uri="{FF2B5EF4-FFF2-40B4-BE49-F238E27FC236}">
                  <a16:creationId xmlns="" xmlns:a16="http://schemas.microsoft.com/office/drawing/2014/main" id="{07D54FEA-9203-4A52-A7CF-CC9ED6BE11FB}"/>
                </a:ext>
              </a:extLst>
            </p:cNvPr>
            <p:cNvCxnSpPr>
              <a:cxnSpLocks/>
              <a:stCxn id="40" idx="1"/>
              <a:endCxn id="79" idx="1"/>
            </p:cNvCxnSpPr>
            <p:nvPr/>
          </p:nvCxnSpPr>
          <p:spPr>
            <a:xfrm rot="10800000">
              <a:off x="5346796" y="3491521"/>
              <a:ext cx="12700" cy="1933304"/>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 xmlns:a16="http://schemas.microsoft.com/office/drawing/2014/main" id="{0FD349A4-497E-4233-A0D6-4F8E5A241DD2}"/>
                </a:ext>
              </a:extLst>
            </p:cNvPr>
            <p:cNvSpPr/>
            <p:nvPr/>
          </p:nvSpPr>
          <p:spPr>
            <a:xfrm>
              <a:off x="5346796" y="4937485"/>
              <a:ext cx="3698288" cy="21834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cs typeface="Arial" panose="020B0604020202020204" pitchFamily="34" charset="0"/>
                </a:rPr>
                <a:t>print(cipher(ch), end='')</a:t>
              </a:r>
              <a:endParaRPr lang="ko-KR" altLang="en-US" sz="1200">
                <a:solidFill>
                  <a:schemeClr val="tx1"/>
                </a:solidFill>
                <a:latin typeface="SamsungOne 400" panose="020B0503030303020204" pitchFamily="34" charset="0"/>
                <a:cs typeface="Arial" panose="020B0604020202020204" pitchFamily="34" charset="0"/>
              </a:endParaRPr>
            </a:p>
          </p:txBody>
        </p:sp>
        <p:cxnSp>
          <p:nvCxnSpPr>
            <p:cNvPr id="33" name="직선 화살표 연결선 32">
              <a:extLst>
                <a:ext uri="{FF2B5EF4-FFF2-40B4-BE49-F238E27FC236}">
                  <a16:creationId xmlns="" xmlns:a16="http://schemas.microsoft.com/office/drawing/2014/main" id="{FE0B7B3D-B7B3-451D-9BDE-D5C65F217727}"/>
                </a:ext>
              </a:extLst>
            </p:cNvPr>
            <p:cNvCxnSpPr>
              <a:cxnSpLocks/>
              <a:stCxn id="38" idx="2"/>
              <a:endCxn id="32" idx="0"/>
            </p:cNvCxnSpPr>
            <p:nvPr/>
          </p:nvCxnSpPr>
          <p:spPr>
            <a:xfrm>
              <a:off x="7195941" y="4748402"/>
              <a:ext cx="0" cy="18908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sp>
        <p:nvSpPr>
          <p:cNvPr id="37" name="직사각형 36">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9" name="TextBox 38">
            <a:extLst>
              <a:ext uri="{FF2B5EF4-FFF2-40B4-BE49-F238E27FC236}">
                <a16:creationId xmlns="" xmlns:a16="http://schemas.microsoft.com/office/drawing/2014/main"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2.3. Programming plan</a:t>
            </a:r>
          </a:p>
        </p:txBody>
      </p:sp>
      <p:sp>
        <p:nvSpPr>
          <p:cNvPr id="41" name="직사각형 40">
            <a:extLst>
              <a:ext uri="{FF2B5EF4-FFF2-40B4-BE49-F238E27FC236}">
                <a16:creationId xmlns="" xmlns:a16="http://schemas.microsoft.com/office/drawing/2014/main" id="{90EFA62F-9637-4E5A-AAB1-9E61461D75DD}"/>
              </a:ext>
            </a:extLst>
          </p:cNvPr>
          <p:cNvSpPr/>
          <p:nvPr/>
        </p:nvSpPr>
        <p:spPr>
          <a:xfrm>
            <a:off x="580388" y="2091024"/>
            <a:ext cx="396390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buSzPct val="120000"/>
              <a:buBlip>
                <a:blip r:embed="rId3"/>
              </a:buBlip>
              <a:defRPr/>
            </a:pPr>
            <a:r>
              <a:rPr lang="de-DE" altLang="ko-KR" sz="1400" dirty="0">
                <a:solidFill>
                  <a:prstClr val="black"/>
                </a:solidFill>
                <a:latin typeface="Samsung Sharp Sans" pitchFamily="2" charset="0"/>
                <a:ea typeface="Samsung Sharp Sans" pitchFamily="2" charset="0"/>
                <a:cs typeface="Samsung Sharp Sans" pitchFamily="2" charset="0"/>
              </a:rPr>
              <a:t>Pseudocode</a:t>
            </a:r>
          </a:p>
        </p:txBody>
      </p:sp>
      <p:sp>
        <p:nvSpPr>
          <p:cNvPr id="43" name="직사각형 42">
            <a:extLst>
              <a:ext uri="{FF2B5EF4-FFF2-40B4-BE49-F238E27FC236}">
                <a16:creationId xmlns="" xmlns:a16="http://schemas.microsoft.com/office/drawing/2014/main" id="{90EFA62F-9637-4E5A-AAB1-9E61461D75DD}"/>
              </a:ext>
            </a:extLst>
          </p:cNvPr>
          <p:cNvSpPr/>
          <p:nvPr/>
        </p:nvSpPr>
        <p:spPr>
          <a:xfrm>
            <a:off x="5099803" y="2091024"/>
            <a:ext cx="396390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buSzPct val="120000"/>
              <a:buBlip>
                <a:blip r:embed="rId3"/>
              </a:buBlip>
              <a:defRPr/>
            </a:pPr>
            <a:r>
              <a:rPr lang="de-DE" altLang="ko-KR" sz="1400" dirty="0">
                <a:solidFill>
                  <a:prstClr val="black"/>
                </a:solidFill>
                <a:latin typeface="Samsung Sharp Sans" pitchFamily="2" charset="0"/>
                <a:ea typeface="Samsung Sharp Sans" pitchFamily="2" charset="0"/>
                <a:cs typeface="Samsung Sharp Sans" pitchFamily="2" charset="0"/>
              </a:rPr>
              <a:t>Flowchart</a:t>
            </a:r>
          </a:p>
        </p:txBody>
      </p:sp>
      <p:sp>
        <p:nvSpPr>
          <p:cNvPr id="34" name="직사각형 33">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36" name="직사각형 35">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53128133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4" name="그림 3">
            <a:extLst>
              <a:ext uri="{FF2B5EF4-FFF2-40B4-BE49-F238E27FC236}">
                <a16:creationId xmlns="" xmlns:a16="http://schemas.microsoft.com/office/drawing/2014/main" id="{247EEF36-F4F7-48C1-98B0-551CCBA9A187}"/>
              </a:ext>
            </a:extLst>
          </p:cNvPr>
          <p:cNvPicPr>
            <a:picLocks noChangeAspect="1"/>
          </p:cNvPicPr>
          <p:nvPr/>
        </p:nvPicPr>
        <p:blipFill>
          <a:blip r:embed="rId4"/>
          <a:stretch>
            <a:fillRect/>
          </a:stretch>
        </p:blipFill>
        <p:spPr>
          <a:xfrm>
            <a:off x="548597" y="2268499"/>
            <a:ext cx="9004986" cy="892013"/>
          </a:xfrm>
          <a:prstGeom prst="rect">
            <a:avLst/>
          </a:prstGeom>
        </p:spPr>
      </p:pic>
      <p:grpSp>
        <p:nvGrpSpPr>
          <p:cNvPr id="39" name="그룹 38"/>
          <p:cNvGrpSpPr/>
          <p:nvPr/>
        </p:nvGrpSpPr>
        <p:grpSpPr>
          <a:xfrm>
            <a:off x="1703440" y="3639116"/>
            <a:ext cx="6122601" cy="1196859"/>
            <a:chOff x="1614997" y="3974535"/>
            <a:chExt cx="6122601" cy="1196859"/>
          </a:xfrm>
        </p:grpSpPr>
        <p:sp>
          <p:nvSpPr>
            <p:cNvPr id="33" name="직사각형 32">
              <a:extLst>
                <a:ext uri="{FF2B5EF4-FFF2-40B4-BE49-F238E27FC236}">
                  <a16:creationId xmlns="" xmlns:a16="http://schemas.microsoft.com/office/drawing/2014/main" id="{EAE0C042-6E46-4EA5-A4FE-9BD804B77C6E}"/>
                </a:ext>
              </a:extLst>
            </p:cNvPr>
            <p:cNvSpPr/>
            <p:nvPr/>
          </p:nvSpPr>
          <p:spPr>
            <a:xfrm>
              <a:off x="1614997" y="3988997"/>
              <a:ext cx="1127511" cy="331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a</a:t>
              </a:r>
              <a:endParaRPr lang="ko-KR" altLang="en-US" sz="1600" dirty="0">
                <a:solidFill>
                  <a:schemeClr val="tx1"/>
                </a:solidFill>
                <a:latin typeface="D2Coding" pitchFamily="49" charset="-127"/>
                <a:ea typeface="D2Coding" pitchFamily="49" charset="-127"/>
              </a:endParaRPr>
            </a:p>
          </p:txBody>
        </p:sp>
        <p:sp>
          <p:nvSpPr>
            <p:cNvPr id="34" name="직사각형 33">
              <a:extLst>
                <a:ext uri="{FF2B5EF4-FFF2-40B4-BE49-F238E27FC236}">
                  <a16:creationId xmlns="" xmlns:a16="http://schemas.microsoft.com/office/drawing/2014/main" id="{0BC1034A-24AC-4468-A580-BBAE7C502E36}"/>
                </a:ext>
              </a:extLst>
            </p:cNvPr>
            <p:cNvSpPr/>
            <p:nvPr/>
          </p:nvSpPr>
          <p:spPr>
            <a:xfrm>
              <a:off x="1614997" y="4840323"/>
              <a:ext cx="1127511" cy="331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x**3</a:t>
              </a:r>
              <a:endParaRPr lang="ko-KR" altLang="en-US" sz="1600" dirty="0">
                <a:solidFill>
                  <a:schemeClr val="tx1"/>
                </a:solidFill>
                <a:latin typeface="D2Coding" pitchFamily="49" charset="-127"/>
                <a:ea typeface="D2Coding" pitchFamily="49" charset="-127"/>
              </a:endParaRPr>
            </a:p>
          </p:txBody>
        </p:sp>
        <p:grpSp>
          <p:nvGrpSpPr>
            <p:cNvPr id="38" name="그룹 37"/>
            <p:cNvGrpSpPr/>
            <p:nvPr/>
          </p:nvGrpSpPr>
          <p:grpSpPr>
            <a:xfrm>
              <a:off x="2661971" y="3974535"/>
              <a:ext cx="5075627" cy="1182397"/>
              <a:chOff x="2661971" y="3974535"/>
              <a:chExt cx="5075627" cy="1182397"/>
            </a:xfrm>
          </p:grpSpPr>
          <p:grpSp>
            <p:nvGrpSpPr>
              <p:cNvPr id="10" name="그룹 9"/>
              <p:cNvGrpSpPr/>
              <p:nvPr/>
            </p:nvGrpSpPr>
            <p:grpSpPr>
              <a:xfrm>
                <a:off x="2661971" y="3974535"/>
                <a:ext cx="563755" cy="1182397"/>
                <a:chOff x="2661971" y="3974535"/>
                <a:chExt cx="563755" cy="1182397"/>
              </a:xfrm>
            </p:grpSpPr>
            <p:sp>
              <p:nvSpPr>
                <p:cNvPr id="12" name="직사각형 11">
                  <a:extLst>
                    <a:ext uri="{FF2B5EF4-FFF2-40B4-BE49-F238E27FC236}">
                      <a16:creationId xmlns="" xmlns:a16="http://schemas.microsoft.com/office/drawing/2014/main" id="{6BC6C180-C7BA-4ED6-BF16-7BB7BC4081C9}"/>
                    </a:ext>
                  </a:extLst>
                </p:cNvPr>
                <p:cNvSpPr/>
                <p:nvPr/>
              </p:nvSpPr>
              <p:spPr>
                <a:xfrm>
                  <a:off x="2661971"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1</a:t>
                  </a:r>
                  <a:endParaRPr lang="ko-KR" altLang="en-US" sz="1600" dirty="0">
                    <a:solidFill>
                      <a:schemeClr val="tx1"/>
                    </a:solidFill>
                    <a:latin typeface="D2Coding" pitchFamily="49" charset="-127"/>
                    <a:ea typeface="D2Coding" pitchFamily="49" charset="-127"/>
                  </a:endParaRPr>
                </a:p>
              </p:txBody>
            </p:sp>
            <p:sp>
              <p:nvSpPr>
                <p:cNvPr id="19" name="직사각형 18">
                  <a:extLst>
                    <a:ext uri="{FF2B5EF4-FFF2-40B4-BE49-F238E27FC236}">
                      <a16:creationId xmlns="" xmlns:a16="http://schemas.microsoft.com/office/drawing/2014/main" id="{09E0CD7C-F985-4E37-8B1A-FAC48FE93859}"/>
                    </a:ext>
                  </a:extLst>
                </p:cNvPr>
                <p:cNvSpPr/>
                <p:nvPr/>
              </p:nvSpPr>
              <p:spPr>
                <a:xfrm>
                  <a:off x="2661971" y="4825861"/>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1</a:t>
                  </a:r>
                  <a:endParaRPr lang="ko-KR" altLang="en-US" sz="1600" dirty="0">
                    <a:solidFill>
                      <a:schemeClr val="tx1"/>
                    </a:solidFill>
                    <a:latin typeface="D2Coding" pitchFamily="49" charset="-127"/>
                    <a:ea typeface="D2Coding" pitchFamily="49" charset="-127"/>
                  </a:endParaRPr>
                </a:p>
              </p:txBody>
            </p:sp>
            <p:cxnSp>
              <p:nvCxnSpPr>
                <p:cNvPr id="24" name="직선 화살표 연결선 23">
                  <a:extLst>
                    <a:ext uri="{FF2B5EF4-FFF2-40B4-BE49-F238E27FC236}">
                      <a16:creationId xmlns="" xmlns:a16="http://schemas.microsoft.com/office/drawing/2014/main" id="{712B74A1-F070-4FF5-B39B-86823C73E6B8}"/>
                    </a:ext>
                  </a:extLst>
                </p:cNvPr>
                <p:cNvCxnSpPr>
                  <a:stCxn id="12" idx="2"/>
                  <a:endCxn id="19" idx="0"/>
                </p:cNvCxnSpPr>
                <p:nvPr/>
              </p:nvCxnSpPr>
              <p:spPr>
                <a:xfrm>
                  <a:off x="2943849"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4105985" y="3974535"/>
                <a:ext cx="563755" cy="1182397"/>
                <a:chOff x="4141541" y="3974535"/>
                <a:chExt cx="563755" cy="1182397"/>
              </a:xfrm>
            </p:grpSpPr>
            <p:sp>
              <p:nvSpPr>
                <p:cNvPr id="14" name="직사각형 13">
                  <a:extLst>
                    <a:ext uri="{FF2B5EF4-FFF2-40B4-BE49-F238E27FC236}">
                      <a16:creationId xmlns="" xmlns:a16="http://schemas.microsoft.com/office/drawing/2014/main" id="{403EC1C7-1924-42E3-BFF5-BBDCAA38882E}"/>
                    </a:ext>
                  </a:extLst>
                </p:cNvPr>
                <p:cNvSpPr/>
                <p:nvPr/>
              </p:nvSpPr>
              <p:spPr>
                <a:xfrm>
                  <a:off x="4141541"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3</a:t>
                  </a:r>
                  <a:endParaRPr lang="ko-KR" altLang="en-US" sz="1600" dirty="0">
                    <a:solidFill>
                      <a:schemeClr val="tx1"/>
                    </a:solidFill>
                    <a:latin typeface="D2Coding" pitchFamily="49" charset="-127"/>
                    <a:ea typeface="D2Coding" pitchFamily="49" charset="-127"/>
                  </a:endParaRPr>
                </a:p>
              </p:txBody>
            </p:sp>
            <p:sp>
              <p:nvSpPr>
                <p:cNvPr id="21" name="직사각형 20">
                  <a:extLst>
                    <a:ext uri="{FF2B5EF4-FFF2-40B4-BE49-F238E27FC236}">
                      <a16:creationId xmlns="" xmlns:a16="http://schemas.microsoft.com/office/drawing/2014/main" id="{ED915AE2-2E22-4C14-8306-B6391B811A23}"/>
                    </a:ext>
                  </a:extLst>
                </p:cNvPr>
                <p:cNvSpPr/>
                <p:nvPr/>
              </p:nvSpPr>
              <p:spPr>
                <a:xfrm>
                  <a:off x="4141541" y="4825861"/>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27</a:t>
                  </a:r>
                  <a:endParaRPr lang="ko-KR" altLang="en-US" sz="1600" dirty="0">
                    <a:solidFill>
                      <a:schemeClr val="tx1"/>
                    </a:solidFill>
                    <a:latin typeface="D2Coding" pitchFamily="49" charset="-127"/>
                    <a:ea typeface="D2Coding" pitchFamily="49" charset="-127"/>
                  </a:endParaRPr>
                </a:p>
              </p:txBody>
            </p:sp>
            <p:cxnSp>
              <p:nvCxnSpPr>
                <p:cNvPr id="25" name="직선 화살표 연결선 24">
                  <a:extLst>
                    <a:ext uri="{FF2B5EF4-FFF2-40B4-BE49-F238E27FC236}">
                      <a16:creationId xmlns="" xmlns:a16="http://schemas.microsoft.com/office/drawing/2014/main" id="{9673720F-2CA1-4B05-98D5-2643502BCEF1}"/>
                    </a:ext>
                  </a:extLst>
                </p:cNvPr>
                <p:cNvCxnSpPr/>
                <p:nvPr/>
              </p:nvCxnSpPr>
              <p:spPr>
                <a:xfrm>
                  <a:off x="4423418"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 name="그룹 8"/>
              <p:cNvGrpSpPr/>
              <p:nvPr/>
            </p:nvGrpSpPr>
            <p:grpSpPr>
              <a:xfrm>
                <a:off x="3383978" y="3974535"/>
                <a:ext cx="563755" cy="1182397"/>
                <a:chOff x="3401785" y="3974535"/>
                <a:chExt cx="563755" cy="1182397"/>
              </a:xfrm>
            </p:grpSpPr>
            <p:sp>
              <p:nvSpPr>
                <p:cNvPr id="13" name="직사각형 12">
                  <a:extLst>
                    <a:ext uri="{FF2B5EF4-FFF2-40B4-BE49-F238E27FC236}">
                      <a16:creationId xmlns="" xmlns:a16="http://schemas.microsoft.com/office/drawing/2014/main" id="{036CF2E5-F655-4B16-8503-E716010E5720}"/>
                    </a:ext>
                  </a:extLst>
                </p:cNvPr>
                <p:cNvSpPr/>
                <p:nvPr/>
              </p:nvSpPr>
              <p:spPr>
                <a:xfrm>
                  <a:off x="3401785"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2</a:t>
                  </a:r>
                  <a:endParaRPr lang="ko-KR" altLang="en-US" sz="1600" dirty="0">
                    <a:solidFill>
                      <a:schemeClr val="tx1"/>
                    </a:solidFill>
                    <a:latin typeface="D2Coding" pitchFamily="49" charset="-127"/>
                    <a:ea typeface="D2Coding" pitchFamily="49" charset="-127"/>
                  </a:endParaRPr>
                </a:p>
              </p:txBody>
            </p:sp>
            <p:sp>
              <p:nvSpPr>
                <p:cNvPr id="20" name="직사각형 19">
                  <a:extLst>
                    <a:ext uri="{FF2B5EF4-FFF2-40B4-BE49-F238E27FC236}">
                      <a16:creationId xmlns="" xmlns:a16="http://schemas.microsoft.com/office/drawing/2014/main" id="{DF602591-3557-402D-B682-E36988ECDDFC}"/>
                    </a:ext>
                  </a:extLst>
                </p:cNvPr>
                <p:cNvSpPr/>
                <p:nvPr/>
              </p:nvSpPr>
              <p:spPr>
                <a:xfrm>
                  <a:off x="3401785" y="4825861"/>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8</a:t>
                  </a:r>
                  <a:endParaRPr lang="ko-KR" altLang="en-US" sz="1600" dirty="0">
                    <a:solidFill>
                      <a:schemeClr val="tx1"/>
                    </a:solidFill>
                    <a:latin typeface="D2Coding" pitchFamily="49" charset="-127"/>
                    <a:ea typeface="D2Coding" pitchFamily="49" charset="-127"/>
                  </a:endParaRPr>
                </a:p>
              </p:txBody>
            </p:sp>
            <p:cxnSp>
              <p:nvCxnSpPr>
                <p:cNvPr id="26" name="직선 화살표 연결선 25">
                  <a:extLst>
                    <a:ext uri="{FF2B5EF4-FFF2-40B4-BE49-F238E27FC236}">
                      <a16:creationId xmlns="" xmlns:a16="http://schemas.microsoft.com/office/drawing/2014/main" id="{F9D5F65D-0AB7-41F8-9468-AA2C40C2767D}"/>
                    </a:ext>
                  </a:extLst>
                </p:cNvPr>
                <p:cNvCxnSpPr/>
                <p:nvPr/>
              </p:nvCxnSpPr>
              <p:spPr>
                <a:xfrm>
                  <a:off x="3697277"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4827992" y="3974535"/>
                <a:ext cx="563755" cy="1182397"/>
                <a:chOff x="4881414" y="3974535"/>
                <a:chExt cx="563755" cy="1182397"/>
              </a:xfrm>
            </p:grpSpPr>
            <p:sp>
              <p:nvSpPr>
                <p:cNvPr id="15" name="직사각형 14">
                  <a:extLst>
                    <a:ext uri="{FF2B5EF4-FFF2-40B4-BE49-F238E27FC236}">
                      <a16:creationId xmlns="" xmlns:a16="http://schemas.microsoft.com/office/drawing/2014/main" id="{CACF916D-D857-4CDF-A411-83900371474B}"/>
                    </a:ext>
                  </a:extLst>
                </p:cNvPr>
                <p:cNvSpPr/>
                <p:nvPr/>
              </p:nvSpPr>
              <p:spPr>
                <a:xfrm>
                  <a:off x="4881414"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4</a:t>
                  </a:r>
                  <a:endParaRPr lang="ko-KR" altLang="en-US" sz="1600" dirty="0">
                    <a:solidFill>
                      <a:schemeClr val="tx1"/>
                    </a:solidFill>
                    <a:latin typeface="D2Coding" pitchFamily="49" charset="-127"/>
                    <a:ea typeface="D2Coding" pitchFamily="49" charset="-127"/>
                  </a:endParaRPr>
                </a:p>
              </p:txBody>
            </p:sp>
            <p:sp>
              <p:nvSpPr>
                <p:cNvPr id="22" name="직사각형 21">
                  <a:extLst>
                    <a:ext uri="{FF2B5EF4-FFF2-40B4-BE49-F238E27FC236}">
                      <a16:creationId xmlns="" xmlns:a16="http://schemas.microsoft.com/office/drawing/2014/main" id="{D6309F86-9D3D-4D3C-AED4-F29A7516363D}"/>
                    </a:ext>
                  </a:extLst>
                </p:cNvPr>
                <p:cNvSpPr/>
                <p:nvPr/>
              </p:nvSpPr>
              <p:spPr>
                <a:xfrm>
                  <a:off x="4881414" y="4825861"/>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64</a:t>
                  </a:r>
                  <a:endParaRPr lang="ko-KR" altLang="en-US" sz="1600" dirty="0">
                    <a:solidFill>
                      <a:schemeClr val="tx1"/>
                    </a:solidFill>
                    <a:latin typeface="D2Coding" pitchFamily="49" charset="-127"/>
                    <a:ea typeface="D2Coding" pitchFamily="49" charset="-127"/>
                  </a:endParaRPr>
                </a:p>
              </p:txBody>
            </p:sp>
            <p:cxnSp>
              <p:nvCxnSpPr>
                <p:cNvPr id="27" name="직선 화살표 연결선 26">
                  <a:extLst>
                    <a:ext uri="{FF2B5EF4-FFF2-40B4-BE49-F238E27FC236}">
                      <a16:creationId xmlns="" xmlns:a16="http://schemas.microsoft.com/office/drawing/2014/main" id="{9F3110D4-0E93-417C-A324-552343858422}"/>
                    </a:ext>
                  </a:extLst>
                </p:cNvPr>
                <p:cNvCxnSpPr/>
                <p:nvPr/>
              </p:nvCxnSpPr>
              <p:spPr>
                <a:xfrm>
                  <a:off x="5163292"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 name="그룹 4"/>
              <p:cNvGrpSpPr/>
              <p:nvPr/>
            </p:nvGrpSpPr>
            <p:grpSpPr>
              <a:xfrm>
                <a:off x="5549999" y="3974535"/>
                <a:ext cx="623699" cy="1182397"/>
                <a:chOff x="5581877" y="3974535"/>
                <a:chExt cx="623699" cy="1182397"/>
              </a:xfrm>
            </p:grpSpPr>
            <p:sp>
              <p:nvSpPr>
                <p:cNvPr id="16" name="직사각형 15">
                  <a:extLst>
                    <a:ext uri="{FF2B5EF4-FFF2-40B4-BE49-F238E27FC236}">
                      <a16:creationId xmlns="" xmlns:a16="http://schemas.microsoft.com/office/drawing/2014/main" id="{16A3988C-D7D8-4702-ACA9-6249B9DED7B8}"/>
                    </a:ext>
                  </a:extLst>
                </p:cNvPr>
                <p:cNvSpPr/>
                <p:nvPr/>
              </p:nvSpPr>
              <p:spPr>
                <a:xfrm>
                  <a:off x="5611849"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5</a:t>
                  </a:r>
                  <a:endParaRPr lang="ko-KR" altLang="en-US" sz="1600" dirty="0">
                    <a:solidFill>
                      <a:schemeClr val="tx1"/>
                    </a:solidFill>
                    <a:latin typeface="D2Coding" pitchFamily="49" charset="-127"/>
                    <a:ea typeface="D2Coding" pitchFamily="49" charset="-127"/>
                  </a:endParaRPr>
                </a:p>
              </p:txBody>
            </p:sp>
            <p:sp>
              <p:nvSpPr>
                <p:cNvPr id="23" name="직사각형 22">
                  <a:extLst>
                    <a:ext uri="{FF2B5EF4-FFF2-40B4-BE49-F238E27FC236}">
                      <a16:creationId xmlns="" xmlns:a16="http://schemas.microsoft.com/office/drawing/2014/main" id="{26C11442-D267-418D-BF72-15FB49DB21A6}"/>
                    </a:ext>
                  </a:extLst>
                </p:cNvPr>
                <p:cNvSpPr/>
                <p:nvPr/>
              </p:nvSpPr>
              <p:spPr>
                <a:xfrm>
                  <a:off x="5581877" y="4825861"/>
                  <a:ext cx="623699"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125</a:t>
                  </a:r>
                  <a:endParaRPr lang="ko-KR" altLang="en-US" sz="1600" dirty="0">
                    <a:solidFill>
                      <a:schemeClr val="tx1"/>
                    </a:solidFill>
                    <a:latin typeface="D2Coding" pitchFamily="49" charset="-127"/>
                    <a:ea typeface="D2Coding" pitchFamily="49" charset="-127"/>
                  </a:endParaRPr>
                </a:p>
              </p:txBody>
            </p:sp>
            <p:cxnSp>
              <p:nvCxnSpPr>
                <p:cNvPr id="29" name="직선 화살표 연결선 28">
                  <a:extLst>
                    <a:ext uri="{FF2B5EF4-FFF2-40B4-BE49-F238E27FC236}">
                      <a16:creationId xmlns="" xmlns:a16="http://schemas.microsoft.com/office/drawing/2014/main" id="{3A010BA6-A492-41BB-9C21-2FD4616F94EC}"/>
                    </a:ext>
                  </a:extLst>
                </p:cNvPr>
                <p:cNvCxnSpPr/>
                <p:nvPr/>
              </p:nvCxnSpPr>
              <p:spPr>
                <a:xfrm>
                  <a:off x="5893726"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 name="그룹 2"/>
              <p:cNvGrpSpPr/>
              <p:nvPr/>
            </p:nvGrpSpPr>
            <p:grpSpPr>
              <a:xfrm>
                <a:off x="6331950" y="3974535"/>
                <a:ext cx="623699" cy="1182397"/>
                <a:chOff x="6374142" y="3974535"/>
                <a:chExt cx="623699" cy="1182397"/>
              </a:xfrm>
            </p:grpSpPr>
            <p:sp>
              <p:nvSpPr>
                <p:cNvPr id="17" name="직사각형 16">
                  <a:extLst>
                    <a:ext uri="{FF2B5EF4-FFF2-40B4-BE49-F238E27FC236}">
                      <a16:creationId xmlns="" xmlns:a16="http://schemas.microsoft.com/office/drawing/2014/main" id="{AD6283B8-4852-4101-99BA-E6CD0C47DA96}"/>
                    </a:ext>
                  </a:extLst>
                </p:cNvPr>
                <p:cNvSpPr/>
                <p:nvPr/>
              </p:nvSpPr>
              <p:spPr>
                <a:xfrm>
                  <a:off x="6404114"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6</a:t>
                  </a:r>
                  <a:endParaRPr lang="ko-KR" altLang="en-US" sz="1600" dirty="0">
                    <a:solidFill>
                      <a:schemeClr val="tx1"/>
                    </a:solidFill>
                    <a:latin typeface="D2Coding" pitchFamily="49" charset="-127"/>
                    <a:ea typeface="D2Coding" pitchFamily="49" charset="-127"/>
                  </a:endParaRPr>
                </a:p>
              </p:txBody>
            </p:sp>
            <p:cxnSp>
              <p:nvCxnSpPr>
                <p:cNvPr id="30" name="직선 화살표 연결선 29">
                  <a:extLst>
                    <a:ext uri="{FF2B5EF4-FFF2-40B4-BE49-F238E27FC236}">
                      <a16:creationId xmlns="" xmlns:a16="http://schemas.microsoft.com/office/drawing/2014/main" id="{BBBB0737-997F-4025-B615-3806F6AB1F94}"/>
                    </a:ext>
                  </a:extLst>
                </p:cNvPr>
                <p:cNvCxnSpPr/>
                <p:nvPr/>
              </p:nvCxnSpPr>
              <p:spPr>
                <a:xfrm>
                  <a:off x="6685991"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 xmlns:a16="http://schemas.microsoft.com/office/drawing/2014/main" id="{D5079F8F-49D1-4A4D-AF43-0F8C197E85F4}"/>
                    </a:ext>
                  </a:extLst>
                </p:cNvPr>
                <p:cNvSpPr/>
                <p:nvPr/>
              </p:nvSpPr>
              <p:spPr>
                <a:xfrm>
                  <a:off x="6374142" y="4825861"/>
                  <a:ext cx="623699"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216</a:t>
                  </a:r>
                  <a:endParaRPr lang="ko-KR" altLang="en-US" sz="1600" dirty="0">
                    <a:solidFill>
                      <a:schemeClr val="tx1"/>
                    </a:solidFill>
                    <a:latin typeface="D2Coding" pitchFamily="49" charset="-127"/>
                    <a:ea typeface="D2Coding" pitchFamily="49" charset="-127"/>
                  </a:endParaRPr>
                </a:p>
              </p:txBody>
            </p:sp>
          </p:grpSp>
          <p:grpSp>
            <p:nvGrpSpPr>
              <p:cNvPr id="2" name="그룹 1"/>
              <p:cNvGrpSpPr/>
              <p:nvPr/>
            </p:nvGrpSpPr>
            <p:grpSpPr>
              <a:xfrm>
                <a:off x="7113899" y="3974535"/>
                <a:ext cx="623699" cy="1182397"/>
                <a:chOff x="7113899" y="3974535"/>
                <a:chExt cx="623699" cy="1182397"/>
              </a:xfrm>
            </p:grpSpPr>
            <p:sp>
              <p:nvSpPr>
                <p:cNvPr id="18" name="직사각형 17">
                  <a:extLst>
                    <a:ext uri="{FF2B5EF4-FFF2-40B4-BE49-F238E27FC236}">
                      <a16:creationId xmlns="" xmlns:a16="http://schemas.microsoft.com/office/drawing/2014/main" id="{CF68A542-C0FF-402A-A2A7-D85467F401F9}"/>
                    </a:ext>
                  </a:extLst>
                </p:cNvPr>
                <p:cNvSpPr/>
                <p:nvPr/>
              </p:nvSpPr>
              <p:spPr>
                <a:xfrm>
                  <a:off x="7143871"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7</a:t>
                  </a:r>
                  <a:endParaRPr lang="ko-KR" altLang="en-US" sz="1600" dirty="0">
                    <a:solidFill>
                      <a:schemeClr val="tx1"/>
                    </a:solidFill>
                    <a:latin typeface="D2Coding" pitchFamily="49" charset="-127"/>
                    <a:ea typeface="D2Coding" pitchFamily="49" charset="-127"/>
                  </a:endParaRPr>
                </a:p>
              </p:txBody>
            </p:sp>
            <p:cxnSp>
              <p:nvCxnSpPr>
                <p:cNvPr id="31" name="직선 화살표 연결선 30">
                  <a:extLst>
                    <a:ext uri="{FF2B5EF4-FFF2-40B4-BE49-F238E27FC236}">
                      <a16:creationId xmlns="" xmlns:a16="http://schemas.microsoft.com/office/drawing/2014/main" id="{9C0B406A-1C8D-4508-9B89-A0DF55671754}"/>
                    </a:ext>
                  </a:extLst>
                </p:cNvPr>
                <p:cNvCxnSpPr/>
                <p:nvPr/>
              </p:nvCxnSpPr>
              <p:spPr>
                <a:xfrm>
                  <a:off x="7425748"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 xmlns:a16="http://schemas.microsoft.com/office/drawing/2014/main" id="{54BA09E2-BAA1-41E8-8CA0-86D3B54618C4}"/>
                    </a:ext>
                  </a:extLst>
                </p:cNvPr>
                <p:cNvSpPr/>
                <p:nvPr/>
              </p:nvSpPr>
              <p:spPr>
                <a:xfrm>
                  <a:off x="7113899" y="4825861"/>
                  <a:ext cx="623699"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343</a:t>
                  </a:r>
                  <a:endParaRPr lang="ko-KR" altLang="en-US" sz="1600" dirty="0">
                    <a:solidFill>
                      <a:schemeClr val="tx1"/>
                    </a:solidFill>
                    <a:latin typeface="D2Coding" pitchFamily="49" charset="-127"/>
                    <a:ea typeface="D2Coding" pitchFamily="49" charset="-127"/>
                  </a:endParaRPr>
                </a:p>
              </p:txBody>
            </p:sp>
          </p:grpSp>
        </p:grpSp>
      </p:grpSp>
      <p:sp>
        <p:nvSpPr>
          <p:cNvPr id="42" name="직사각형 41">
            <a:extLst>
              <a:ext uri="{FF2B5EF4-FFF2-40B4-BE49-F238E27FC236}">
                <a16:creationId xmlns="" xmlns:a16="http://schemas.microsoft.com/office/drawing/2014/main" id="{CD4922DF-CBB2-4838-9926-C3380EA239E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43" name="TextBox 42">
            <a:extLst>
              <a:ext uri="{FF2B5EF4-FFF2-40B4-BE49-F238E27FC236}">
                <a16:creationId xmlns="" xmlns:a16="http://schemas.microsoft.com/office/drawing/2014/main" id="{BAC0C98C-517C-4B56-8757-4C42FF742331}"/>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2.9. Combination of map function and lambda function</a:t>
            </a:r>
          </a:p>
        </p:txBody>
      </p:sp>
      <p:sp>
        <p:nvSpPr>
          <p:cNvPr id="37" name="직사각형 36">
            <a:extLst>
              <a:ext uri="{FF2B5EF4-FFF2-40B4-BE49-F238E27FC236}">
                <a16:creationId xmlns="" xmlns:a16="http://schemas.microsoft.com/office/drawing/2014/main" id="{90EFA62F-9637-4E5A-AAB1-9E61461D75DD}"/>
              </a:ext>
            </a:extLst>
          </p:cNvPr>
          <p:cNvSpPr/>
          <p:nvPr/>
        </p:nvSpPr>
        <p:spPr>
          <a:xfrm>
            <a:off x="580388" y="203356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You can transform units of the list into a simple expression by using the map function and lambda function. </a:t>
            </a:r>
          </a:p>
        </p:txBody>
      </p:sp>
    </p:spTree>
    <p:custDataLst>
      <p:tags r:id="rId1"/>
    </p:custDataLst>
    <p:extLst>
      <p:ext uri="{BB962C8B-B14F-4D97-AF65-F5344CB8AC3E}">
        <p14:creationId xmlns:p14="http://schemas.microsoft.com/office/powerpoint/2010/main" val="276023188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37" name="그룹 36">
            <a:extLst>
              <a:ext uri="{FF2B5EF4-FFF2-40B4-BE49-F238E27FC236}">
                <a16:creationId xmlns="" xmlns:a16="http://schemas.microsoft.com/office/drawing/2014/main" id="{7DE98455-4D78-40FF-A433-FB95F12C5D06}"/>
              </a:ext>
            </a:extLst>
          </p:cNvPr>
          <p:cNvGrpSpPr/>
          <p:nvPr/>
        </p:nvGrpSpPr>
        <p:grpSpPr>
          <a:xfrm>
            <a:off x="370279" y="3246482"/>
            <a:ext cx="9165441" cy="2040546"/>
            <a:chOff x="251520" y="826840"/>
            <a:chExt cx="8391266" cy="2170112"/>
          </a:xfrm>
        </p:grpSpPr>
        <p:sp>
          <p:nvSpPr>
            <p:cNvPr id="38" name="직사각형 37">
              <a:extLst>
                <a:ext uri="{FF2B5EF4-FFF2-40B4-BE49-F238E27FC236}">
                  <a16:creationId xmlns="" xmlns:a16="http://schemas.microsoft.com/office/drawing/2014/main" id="{DBDB6EFC-550B-4282-80F1-52068E5684C9}"/>
                </a:ext>
              </a:extLst>
            </p:cNvPr>
            <p:cNvSpPr/>
            <p:nvPr/>
          </p:nvSpPr>
          <p:spPr>
            <a:xfrm>
              <a:off x="241176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rPr>
                <a:t>item</a:t>
              </a:r>
              <a:r>
                <a:rPr lang="ko-KR" altLang="en-US" sz="1300" dirty="0">
                  <a:solidFill>
                    <a:schemeClr val="tx1"/>
                  </a:solidFill>
                </a:rPr>
                <a:t> </a:t>
              </a:r>
              <a:r>
                <a:rPr lang="en-US" altLang="ko-KR" sz="1300" dirty="0">
                  <a:solidFill>
                    <a:schemeClr val="tx1"/>
                  </a:solidFill>
                </a:rPr>
                <a:t>1</a:t>
              </a:r>
              <a:endParaRPr lang="ko-KR" altLang="en-US" sz="1300" dirty="0">
                <a:solidFill>
                  <a:schemeClr val="tx1"/>
                </a:solidFill>
              </a:endParaRPr>
            </a:p>
          </p:txBody>
        </p:sp>
        <p:sp>
          <p:nvSpPr>
            <p:cNvPr id="39" name="직사각형 38">
              <a:extLst>
                <a:ext uri="{FF2B5EF4-FFF2-40B4-BE49-F238E27FC236}">
                  <a16:creationId xmlns="" xmlns:a16="http://schemas.microsoft.com/office/drawing/2014/main" id="{1A33B3B2-2216-4C7A-B2C6-1318DA1AF906}"/>
                </a:ext>
              </a:extLst>
            </p:cNvPr>
            <p:cNvSpPr/>
            <p:nvPr/>
          </p:nvSpPr>
          <p:spPr>
            <a:xfrm>
              <a:off x="328708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rPr>
                <a:t>item</a:t>
              </a:r>
              <a:r>
                <a:rPr lang="ko-KR" altLang="en-US" sz="1300" dirty="0">
                  <a:solidFill>
                    <a:schemeClr val="tx1"/>
                  </a:solidFill>
                </a:rPr>
                <a:t> </a:t>
              </a:r>
              <a:r>
                <a:rPr lang="en-US" altLang="ko-KR" sz="1300" dirty="0">
                  <a:solidFill>
                    <a:schemeClr val="tx1"/>
                  </a:solidFill>
                </a:rPr>
                <a:t>2</a:t>
              </a:r>
              <a:endParaRPr lang="ko-KR" altLang="en-US" sz="1300" dirty="0">
                <a:solidFill>
                  <a:schemeClr val="tx1"/>
                </a:solidFill>
              </a:endParaRPr>
            </a:p>
          </p:txBody>
        </p:sp>
        <p:sp>
          <p:nvSpPr>
            <p:cNvPr id="40" name="직사각형 39">
              <a:extLst>
                <a:ext uri="{FF2B5EF4-FFF2-40B4-BE49-F238E27FC236}">
                  <a16:creationId xmlns="" xmlns:a16="http://schemas.microsoft.com/office/drawing/2014/main" id="{F38E25F7-6C23-47D9-9EFC-F3932E045B09}"/>
                </a:ext>
              </a:extLst>
            </p:cNvPr>
            <p:cNvSpPr/>
            <p:nvPr/>
          </p:nvSpPr>
          <p:spPr>
            <a:xfrm>
              <a:off x="416240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rPr>
                <a:t>item</a:t>
              </a:r>
              <a:r>
                <a:rPr lang="ko-KR" altLang="en-US" sz="1300" dirty="0">
                  <a:solidFill>
                    <a:schemeClr val="tx1"/>
                  </a:solidFill>
                </a:rPr>
                <a:t> </a:t>
              </a:r>
              <a:r>
                <a:rPr lang="en-US" altLang="ko-KR" sz="1300" dirty="0">
                  <a:solidFill>
                    <a:schemeClr val="tx1"/>
                  </a:solidFill>
                </a:rPr>
                <a:t>3</a:t>
              </a:r>
              <a:endParaRPr lang="ko-KR" altLang="en-US" sz="1300" dirty="0">
                <a:solidFill>
                  <a:schemeClr val="tx1"/>
                </a:solidFill>
              </a:endParaRPr>
            </a:p>
          </p:txBody>
        </p:sp>
        <p:sp>
          <p:nvSpPr>
            <p:cNvPr id="41" name="직사각형 40">
              <a:extLst>
                <a:ext uri="{FF2B5EF4-FFF2-40B4-BE49-F238E27FC236}">
                  <a16:creationId xmlns="" xmlns:a16="http://schemas.microsoft.com/office/drawing/2014/main" id="{B8B3CE04-632F-4638-AD97-5C5966C680E7}"/>
                </a:ext>
              </a:extLst>
            </p:cNvPr>
            <p:cNvSpPr/>
            <p:nvPr/>
          </p:nvSpPr>
          <p:spPr>
            <a:xfrm>
              <a:off x="5037719"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rPr>
                <a:t>item</a:t>
              </a:r>
              <a:r>
                <a:rPr lang="ko-KR" altLang="en-US" sz="1300" dirty="0">
                  <a:solidFill>
                    <a:schemeClr val="tx1"/>
                  </a:solidFill>
                </a:rPr>
                <a:t> </a:t>
              </a:r>
              <a:r>
                <a:rPr lang="en-US" altLang="ko-KR" sz="1300" dirty="0">
                  <a:solidFill>
                    <a:schemeClr val="tx1"/>
                  </a:solidFill>
                </a:rPr>
                <a:t>4</a:t>
              </a:r>
              <a:endParaRPr lang="ko-KR" altLang="en-US" sz="1300" dirty="0">
                <a:solidFill>
                  <a:schemeClr val="tx1"/>
                </a:solidFill>
              </a:endParaRPr>
            </a:p>
          </p:txBody>
        </p:sp>
        <p:sp>
          <p:nvSpPr>
            <p:cNvPr id="42" name="직사각형 41">
              <a:extLst>
                <a:ext uri="{FF2B5EF4-FFF2-40B4-BE49-F238E27FC236}">
                  <a16:creationId xmlns="" xmlns:a16="http://schemas.microsoft.com/office/drawing/2014/main" id="{1F792AD0-4DAB-4BB8-BBCE-01226632F104}"/>
                </a:ext>
              </a:extLst>
            </p:cNvPr>
            <p:cNvSpPr/>
            <p:nvPr/>
          </p:nvSpPr>
          <p:spPr>
            <a:xfrm>
              <a:off x="7020272"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n</a:t>
              </a:r>
              <a:endParaRPr lang="ko-KR" altLang="en-US" sz="1300" dirty="0">
                <a:solidFill>
                  <a:schemeClr val="tx1"/>
                </a:solidFill>
              </a:endParaRPr>
            </a:p>
          </p:txBody>
        </p:sp>
        <p:sp>
          <p:nvSpPr>
            <p:cNvPr id="43" name="TextBox 9">
              <a:extLst>
                <a:ext uri="{FF2B5EF4-FFF2-40B4-BE49-F238E27FC236}">
                  <a16:creationId xmlns="" xmlns:a16="http://schemas.microsoft.com/office/drawing/2014/main" id="{E5C7B6A4-D2BF-4167-A67B-4D99E4B93AEC}"/>
                </a:ext>
              </a:extLst>
            </p:cNvPr>
            <p:cNvSpPr txBox="1"/>
            <p:nvPr/>
          </p:nvSpPr>
          <p:spPr>
            <a:xfrm>
              <a:off x="6239406" y="826840"/>
              <a:ext cx="300082"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t>…</a:t>
              </a:r>
              <a:endParaRPr lang="ko-KR" altLang="en-US" sz="1300" dirty="0"/>
            </a:p>
          </p:txBody>
        </p:sp>
        <p:sp>
          <p:nvSpPr>
            <p:cNvPr id="44" name="직사각형 43">
              <a:extLst>
                <a:ext uri="{FF2B5EF4-FFF2-40B4-BE49-F238E27FC236}">
                  <a16:creationId xmlns="" xmlns:a16="http://schemas.microsoft.com/office/drawing/2014/main" id="{4ACF4E3F-3065-4BA8-9C68-0C518BDC0E0E}"/>
                </a:ext>
              </a:extLst>
            </p:cNvPr>
            <p:cNvSpPr/>
            <p:nvPr/>
          </p:nvSpPr>
          <p:spPr>
            <a:xfrm>
              <a:off x="2805471" y="1747421"/>
              <a:ext cx="4464496"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dirty="0"/>
            </a:p>
          </p:txBody>
        </p:sp>
        <p:sp>
          <p:nvSpPr>
            <p:cNvPr id="45" name="TextBox 11">
              <a:extLst>
                <a:ext uri="{FF2B5EF4-FFF2-40B4-BE49-F238E27FC236}">
                  <a16:creationId xmlns="" xmlns:a16="http://schemas.microsoft.com/office/drawing/2014/main" id="{08FE779F-E1F9-423C-BDD7-E69A2B666A26}"/>
                </a:ext>
              </a:extLst>
            </p:cNvPr>
            <p:cNvSpPr txBox="1"/>
            <p:nvPr/>
          </p:nvSpPr>
          <p:spPr>
            <a:xfrm>
              <a:off x="4172407" y="1809556"/>
              <a:ext cx="1695374" cy="310953"/>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filter, map function</a:t>
              </a:r>
              <a:endParaRPr lang="ko-KR" altLang="en-US" sz="1300" dirty="0">
                <a:latin typeface="D2Coding" panose="020B0609020101020101" pitchFamily="49" charset="-127"/>
                <a:ea typeface="D2Coding" panose="020B0609020101020101" pitchFamily="49" charset="-127"/>
              </a:endParaRPr>
            </a:p>
          </p:txBody>
        </p:sp>
        <p:sp>
          <p:nvSpPr>
            <p:cNvPr id="46" name="직사각형 45">
              <a:extLst>
                <a:ext uri="{FF2B5EF4-FFF2-40B4-BE49-F238E27FC236}">
                  <a16:creationId xmlns="" xmlns:a16="http://schemas.microsoft.com/office/drawing/2014/main" id="{1061725B-397E-4177-972A-B76B2782BD70}"/>
                </a:ext>
              </a:extLst>
            </p:cNvPr>
            <p:cNvSpPr/>
            <p:nvPr/>
          </p:nvSpPr>
          <p:spPr>
            <a:xfrm>
              <a:off x="267734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1</a:t>
              </a:r>
              <a:endParaRPr lang="ko-KR" altLang="en-US" sz="1300" dirty="0">
                <a:solidFill>
                  <a:schemeClr val="tx1"/>
                </a:solidFill>
              </a:endParaRPr>
            </a:p>
          </p:txBody>
        </p:sp>
        <p:sp>
          <p:nvSpPr>
            <p:cNvPr id="47" name="직사각형 46">
              <a:extLst>
                <a:ext uri="{FF2B5EF4-FFF2-40B4-BE49-F238E27FC236}">
                  <a16:creationId xmlns="" xmlns:a16="http://schemas.microsoft.com/office/drawing/2014/main" id="{536F201C-6E06-49F4-B66A-EFCBED83A490}"/>
                </a:ext>
              </a:extLst>
            </p:cNvPr>
            <p:cNvSpPr/>
            <p:nvPr/>
          </p:nvSpPr>
          <p:spPr>
            <a:xfrm>
              <a:off x="355266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2</a:t>
              </a:r>
              <a:endParaRPr lang="ko-KR" altLang="en-US" sz="1300" dirty="0">
                <a:solidFill>
                  <a:schemeClr val="tx1"/>
                </a:solidFill>
              </a:endParaRPr>
            </a:p>
          </p:txBody>
        </p:sp>
        <p:sp>
          <p:nvSpPr>
            <p:cNvPr id="48" name="직사각형 47">
              <a:extLst>
                <a:ext uri="{FF2B5EF4-FFF2-40B4-BE49-F238E27FC236}">
                  <a16:creationId xmlns="" xmlns:a16="http://schemas.microsoft.com/office/drawing/2014/main" id="{5DEEBFF6-AAB3-487F-B30E-474F3235FB19}"/>
                </a:ext>
              </a:extLst>
            </p:cNvPr>
            <p:cNvSpPr/>
            <p:nvPr/>
          </p:nvSpPr>
          <p:spPr>
            <a:xfrm>
              <a:off x="442798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3</a:t>
              </a:r>
              <a:endParaRPr lang="ko-KR" altLang="en-US" sz="1300" dirty="0">
                <a:solidFill>
                  <a:schemeClr val="tx1"/>
                </a:solidFill>
              </a:endParaRPr>
            </a:p>
          </p:txBody>
        </p:sp>
        <p:sp>
          <p:nvSpPr>
            <p:cNvPr id="49" name="직사각형 48">
              <a:extLst>
                <a:ext uri="{FF2B5EF4-FFF2-40B4-BE49-F238E27FC236}">
                  <a16:creationId xmlns="" xmlns:a16="http://schemas.microsoft.com/office/drawing/2014/main" id="{308AC89C-2B7B-4129-81C6-690E7659AC45}"/>
                </a:ext>
              </a:extLst>
            </p:cNvPr>
            <p:cNvSpPr/>
            <p:nvPr/>
          </p:nvSpPr>
          <p:spPr>
            <a:xfrm>
              <a:off x="6732240" y="2564904"/>
              <a:ext cx="864096"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m</a:t>
              </a:r>
              <a:endParaRPr lang="ko-KR" altLang="en-US" sz="1300" dirty="0">
                <a:solidFill>
                  <a:schemeClr val="tx1"/>
                </a:solidFill>
              </a:endParaRPr>
            </a:p>
          </p:txBody>
        </p:sp>
        <p:sp>
          <p:nvSpPr>
            <p:cNvPr id="50" name="TextBox 17">
              <a:extLst>
                <a:ext uri="{FF2B5EF4-FFF2-40B4-BE49-F238E27FC236}">
                  <a16:creationId xmlns="" xmlns:a16="http://schemas.microsoft.com/office/drawing/2014/main" id="{F750E851-4CE9-4C01-A589-D3AC1B30CE7A}"/>
                </a:ext>
              </a:extLst>
            </p:cNvPr>
            <p:cNvSpPr txBox="1"/>
            <p:nvPr/>
          </p:nvSpPr>
          <p:spPr>
            <a:xfrm>
              <a:off x="5783628" y="2564904"/>
              <a:ext cx="300082"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t>…</a:t>
              </a:r>
              <a:endParaRPr lang="ko-KR" altLang="en-US" sz="1300" dirty="0"/>
            </a:p>
          </p:txBody>
        </p:sp>
        <p:cxnSp>
          <p:nvCxnSpPr>
            <p:cNvPr id="51" name="직선 화살표 연결선 50">
              <a:extLst>
                <a:ext uri="{FF2B5EF4-FFF2-40B4-BE49-F238E27FC236}">
                  <a16:creationId xmlns="" xmlns:a16="http://schemas.microsoft.com/office/drawing/2014/main" id="{C5A93B78-AC68-4FDD-B338-71B82F830883}"/>
                </a:ext>
              </a:extLst>
            </p:cNvPr>
            <p:cNvCxnSpPr>
              <a:stCxn id="38" idx="2"/>
            </p:cNvCxnSpPr>
            <p:nvPr/>
          </p:nvCxnSpPr>
          <p:spPr>
            <a:xfrm>
              <a:off x="2771800" y="1268760"/>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5CDE122A-F297-474C-BE15-0D9EDA4CB044}"/>
                </a:ext>
              </a:extLst>
            </p:cNvPr>
            <p:cNvCxnSpPr/>
            <p:nvPr/>
          </p:nvCxnSpPr>
          <p:spPr>
            <a:xfrm>
              <a:off x="3647120" y="1282438"/>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 xmlns:a16="http://schemas.microsoft.com/office/drawing/2014/main" id="{10F1CE87-DDC2-4178-B99B-9A9C9FB9DCF5}"/>
                </a:ext>
              </a:extLst>
            </p:cNvPr>
            <p:cNvCxnSpPr/>
            <p:nvPr/>
          </p:nvCxnSpPr>
          <p:spPr>
            <a:xfrm>
              <a:off x="4431838" y="1268760"/>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7AFFC674-222E-43FC-83D3-1BE7B575EBF0}"/>
                </a:ext>
              </a:extLst>
            </p:cNvPr>
            <p:cNvCxnSpPr/>
            <p:nvPr/>
          </p:nvCxnSpPr>
          <p:spPr>
            <a:xfrm>
              <a:off x="5307158" y="1282438"/>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C80C587A-FA2D-42EB-9833-F1FDF362D86F}"/>
                </a:ext>
              </a:extLst>
            </p:cNvPr>
            <p:cNvCxnSpPr>
              <a:stCxn id="42" idx="2"/>
            </p:cNvCxnSpPr>
            <p:nvPr/>
          </p:nvCxnSpPr>
          <p:spPr>
            <a:xfrm flipH="1">
              <a:off x="7020272" y="1268760"/>
              <a:ext cx="360040" cy="44572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 xmlns:a16="http://schemas.microsoft.com/office/drawing/2014/main" id="{FC6833AE-0CCE-47E6-9C40-971F51411C19}"/>
                </a:ext>
              </a:extLst>
            </p:cNvPr>
            <p:cNvCxnSpPr/>
            <p:nvPr/>
          </p:nvCxnSpPr>
          <p:spPr>
            <a:xfrm flipH="1">
              <a:off x="3107060"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 xmlns:a16="http://schemas.microsoft.com/office/drawing/2014/main" id="{654C384F-C293-46DC-B021-B368A648A3CD}"/>
                </a:ext>
              </a:extLst>
            </p:cNvPr>
            <p:cNvCxnSpPr/>
            <p:nvPr/>
          </p:nvCxnSpPr>
          <p:spPr>
            <a:xfrm flipH="1">
              <a:off x="3902899"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EB2069B5-73B1-4A5F-A432-2DB66142F693}"/>
                </a:ext>
              </a:extLst>
            </p:cNvPr>
            <p:cNvCxnSpPr/>
            <p:nvPr/>
          </p:nvCxnSpPr>
          <p:spPr>
            <a:xfrm flipH="1">
              <a:off x="4708543"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D76B403F-291D-497B-88E2-282E59285C33}"/>
                </a:ext>
              </a:extLst>
            </p:cNvPr>
            <p:cNvCxnSpPr/>
            <p:nvPr/>
          </p:nvCxnSpPr>
          <p:spPr>
            <a:xfrm>
              <a:off x="6732240" y="2212404"/>
              <a:ext cx="432048" cy="3360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직사각형 61">
                  <a:extLst>
                    <a:ext uri="{FF2B5EF4-FFF2-40B4-BE49-F238E27FC236}">
                      <a16:creationId xmlns="" xmlns:a16="http://schemas.microsoft.com/office/drawing/2014/main" id="{8ACCF11E-192C-4F01-9F3B-ACCC8C40B52E}"/>
                    </a:ext>
                  </a:extLst>
                </p:cNvPr>
                <p:cNvSpPr/>
                <p:nvPr/>
              </p:nvSpPr>
              <p:spPr>
                <a:xfrm>
                  <a:off x="7370508" y="1700808"/>
                  <a:ext cx="127227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latin typeface="D2Coding" panose="020B0609020101020101" pitchFamily="49" charset="-127"/>
                      <a:ea typeface="D2Coding" panose="020B0609020101020101" pitchFamily="49" charset="-127"/>
                    </a:rPr>
                    <a:t>in some cases, m </a:t>
                  </a:r>
                  <a14:m>
                    <m:oMath xmlns:m="http://schemas.openxmlformats.org/officeDocument/2006/math">
                      <m:r>
                        <a:rPr lang="en-US" altLang="ko-KR" sz="1300" i="1" smtClean="0">
                          <a:solidFill>
                            <a:schemeClr val="tx1"/>
                          </a:solidFill>
                          <a:latin typeface="Cambria Math" panose="02040503050406030204" pitchFamily="18" charset="0"/>
                          <a:ea typeface="Cambria Math" panose="02040503050406030204" pitchFamily="18" charset="0"/>
                        </a:rPr>
                        <m:t>≠</m:t>
                      </m:r>
                    </m:oMath>
                  </a14:m>
                  <a:r>
                    <a:rPr lang="en-US" altLang="ko-KR" sz="1300" dirty="0">
                      <a:solidFill>
                        <a:schemeClr val="tx1"/>
                      </a:solidFill>
                      <a:latin typeface="D2Coding" panose="020B0609020101020101" pitchFamily="49" charset="-127"/>
                      <a:ea typeface="D2Coding" panose="020B0609020101020101" pitchFamily="49" charset="-127"/>
                    </a:rPr>
                    <a:t> n</a:t>
                  </a:r>
                  <a:endParaRPr lang="ko-KR" altLang="en-US" sz="1300" dirty="0">
                    <a:solidFill>
                      <a:schemeClr val="tx1"/>
                    </a:solidFill>
                    <a:latin typeface="D2Coding" panose="020B0609020101020101" pitchFamily="49" charset="-127"/>
                    <a:ea typeface="D2Coding" panose="020B0609020101020101" pitchFamily="49" charset="-127"/>
                  </a:endParaRPr>
                </a:p>
              </p:txBody>
            </p:sp>
          </mc:Choice>
          <mc:Fallback xmlns="">
            <p:sp>
              <p:nvSpPr>
                <p:cNvPr id="62" name="직사각형 61">
                  <a:extLst>
                    <a:ext uri="{FF2B5EF4-FFF2-40B4-BE49-F238E27FC236}">
                      <a16:creationId xmlns:a16="http://schemas.microsoft.com/office/drawing/2014/main" id="{8ACCF11E-192C-4F01-9F3B-ACCC8C40B52E}"/>
                    </a:ext>
                  </a:extLst>
                </p:cNvPr>
                <p:cNvSpPr>
                  <a:spLocks noRot="1" noChangeAspect="1" noMove="1" noResize="1" noEditPoints="1" noAdjustHandles="1" noChangeArrowheads="1" noChangeShapeType="1" noTextEdit="1"/>
                </p:cNvSpPr>
                <p:nvPr/>
              </p:nvSpPr>
              <p:spPr>
                <a:xfrm>
                  <a:off x="7370508" y="1700808"/>
                  <a:ext cx="1272278" cy="432048"/>
                </a:xfrm>
                <a:prstGeom prst="rect">
                  <a:avLst/>
                </a:prstGeom>
                <a:blipFill>
                  <a:blip r:embed="rId4"/>
                  <a:stretch>
                    <a:fillRect t="-12121" r="-5455" b="-24242"/>
                  </a:stretch>
                </a:blipFill>
                <a:ln>
                  <a:noFill/>
                </a:ln>
              </p:spPr>
              <p:txBody>
                <a:bodyPr/>
                <a:lstStyle/>
                <a:p>
                  <a:r>
                    <a:rPr lang="ko-KR" altLang="en-US">
                      <a:noFill/>
                    </a:rPr>
                    <a:t> </a:t>
                  </a:r>
                </a:p>
              </p:txBody>
            </p:sp>
          </mc:Fallback>
        </mc:AlternateContent>
        <p:sp>
          <p:nvSpPr>
            <p:cNvPr id="63" name="직사각형 62">
              <a:extLst>
                <a:ext uri="{FF2B5EF4-FFF2-40B4-BE49-F238E27FC236}">
                  <a16:creationId xmlns="" xmlns:a16="http://schemas.microsoft.com/office/drawing/2014/main" id="{19F25BF8-122F-4F1F-8C40-ED12B376BEBD}"/>
                </a:ext>
              </a:extLst>
            </p:cNvPr>
            <p:cNvSpPr/>
            <p:nvPr/>
          </p:nvSpPr>
          <p:spPr>
            <a:xfrm>
              <a:off x="251520" y="850390"/>
              <a:ext cx="216024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latin typeface="D2Coding" panose="020B0609020101020101" pitchFamily="49" charset="-127"/>
                  <a:ea typeface="D2Coding" panose="020B0609020101020101" pitchFamily="49" charset="-127"/>
                </a:rPr>
                <a:t>iterable object</a:t>
              </a:r>
            </a:p>
            <a:p>
              <a:pPr algn="ctr"/>
              <a:r>
                <a:rPr lang="en-US" altLang="ko-KR" sz="1300" dirty="0">
                  <a:solidFill>
                    <a:schemeClr val="tx1"/>
                  </a:solidFill>
                  <a:latin typeface="D2Coding" panose="020B0609020101020101" pitchFamily="49" charset="-127"/>
                  <a:ea typeface="D2Coding" panose="020B0609020101020101" pitchFamily="49" charset="-127"/>
                </a:rPr>
                <a:t>(list, tuple, range etc.)</a:t>
              </a:r>
              <a:endParaRPr lang="ko-KR" altLang="en-US" sz="1300" dirty="0">
                <a:solidFill>
                  <a:schemeClr val="tx1"/>
                </a:solidFill>
                <a:latin typeface="D2Coding" panose="020B0609020101020101" pitchFamily="49" charset="-127"/>
                <a:ea typeface="D2Coding" panose="020B0609020101020101" pitchFamily="49" charset="-127"/>
              </a:endParaRPr>
            </a:p>
          </p:txBody>
        </p:sp>
        <p:sp>
          <p:nvSpPr>
            <p:cNvPr id="64" name="직사각형 63">
              <a:extLst>
                <a:ext uri="{FF2B5EF4-FFF2-40B4-BE49-F238E27FC236}">
                  <a16:creationId xmlns="" xmlns:a16="http://schemas.microsoft.com/office/drawing/2014/main" id="{BD2923A8-9530-430B-AA8B-02A3CC956211}"/>
                </a:ext>
              </a:extLst>
            </p:cNvPr>
            <p:cNvSpPr/>
            <p:nvPr/>
          </p:nvSpPr>
          <p:spPr>
            <a:xfrm>
              <a:off x="488234" y="2564904"/>
              <a:ext cx="216024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latinLnBrk="0"/>
              <a:r>
                <a:rPr lang="en-US" altLang="ko-KR" sz="1300" dirty="0">
                  <a:solidFill>
                    <a:schemeClr val="tx1"/>
                  </a:solidFill>
                  <a:latin typeface="D2Coding" panose="020B0609020101020101" pitchFamily="49" charset="-127"/>
                  <a:ea typeface="D2Coding" panose="020B0609020101020101" pitchFamily="49" charset="-127"/>
                </a:rPr>
                <a:t>iterator object returned by mapping or filter</a:t>
              </a:r>
            </a:p>
          </p:txBody>
        </p:sp>
      </p:grpSp>
      <p:sp>
        <p:nvSpPr>
          <p:cNvPr id="36" name="직사각형 35">
            <a:extLst>
              <a:ext uri="{FF2B5EF4-FFF2-40B4-BE49-F238E27FC236}">
                <a16:creationId xmlns="" xmlns:a16="http://schemas.microsoft.com/office/drawing/2014/main" id="{C262AE44-A87A-4178-9E7A-9B7CDAE51E5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53" name="TextBox 52">
            <a:extLst>
              <a:ext uri="{FF2B5EF4-FFF2-40B4-BE49-F238E27FC236}">
                <a16:creationId xmlns="" xmlns:a16="http://schemas.microsoft.com/office/drawing/2014/main" id="{517AB1A7-5026-4EAA-BB36-0DC09F4B611F}"/>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2.10. iterable data types and filter, map function</a:t>
            </a:r>
            <a:endParaRPr lang="en-US" altLang="ko-KR" b="1" dirty="0">
              <a:latin typeface="Samsung Sharp Sans" pitchFamily="2" charset="0"/>
            </a:endParaRPr>
          </a:p>
        </p:txBody>
      </p:sp>
      <p:sp>
        <p:nvSpPr>
          <p:cNvPr id="33" name="직사각형 32">
            <a:extLst>
              <a:ext uri="{FF2B5EF4-FFF2-40B4-BE49-F238E27FC236}">
                <a16:creationId xmlns="" xmlns:a16="http://schemas.microsoft.com/office/drawing/2014/main" id="{90EFA62F-9637-4E5A-AAB1-9E61461D75DD}"/>
              </a:ext>
            </a:extLst>
          </p:cNvPr>
          <p:cNvSpPr/>
          <p:nvPr/>
        </p:nvSpPr>
        <p:spPr>
          <a:xfrm>
            <a:off x="580388" y="203759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Python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offers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built-in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functions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called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filter</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and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map.</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Apply</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mapping</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function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each</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element</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iterable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data</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type.</a:t>
            </a:r>
            <a:r>
              <a:rPr lang="ko-KR" altLang="en-US" sz="1300" dirty="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These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functions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return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iterable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objects.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This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object</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can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modified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into</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list</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type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by</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using</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list</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function.</a:t>
            </a:r>
          </a:p>
        </p:txBody>
      </p:sp>
    </p:spTree>
    <p:custDataLst>
      <p:tags r:id="rId1"/>
    </p:custDataLst>
    <p:extLst>
      <p:ext uri="{BB962C8B-B14F-4D97-AF65-F5344CB8AC3E}">
        <p14:creationId xmlns:p14="http://schemas.microsoft.com/office/powerpoint/2010/main" val="329656480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5" name="직사각형 34">
            <a:extLst>
              <a:ext uri="{FF2B5EF4-FFF2-40B4-BE49-F238E27FC236}">
                <a16:creationId xmlns="" xmlns:a16="http://schemas.microsoft.com/office/drawing/2014/main" id="{349F674D-FD1B-4F1F-8B1F-CFE05D46B1C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36" name="TextBox 35">
            <a:extLst>
              <a:ext uri="{FF2B5EF4-FFF2-40B4-BE49-F238E27FC236}">
                <a16:creationId xmlns="" xmlns:a16="http://schemas.microsoft.com/office/drawing/2014/main" id="{06A56997-678A-41BA-BBEA-16F81F93F8F2}"/>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2.10. Iterable data types and filter, map function</a:t>
            </a:r>
          </a:p>
        </p:txBody>
      </p:sp>
      <p:sp>
        <p:nvSpPr>
          <p:cNvPr id="33" name="직사각형 32">
            <a:extLst>
              <a:ext uri="{FF2B5EF4-FFF2-40B4-BE49-F238E27FC236}">
                <a16:creationId xmlns="" xmlns:a16="http://schemas.microsoft.com/office/drawing/2014/main" id="{90EFA62F-9637-4E5A-AAB1-9E61461D75DD}"/>
              </a:ext>
            </a:extLst>
          </p:cNvPr>
          <p:cNvSpPr/>
          <p:nvPr/>
        </p:nvSpPr>
        <p:spPr>
          <a:xfrm>
            <a:off x="567373" y="4949505"/>
            <a:ext cx="888761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Each item of iterable data types such as list, tuple, range etc. are modified by mapping functions like filter or map and returned. Each value is an iterator object, and these objects can be modified back into an iterable data type by using data type modifier function such as list. </a:t>
            </a:r>
          </a:p>
        </p:txBody>
      </p:sp>
      <p:grpSp>
        <p:nvGrpSpPr>
          <p:cNvPr id="34" name="그룹 33">
            <a:extLst>
              <a:ext uri="{FF2B5EF4-FFF2-40B4-BE49-F238E27FC236}">
                <a16:creationId xmlns="" xmlns:a16="http://schemas.microsoft.com/office/drawing/2014/main" id="{86CA4EB7-1AE4-3B44-9C4C-B9AD210C7CBA}"/>
              </a:ext>
            </a:extLst>
          </p:cNvPr>
          <p:cNvGrpSpPr/>
          <p:nvPr/>
        </p:nvGrpSpPr>
        <p:grpSpPr>
          <a:xfrm>
            <a:off x="370279" y="2471738"/>
            <a:ext cx="9165441" cy="2040546"/>
            <a:chOff x="251520" y="826840"/>
            <a:chExt cx="8391266" cy="2170112"/>
          </a:xfrm>
        </p:grpSpPr>
        <p:sp>
          <p:nvSpPr>
            <p:cNvPr id="53" name="직사각형 52">
              <a:extLst>
                <a:ext uri="{FF2B5EF4-FFF2-40B4-BE49-F238E27FC236}">
                  <a16:creationId xmlns="" xmlns:a16="http://schemas.microsoft.com/office/drawing/2014/main" id="{5BCA8207-214D-EF43-9D97-5226F9AA6F07}"/>
                </a:ext>
              </a:extLst>
            </p:cNvPr>
            <p:cNvSpPr/>
            <p:nvPr/>
          </p:nvSpPr>
          <p:spPr>
            <a:xfrm>
              <a:off x="241176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1</a:t>
              </a:r>
              <a:endParaRPr lang="ko-KR" altLang="en-US" sz="1300" dirty="0">
                <a:solidFill>
                  <a:schemeClr val="tx1"/>
                </a:solidFill>
              </a:endParaRPr>
            </a:p>
          </p:txBody>
        </p:sp>
        <p:sp>
          <p:nvSpPr>
            <p:cNvPr id="54" name="직사각형 53">
              <a:extLst>
                <a:ext uri="{FF2B5EF4-FFF2-40B4-BE49-F238E27FC236}">
                  <a16:creationId xmlns="" xmlns:a16="http://schemas.microsoft.com/office/drawing/2014/main" id="{C28FBC48-4779-8248-AB67-E2B00FA9C98C}"/>
                </a:ext>
              </a:extLst>
            </p:cNvPr>
            <p:cNvSpPr/>
            <p:nvPr/>
          </p:nvSpPr>
          <p:spPr>
            <a:xfrm>
              <a:off x="328708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2</a:t>
              </a:r>
              <a:endParaRPr lang="ko-KR" altLang="en-US" sz="1300" dirty="0">
                <a:solidFill>
                  <a:schemeClr val="tx1"/>
                </a:solidFill>
              </a:endParaRPr>
            </a:p>
          </p:txBody>
        </p:sp>
        <p:sp>
          <p:nvSpPr>
            <p:cNvPr id="65" name="직사각형 64">
              <a:extLst>
                <a:ext uri="{FF2B5EF4-FFF2-40B4-BE49-F238E27FC236}">
                  <a16:creationId xmlns="" xmlns:a16="http://schemas.microsoft.com/office/drawing/2014/main" id="{A7B3DDB8-A69B-C44F-9080-6ACAB78A1C78}"/>
                </a:ext>
              </a:extLst>
            </p:cNvPr>
            <p:cNvSpPr/>
            <p:nvPr/>
          </p:nvSpPr>
          <p:spPr>
            <a:xfrm>
              <a:off x="416240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3</a:t>
              </a:r>
              <a:endParaRPr lang="ko-KR" altLang="en-US" sz="1300" dirty="0">
                <a:solidFill>
                  <a:schemeClr val="tx1"/>
                </a:solidFill>
              </a:endParaRPr>
            </a:p>
          </p:txBody>
        </p:sp>
        <p:sp>
          <p:nvSpPr>
            <p:cNvPr id="66" name="직사각형 65">
              <a:extLst>
                <a:ext uri="{FF2B5EF4-FFF2-40B4-BE49-F238E27FC236}">
                  <a16:creationId xmlns="" xmlns:a16="http://schemas.microsoft.com/office/drawing/2014/main" id="{3B35DA9E-2731-DF47-BEBF-BFDB8385FC82}"/>
                </a:ext>
              </a:extLst>
            </p:cNvPr>
            <p:cNvSpPr/>
            <p:nvPr/>
          </p:nvSpPr>
          <p:spPr>
            <a:xfrm>
              <a:off x="5037719"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4</a:t>
              </a:r>
              <a:endParaRPr lang="ko-KR" altLang="en-US" sz="1300" dirty="0">
                <a:solidFill>
                  <a:schemeClr val="tx1"/>
                </a:solidFill>
              </a:endParaRPr>
            </a:p>
          </p:txBody>
        </p:sp>
        <p:sp>
          <p:nvSpPr>
            <p:cNvPr id="67" name="직사각형 66">
              <a:extLst>
                <a:ext uri="{FF2B5EF4-FFF2-40B4-BE49-F238E27FC236}">
                  <a16:creationId xmlns="" xmlns:a16="http://schemas.microsoft.com/office/drawing/2014/main" id="{3C5C7760-042B-8F42-8E17-C4305F8F9C6A}"/>
                </a:ext>
              </a:extLst>
            </p:cNvPr>
            <p:cNvSpPr/>
            <p:nvPr/>
          </p:nvSpPr>
          <p:spPr>
            <a:xfrm>
              <a:off x="7020272"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n</a:t>
              </a:r>
              <a:endParaRPr lang="ko-KR" altLang="en-US" sz="1300" dirty="0">
                <a:solidFill>
                  <a:schemeClr val="tx1"/>
                </a:solidFill>
              </a:endParaRPr>
            </a:p>
          </p:txBody>
        </p:sp>
        <p:sp>
          <p:nvSpPr>
            <p:cNvPr id="68" name="TextBox 9">
              <a:extLst>
                <a:ext uri="{FF2B5EF4-FFF2-40B4-BE49-F238E27FC236}">
                  <a16:creationId xmlns="" xmlns:a16="http://schemas.microsoft.com/office/drawing/2014/main" id="{1174F61E-947B-EB40-B69E-4F9318F6EBC8}"/>
                </a:ext>
              </a:extLst>
            </p:cNvPr>
            <p:cNvSpPr txBox="1"/>
            <p:nvPr/>
          </p:nvSpPr>
          <p:spPr>
            <a:xfrm>
              <a:off x="6239406" y="826840"/>
              <a:ext cx="300082"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t>…</a:t>
              </a:r>
              <a:endParaRPr lang="ko-KR" altLang="en-US" sz="1300" dirty="0"/>
            </a:p>
          </p:txBody>
        </p:sp>
        <p:sp>
          <p:nvSpPr>
            <p:cNvPr id="69" name="직사각형 68">
              <a:extLst>
                <a:ext uri="{FF2B5EF4-FFF2-40B4-BE49-F238E27FC236}">
                  <a16:creationId xmlns="" xmlns:a16="http://schemas.microsoft.com/office/drawing/2014/main" id="{03F39965-E6C2-094A-B549-4F592EE8CEB3}"/>
                </a:ext>
              </a:extLst>
            </p:cNvPr>
            <p:cNvSpPr/>
            <p:nvPr/>
          </p:nvSpPr>
          <p:spPr>
            <a:xfrm>
              <a:off x="2805471" y="1747421"/>
              <a:ext cx="4464496"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dirty="0"/>
            </a:p>
          </p:txBody>
        </p:sp>
        <p:sp>
          <p:nvSpPr>
            <p:cNvPr id="70" name="TextBox 11">
              <a:extLst>
                <a:ext uri="{FF2B5EF4-FFF2-40B4-BE49-F238E27FC236}">
                  <a16:creationId xmlns="" xmlns:a16="http://schemas.microsoft.com/office/drawing/2014/main" id="{83F9117E-2D44-6B4E-AB3E-17671096F4A1}"/>
                </a:ext>
              </a:extLst>
            </p:cNvPr>
            <p:cNvSpPr txBox="1"/>
            <p:nvPr/>
          </p:nvSpPr>
          <p:spPr>
            <a:xfrm>
              <a:off x="4172407" y="1809556"/>
              <a:ext cx="1695374" cy="310953"/>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filter, map function</a:t>
              </a:r>
              <a:endParaRPr lang="ko-KR" altLang="en-US" sz="1300" dirty="0">
                <a:latin typeface="D2Coding" panose="020B0609020101020101" pitchFamily="49" charset="-127"/>
                <a:ea typeface="D2Coding" panose="020B0609020101020101" pitchFamily="49" charset="-127"/>
              </a:endParaRPr>
            </a:p>
          </p:txBody>
        </p:sp>
        <p:sp>
          <p:nvSpPr>
            <p:cNvPr id="71" name="직사각형 70">
              <a:extLst>
                <a:ext uri="{FF2B5EF4-FFF2-40B4-BE49-F238E27FC236}">
                  <a16:creationId xmlns="" xmlns:a16="http://schemas.microsoft.com/office/drawing/2014/main" id="{0C8B4246-D9FF-A645-B4E6-811D46938B13}"/>
                </a:ext>
              </a:extLst>
            </p:cNvPr>
            <p:cNvSpPr/>
            <p:nvPr/>
          </p:nvSpPr>
          <p:spPr>
            <a:xfrm>
              <a:off x="267734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1</a:t>
              </a:r>
              <a:endParaRPr lang="ko-KR" altLang="en-US" sz="1300" dirty="0">
                <a:solidFill>
                  <a:schemeClr val="tx1"/>
                </a:solidFill>
              </a:endParaRPr>
            </a:p>
          </p:txBody>
        </p:sp>
        <p:sp>
          <p:nvSpPr>
            <p:cNvPr id="72" name="직사각형 71">
              <a:extLst>
                <a:ext uri="{FF2B5EF4-FFF2-40B4-BE49-F238E27FC236}">
                  <a16:creationId xmlns="" xmlns:a16="http://schemas.microsoft.com/office/drawing/2014/main" id="{ADBD5652-5652-6C48-806C-D57A86E50978}"/>
                </a:ext>
              </a:extLst>
            </p:cNvPr>
            <p:cNvSpPr/>
            <p:nvPr/>
          </p:nvSpPr>
          <p:spPr>
            <a:xfrm>
              <a:off x="355266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2</a:t>
              </a:r>
              <a:endParaRPr lang="ko-KR" altLang="en-US" sz="1300" dirty="0">
                <a:solidFill>
                  <a:schemeClr val="tx1"/>
                </a:solidFill>
              </a:endParaRPr>
            </a:p>
          </p:txBody>
        </p:sp>
        <p:sp>
          <p:nvSpPr>
            <p:cNvPr id="73" name="직사각형 72">
              <a:extLst>
                <a:ext uri="{FF2B5EF4-FFF2-40B4-BE49-F238E27FC236}">
                  <a16:creationId xmlns="" xmlns:a16="http://schemas.microsoft.com/office/drawing/2014/main" id="{112B1E61-E723-184E-83BE-ECF51630994E}"/>
                </a:ext>
              </a:extLst>
            </p:cNvPr>
            <p:cNvSpPr/>
            <p:nvPr/>
          </p:nvSpPr>
          <p:spPr>
            <a:xfrm>
              <a:off x="442798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3</a:t>
              </a:r>
              <a:endParaRPr lang="ko-KR" altLang="en-US" sz="1300" dirty="0">
                <a:solidFill>
                  <a:schemeClr val="tx1"/>
                </a:solidFill>
              </a:endParaRPr>
            </a:p>
          </p:txBody>
        </p:sp>
        <p:sp>
          <p:nvSpPr>
            <p:cNvPr id="74" name="직사각형 73">
              <a:extLst>
                <a:ext uri="{FF2B5EF4-FFF2-40B4-BE49-F238E27FC236}">
                  <a16:creationId xmlns="" xmlns:a16="http://schemas.microsoft.com/office/drawing/2014/main" id="{37A7F7B7-4B8D-A441-A9AC-55E25F84DE41}"/>
                </a:ext>
              </a:extLst>
            </p:cNvPr>
            <p:cNvSpPr/>
            <p:nvPr/>
          </p:nvSpPr>
          <p:spPr>
            <a:xfrm>
              <a:off x="6732240" y="2564904"/>
              <a:ext cx="864096"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m</a:t>
              </a:r>
              <a:endParaRPr lang="ko-KR" altLang="en-US" sz="1300" dirty="0">
                <a:solidFill>
                  <a:schemeClr val="tx1"/>
                </a:solidFill>
              </a:endParaRPr>
            </a:p>
          </p:txBody>
        </p:sp>
        <p:sp>
          <p:nvSpPr>
            <p:cNvPr id="75" name="TextBox 17">
              <a:extLst>
                <a:ext uri="{FF2B5EF4-FFF2-40B4-BE49-F238E27FC236}">
                  <a16:creationId xmlns="" xmlns:a16="http://schemas.microsoft.com/office/drawing/2014/main" id="{593F47F4-0CAA-4D4F-87BA-233D66C75026}"/>
                </a:ext>
              </a:extLst>
            </p:cNvPr>
            <p:cNvSpPr txBox="1"/>
            <p:nvPr/>
          </p:nvSpPr>
          <p:spPr>
            <a:xfrm>
              <a:off x="5783628" y="2564904"/>
              <a:ext cx="300082"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t>…</a:t>
              </a:r>
              <a:endParaRPr lang="ko-KR" altLang="en-US" sz="1300" dirty="0"/>
            </a:p>
          </p:txBody>
        </p:sp>
        <p:cxnSp>
          <p:nvCxnSpPr>
            <p:cNvPr id="76" name="직선 화살표 연결선 75">
              <a:extLst>
                <a:ext uri="{FF2B5EF4-FFF2-40B4-BE49-F238E27FC236}">
                  <a16:creationId xmlns="" xmlns:a16="http://schemas.microsoft.com/office/drawing/2014/main" id="{5A512D68-7B10-DE49-BE8C-A23701086AED}"/>
                </a:ext>
              </a:extLst>
            </p:cNvPr>
            <p:cNvCxnSpPr>
              <a:stCxn id="53" idx="2"/>
            </p:cNvCxnSpPr>
            <p:nvPr/>
          </p:nvCxnSpPr>
          <p:spPr>
            <a:xfrm>
              <a:off x="2771800" y="1268760"/>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 xmlns:a16="http://schemas.microsoft.com/office/drawing/2014/main" id="{A6E742B2-9BA8-9040-AE83-1ED37A6C9640}"/>
                </a:ext>
              </a:extLst>
            </p:cNvPr>
            <p:cNvCxnSpPr/>
            <p:nvPr/>
          </p:nvCxnSpPr>
          <p:spPr>
            <a:xfrm>
              <a:off x="3647120" y="1282438"/>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EC1B9D95-361B-884A-B0BD-6224E5A6B48C}"/>
                </a:ext>
              </a:extLst>
            </p:cNvPr>
            <p:cNvCxnSpPr/>
            <p:nvPr/>
          </p:nvCxnSpPr>
          <p:spPr>
            <a:xfrm>
              <a:off x="4431838" y="1268760"/>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69EAFA42-F245-2748-B27B-B8135978620C}"/>
                </a:ext>
              </a:extLst>
            </p:cNvPr>
            <p:cNvCxnSpPr/>
            <p:nvPr/>
          </p:nvCxnSpPr>
          <p:spPr>
            <a:xfrm>
              <a:off x="5307158" y="1282438"/>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87C0ECC8-DB51-B046-AA00-D805C2333E5A}"/>
                </a:ext>
              </a:extLst>
            </p:cNvPr>
            <p:cNvCxnSpPr>
              <a:stCxn id="67" idx="2"/>
            </p:cNvCxnSpPr>
            <p:nvPr/>
          </p:nvCxnSpPr>
          <p:spPr>
            <a:xfrm flipH="1">
              <a:off x="7020272" y="1268760"/>
              <a:ext cx="360040" cy="44572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 xmlns:a16="http://schemas.microsoft.com/office/drawing/2014/main" id="{3CAFFB20-3F94-EA40-8CDB-743C9BB4132B}"/>
                </a:ext>
              </a:extLst>
            </p:cNvPr>
            <p:cNvCxnSpPr/>
            <p:nvPr/>
          </p:nvCxnSpPr>
          <p:spPr>
            <a:xfrm flipH="1">
              <a:off x="3107060"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 xmlns:a16="http://schemas.microsoft.com/office/drawing/2014/main" id="{8949DB7D-51DC-424D-B325-19FC611930D6}"/>
                </a:ext>
              </a:extLst>
            </p:cNvPr>
            <p:cNvCxnSpPr/>
            <p:nvPr/>
          </p:nvCxnSpPr>
          <p:spPr>
            <a:xfrm flipH="1">
              <a:off x="3902899"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 xmlns:a16="http://schemas.microsoft.com/office/drawing/2014/main" id="{0FD50A7A-86A3-4F42-986E-9E013CC2C3C1}"/>
                </a:ext>
              </a:extLst>
            </p:cNvPr>
            <p:cNvCxnSpPr/>
            <p:nvPr/>
          </p:nvCxnSpPr>
          <p:spPr>
            <a:xfrm flipH="1">
              <a:off x="4708543"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 xmlns:a16="http://schemas.microsoft.com/office/drawing/2014/main" id="{1B499FB8-A5AA-944C-B41D-352C33897691}"/>
                </a:ext>
              </a:extLst>
            </p:cNvPr>
            <p:cNvCxnSpPr/>
            <p:nvPr/>
          </p:nvCxnSpPr>
          <p:spPr>
            <a:xfrm>
              <a:off x="6732240" y="2212404"/>
              <a:ext cx="432048" cy="3360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직사각형 84">
                  <a:extLst>
                    <a:ext uri="{FF2B5EF4-FFF2-40B4-BE49-F238E27FC236}">
                      <a16:creationId xmlns="" xmlns:a16="http://schemas.microsoft.com/office/drawing/2014/main" id="{EA1E2EE1-7D45-2545-A28E-2FAFA5A0FCE5}"/>
                    </a:ext>
                  </a:extLst>
                </p:cNvPr>
                <p:cNvSpPr/>
                <p:nvPr/>
              </p:nvSpPr>
              <p:spPr>
                <a:xfrm>
                  <a:off x="7370508" y="1700808"/>
                  <a:ext cx="127227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latin typeface="D2Coding" panose="020B0609020101020101" pitchFamily="49" charset="-127"/>
                      <a:ea typeface="D2Coding" panose="020B0609020101020101" pitchFamily="49" charset="-127"/>
                    </a:rPr>
                    <a:t>in some cases, m </a:t>
                  </a:r>
                  <a14:m>
                    <m:oMath xmlns:m="http://schemas.openxmlformats.org/officeDocument/2006/math">
                      <m:r>
                        <a:rPr lang="en-US" altLang="ko-KR" sz="1300" i="1" smtClean="0">
                          <a:solidFill>
                            <a:schemeClr val="tx1"/>
                          </a:solidFill>
                          <a:latin typeface="Cambria Math" panose="02040503050406030204" pitchFamily="18" charset="0"/>
                          <a:ea typeface="Cambria Math" panose="02040503050406030204" pitchFamily="18" charset="0"/>
                        </a:rPr>
                        <m:t>≠</m:t>
                      </m:r>
                    </m:oMath>
                  </a14:m>
                  <a:r>
                    <a:rPr lang="en-US" altLang="ko-KR" sz="1300" dirty="0">
                      <a:solidFill>
                        <a:schemeClr val="tx1"/>
                      </a:solidFill>
                      <a:latin typeface="D2Coding" panose="020B0609020101020101" pitchFamily="49" charset="-127"/>
                      <a:ea typeface="D2Coding" panose="020B0609020101020101" pitchFamily="49" charset="-127"/>
                    </a:rPr>
                    <a:t> n</a:t>
                  </a:r>
                  <a:endParaRPr lang="ko-KR" altLang="en-US" sz="1300" dirty="0">
                    <a:solidFill>
                      <a:schemeClr val="tx1"/>
                    </a:solidFill>
                    <a:latin typeface="D2Coding" panose="020B0609020101020101" pitchFamily="49" charset="-127"/>
                    <a:ea typeface="D2Coding" panose="020B0609020101020101" pitchFamily="49" charset="-127"/>
                  </a:endParaRPr>
                </a:p>
              </p:txBody>
            </p:sp>
          </mc:Choice>
          <mc:Fallback xmlns="">
            <p:sp>
              <p:nvSpPr>
                <p:cNvPr id="85" name="직사각형 84">
                  <a:extLst>
                    <a:ext uri="{FF2B5EF4-FFF2-40B4-BE49-F238E27FC236}">
                      <a16:creationId xmlns:a16="http://schemas.microsoft.com/office/drawing/2014/main" id="{EA1E2EE1-7D45-2545-A28E-2FAFA5A0FCE5}"/>
                    </a:ext>
                  </a:extLst>
                </p:cNvPr>
                <p:cNvSpPr>
                  <a:spLocks noRot="1" noChangeAspect="1" noMove="1" noResize="1" noEditPoints="1" noAdjustHandles="1" noChangeArrowheads="1" noChangeShapeType="1" noTextEdit="1"/>
                </p:cNvSpPr>
                <p:nvPr/>
              </p:nvSpPr>
              <p:spPr>
                <a:xfrm>
                  <a:off x="7370508" y="1700808"/>
                  <a:ext cx="1272278" cy="432048"/>
                </a:xfrm>
                <a:prstGeom prst="rect">
                  <a:avLst/>
                </a:prstGeom>
                <a:blipFill>
                  <a:blip r:embed="rId5"/>
                  <a:stretch>
                    <a:fillRect t="-12121" r="-4545" b="-24242"/>
                  </a:stretch>
                </a:blipFill>
                <a:ln>
                  <a:noFill/>
                </a:ln>
              </p:spPr>
              <p:txBody>
                <a:bodyPr/>
                <a:lstStyle/>
                <a:p>
                  <a:r>
                    <a:rPr lang="ko-KR" altLang="en-US">
                      <a:noFill/>
                    </a:rPr>
                    <a:t> </a:t>
                  </a:r>
                </a:p>
              </p:txBody>
            </p:sp>
          </mc:Fallback>
        </mc:AlternateContent>
        <p:sp>
          <p:nvSpPr>
            <p:cNvPr id="86" name="직사각형 85">
              <a:extLst>
                <a:ext uri="{FF2B5EF4-FFF2-40B4-BE49-F238E27FC236}">
                  <a16:creationId xmlns="" xmlns:a16="http://schemas.microsoft.com/office/drawing/2014/main" id="{C273AEB4-66BF-6142-9FC9-B43A1E7F57C9}"/>
                </a:ext>
              </a:extLst>
            </p:cNvPr>
            <p:cNvSpPr/>
            <p:nvPr/>
          </p:nvSpPr>
          <p:spPr>
            <a:xfrm>
              <a:off x="251520" y="850390"/>
              <a:ext cx="216024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latin typeface="D2Coding" panose="020B0609020101020101" pitchFamily="49" charset="-127"/>
                  <a:ea typeface="D2Coding" panose="020B0609020101020101" pitchFamily="49" charset="-127"/>
                </a:rPr>
                <a:t>iterable object</a:t>
              </a:r>
            </a:p>
            <a:p>
              <a:pPr algn="ctr"/>
              <a:r>
                <a:rPr lang="en-US" altLang="ko-KR" sz="1300" dirty="0">
                  <a:solidFill>
                    <a:schemeClr val="tx1"/>
                  </a:solidFill>
                  <a:latin typeface="D2Coding" panose="020B0609020101020101" pitchFamily="49" charset="-127"/>
                  <a:ea typeface="D2Coding" panose="020B0609020101020101" pitchFamily="49" charset="-127"/>
                </a:rPr>
                <a:t>(list, tuple, range etc.)</a:t>
              </a:r>
              <a:endParaRPr lang="ko-KR" altLang="en-US" sz="1300" dirty="0">
                <a:solidFill>
                  <a:schemeClr val="tx1"/>
                </a:solidFill>
                <a:latin typeface="D2Coding" panose="020B0609020101020101" pitchFamily="49" charset="-127"/>
                <a:ea typeface="D2Coding" panose="020B0609020101020101" pitchFamily="49" charset="-127"/>
              </a:endParaRPr>
            </a:p>
          </p:txBody>
        </p:sp>
        <p:sp>
          <p:nvSpPr>
            <p:cNvPr id="87" name="직사각형 86">
              <a:extLst>
                <a:ext uri="{FF2B5EF4-FFF2-40B4-BE49-F238E27FC236}">
                  <a16:creationId xmlns="" xmlns:a16="http://schemas.microsoft.com/office/drawing/2014/main" id="{4BC0E3E4-1621-A04E-A6AB-C05A6B42A435}"/>
                </a:ext>
              </a:extLst>
            </p:cNvPr>
            <p:cNvSpPr/>
            <p:nvPr/>
          </p:nvSpPr>
          <p:spPr>
            <a:xfrm>
              <a:off x="488234" y="2564904"/>
              <a:ext cx="216024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latinLnBrk="0"/>
              <a:r>
                <a:rPr lang="en-US" altLang="ko-KR" sz="1300" dirty="0">
                  <a:solidFill>
                    <a:schemeClr val="tx1"/>
                  </a:solidFill>
                  <a:latin typeface="D2Coding" panose="020B0609020101020101" pitchFamily="49" charset="-127"/>
                  <a:ea typeface="D2Coding" panose="020B0609020101020101" pitchFamily="49" charset="-127"/>
                </a:rPr>
                <a:t>iterator object returned by mapping or filter</a:t>
              </a:r>
            </a:p>
          </p:txBody>
        </p:sp>
      </p:grpSp>
    </p:spTree>
    <p:custDataLst>
      <p:tags r:id="rId1"/>
    </p:custDataLst>
    <p:extLst>
      <p:ext uri="{BB962C8B-B14F-4D97-AF65-F5344CB8AC3E}">
        <p14:creationId xmlns:p14="http://schemas.microsoft.com/office/powerpoint/2010/main" val="289235392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 xmlns:a16="http://schemas.microsoft.com/office/drawing/2014/main" id="{CCB9504D-490D-4912-B37A-81FCAA3713D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7" name="TextBox 16">
            <a:extLst>
              <a:ext uri="{FF2B5EF4-FFF2-40B4-BE49-F238E27FC236}">
                <a16:creationId xmlns="" xmlns:a16="http://schemas.microsoft.com/office/drawing/2014/main" id="{8BC8598A-7262-48E8-8E33-E2B0C9C936BE}"/>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2.10. Iterable data types and filter, map function</a:t>
            </a:r>
          </a:p>
        </p:txBody>
      </p:sp>
      <p:sp>
        <p:nvSpPr>
          <p:cNvPr id="18" name="직사각형 17">
            <a:extLst>
              <a:ext uri="{FF2B5EF4-FFF2-40B4-BE49-F238E27FC236}">
                <a16:creationId xmlns="" xmlns:a16="http://schemas.microsoft.com/office/drawing/2014/main" id="{F592450A-01E1-4E06-9A3E-8EA290D8E695}"/>
              </a:ext>
            </a:extLst>
          </p:cNvPr>
          <p:cNvSpPr/>
          <p:nvPr/>
        </p:nvSpPr>
        <p:spPr>
          <a:xfrm>
            <a:off x="576100" y="2424782"/>
            <a:ext cx="8887612"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Why do you filter and map each item of iterable data types such as list, tuple, range etc. by using functions such as filter and map?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Such task can be done by function call, but too much function call produces has a shortcoming. During function call, it saves the state before the call, and after the call, it restores the previous state, and frequent execution of this process is a problem.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This slows down the program operating speed. </a:t>
            </a:r>
          </a:p>
        </p:txBody>
      </p:sp>
      <p:grpSp>
        <p:nvGrpSpPr>
          <p:cNvPr id="10" name="그룹 9">
            <a:extLst>
              <a:ext uri="{FF2B5EF4-FFF2-40B4-BE49-F238E27FC236}">
                <a16:creationId xmlns="" xmlns:a16="http://schemas.microsoft.com/office/drawing/2014/main" id="{3B7EE110-5DDE-4664-BE01-96EDB8E0B98F}"/>
              </a:ext>
            </a:extLst>
          </p:cNvPr>
          <p:cNvGrpSpPr/>
          <p:nvPr/>
        </p:nvGrpSpPr>
        <p:grpSpPr>
          <a:xfrm>
            <a:off x="365720" y="2066054"/>
            <a:ext cx="629960" cy="228600"/>
            <a:chOff x="558800" y="1551901"/>
            <a:chExt cx="629960" cy="228600"/>
          </a:xfrm>
        </p:grpSpPr>
        <p:grpSp>
          <p:nvGrpSpPr>
            <p:cNvPr id="11" name="그룹 10">
              <a:extLst>
                <a:ext uri="{FF2B5EF4-FFF2-40B4-BE49-F238E27FC236}">
                  <a16:creationId xmlns="" xmlns:a16="http://schemas.microsoft.com/office/drawing/2014/main" id="{BD195B91-8501-4052-8DC9-D1BC6FA51E21}"/>
                </a:ext>
              </a:extLst>
            </p:cNvPr>
            <p:cNvGrpSpPr/>
            <p:nvPr/>
          </p:nvGrpSpPr>
          <p:grpSpPr>
            <a:xfrm>
              <a:off x="558800" y="1551901"/>
              <a:ext cx="629960" cy="228600"/>
              <a:chOff x="-220579" y="1900990"/>
              <a:chExt cx="629960" cy="228600"/>
            </a:xfrm>
          </p:grpSpPr>
          <p:sp>
            <p:nvSpPr>
              <p:cNvPr id="13" name="모서리가 둥근 직사각형 34">
                <a:extLst>
                  <a:ext uri="{FF2B5EF4-FFF2-40B4-BE49-F238E27FC236}">
                    <a16:creationId xmlns="" xmlns:a16="http://schemas.microsoft.com/office/drawing/2014/main" id="{0203BF00-B512-49BE-867B-C996ABAFEB28}"/>
                  </a:ext>
                </a:extLst>
              </p:cNvPr>
              <p:cNvSpPr/>
              <p:nvPr/>
            </p:nvSpPr>
            <p:spPr>
              <a:xfrm>
                <a:off x="-220579" y="1900990"/>
                <a:ext cx="629960"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4" name="직사각형 13">
                <a:extLst>
                  <a:ext uri="{FF2B5EF4-FFF2-40B4-BE49-F238E27FC236}">
                    <a16:creationId xmlns="" xmlns:a16="http://schemas.microsoft.com/office/drawing/2014/main" id="{C59A584A-909E-482C-A46B-55789C3310B5}"/>
                  </a:ext>
                </a:extLst>
              </p:cNvPr>
              <p:cNvSpPr/>
              <p:nvPr/>
            </p:nvSpPr>
            <p:spPr>
              <a:xfrm>
                <a:off x="20359" y="1942993"/>
                <a:ext cx="371671" cy="153888"/>
              </a:xfrm>
              <a:prstGeom prst="rect">
                <a:avLst/>
              </a:prstGeom>
            </p:spPr>
            <p:txBody>
              <a:bodyPr wrap="square" lIns="0" tIns="0" rIns="0" bIns="0">
                <a:spAutoFit/>
              </a:body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15" name="그림 14">
                <a:extLst>
                  <a:ext uri="{FF2B5EF4-FFF2-40B4-BE49-F238E27FC236}">
                    <a16:creationId xmlns="" xmlns:a16="http://schemas.microsoft.com/office/drawing/2014/main" id="{1AC9F394-C6D2-4F2B-BA1F-EE93A0C2F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12" name="그림 11">
              <a:extLst>
                <a:ext uri="{FF2B5EF4-FFF2-40B4-BE49-F238E27FC236}">
                  <a16:creationId xmlns="" xmlns:a16="http://schemas.microsoft.com/office/drawing/2014/main" id="{D9A4F6C9-7951-499D-9C7D-3131ED860E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sp>
        <p:nvSpPr>
          <p:cNvPr id="22" name="직사각형 21">
            <a:extLst>
              <a:ext uri="{FF2B5EF4-FFF2-40B4-BE49-F238E27FC236}">
                <a16:creationId xmlns="" xmlns:a16="http://schemas.microsoft.com/office/drawing/2014/main" id="{36742DAA-C41A-4A09-9A40-6812BAAE9961}"/>
              </a:ext>
            </a:extLst>
          </p:cNvPr>
          <p:cNvSpPr/>
          <p:nvPr/>
        </p:nvSpPr>
        <p:spPr>
          <a:xfrm>
            <a:off x="1046480" y="2090486"/>
            <a:ext cx="802287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Using a lambda function on the filter and map accelerates execution by reducing function call overhead. </a:t>
            </a:r>
          </a:p>
        </p:txBody>
      </p:sp>
    </p:spTree>
    <p:custDataLst>
      <p:tags r:id="rId1"/>
    </p:custDataLst>
    <p:extLst>
      <p:ext uri="{BB962C8B-B14F-4D97-AF65-F5344CB8AC3E}">
        <p14:creationId xmlns:p14="http://schemas.microsoft.com/office/powerpoint/2010/main" val="179325963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 xmlns:a16="http://schemas.microsoft.com/office/drawing/2014/main" id="{0C26E348-A3F2-4722-BD69-1F38A7951F0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0" name="TextBox 9">
            <a:extLst>
              <a:ext uri="{FF2B5EF4-FFF2-40B4-BE49-F238E27FC236}">
                <a16:creationId xmlns="" xmlns:a16="http://schemas.microsoft.com/office/drawing/2014/main" id="{DDDE48C8-5B78-4240-BE2F-EFDE91D3E1D7}"/>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2.11. </a:t>
            </a:r>
            <a:r>
              <a:rPr lang="en-US" altLang="ko-KR" b="1" dirty="0">
                <a:latin typeface="Samsung Sharp Sans" pitchFamily="2" charset="0"/>
              </a:rPr>
              <a:t>reduce</a:t>
            </a:r>
            <a:r>
              <a:rPr lang="en-US" altLang="ko-KR" b="1" i="0" dirty="0">
                <a:effectLst/>
                <a:latin typeface="Samsung Sharp Sans" pitchFamily="2" charset="0"/>
                <a:sym typeface="Arial"/>
              </a:rPr>
              <a:t> </a:t>
            </a:r>
            <a:r>
              <a:rPr lang="en-US" altLang="ko-KR" b="1" dirty="0">
                <a:latin typeface="Samsung Sharp Sans" pitchFamily="2" charset="0"/>
                <a:sym typeface="Arial"/>
              </a:rPr>
              <a:t>function</a:t>
            </a:r>
            <a:endParaRPr lang="en-US" altLang="ko-KR" b="1" dirty="0">
              <a:latin typeface="Samsung Sharp Sans" pitchFamily="2" charset="0"/>
            </a:endParaRPr>
          </a:p>
        </p:txBody>
      </p:sp>
      <p:sp>
        <p:nvSpPr>
          <p:cNvPr id="8" name="직사각형 7">
            <a:extLst>
              <a:ext uri="{FF2B5EF4-FFF2-40B4-BE49-F238E27FC236}">
                <a16:creationId xmlns="" xmlns:a16="http://schemas.microsoft.com/office/drawing/2014/main" id="{90EFA62F-9637-4E5A-AAB1-9E61461D75DD}"/>
              </a:ext>
            </a:extLst>
          </p:cNvPr>
          <p:cNvSpPr/>
          <p:nvPr/>
        </p:nvSpPr>
        <p:spPr>
          <a:xfrm>
            <a:off x="580388" y="2037598"/>
            <a:ext cx="88876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Reduce function is included in a module called </a:t>
            </a:r>
            <a:r>
              <a:rPr lang="en-US" altLang="ko-KR" sz="1300" dirty="0" err="1">
                <a:solidFill>
                  <a:schemeClr val="tx1"/>
                </a:solidFill>
                <a:latin typeface="SamsungOne 400" panose="020B0503030303020204" pitchFamily="34" charset="0"/>
                <a:ea typeface="SamsungOne 400" panose="020B0503030303020204" pitchFamily="34" charset="0"/>
              </a:rPr>
              <a:t>functools</a:t>
            </a:r>
            <a:r>
              <a:rPr lang="en-US" altLang="ko-KR" sz="1300" dirty="0">
                <a:solidFill>
                  <a:schemeClr val="tx1"/>
                </a:solidFill>
                <a:latin typeface="SamsungOne 400" panose="020B0503030303020204" pitchFamily="34" charset="0"/>
                <a:ea typeface="SamsungOne 400" panose="020B0503030303020204" pitchFamily="34" charset="0"/>
              </a:rPr>
              <a:t>. This returns a single value by executing an operation with a given function on items of an iterable object.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Examine the following exercise. With a list called seq = [], the reduce (func, seq) function executes the following procedure. </a:t>
            </a:r>
          </a:p>
        </p:txBody>
      </p:sp>
      <p:grpSp>
        <p:nvGrpSpPr>
          <p:cNvPr id="19" name="그룹 18"/>
          <p:cNvGrpSpPr/>
          <p:nvPr/>
        </p:nvGrpSpPr>
        <p:grpSpPr>
          <a:xfrm>
            <a:off x="3126249" y="3346679"/>
            <a:ext cx="3652478" cy="2435650"/>
            <a:chOff x="2958609" y="3453359"/>
            <a:chExt cx="3652478" cy="2435650"/>
          </a:xfrm>
        </p:grpSpPr>
        <p:pic>
          <p:nvPicPr>
            <p:cNvPr id="11" name="_x415587224">
              <a:extLst>
                <a:ext uri="{FF2B5EF4-FFF2-40B4-BE49-F238E27FC236}">
                  <a16:creationId xmlns="" xmlns:a16="http://schemas.microsoft.com/office/drawing/2014/main" id="{512C40B6-9517-4D39-8ADD-CDA4B1A619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832" y="3453359"/>
              <a:ext cx="3579255" cy="2435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58609" y="3453359"/>
              <a:ext cx="3621504"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4</a:t>
              </a:r>
              <a:r>
                <a:rPr lang="en-US" altLang="ko-KR" sz="1400" dirty="0" smtClean="0">
                  <a:latin typeface="SamsungOne 400" panose="020B0503030303020204" pitchFamily="34" charset="0"/>
                  <a:ea typeface="SamsungOne 400" panose="020B0503030303020204" pitchFamily="34" charset="0"/>
                </a:rPr>
                <a:t> ]</a:t>
              </a:r>
              <a:endParaRPr lang="ko-KR" altLang="en-US" sz="1400" dirty="0">
                <a:latin typeface="SamsungOne 400" panose="020B0503030303020204" pitchFamily="34" charset="0"/>
              </a:endParaRPr>
            </a:p>
          </p:txBody>
        </p:sp>
        <p:sp>
          <p:nvSpPr>
            <p:cNvPr id="12" name="TextBox 11"/>
            <p:cNvSpPr txBox="1"/>
            <p:nvPr/>
          </p:nvSpPr>
          <p:spPr>
            <a:xfrm>
              <a:off x="3163568" y="4183242"/>
              <a:ext cx="998991"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sp>
          <p:nvSpPr>
            <p:cNvPr id="14" name="TextBox 13"/>
            <p:cNvSpPr txBox="1"/>
            <p:nvPr/>
          </p:nvSpPr>
          <p:spPr>
            <a:xfrm>
              <a:off x="4162559" y="5577649"/>
              <a:ext cx="2334293"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func(func(func(S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4</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cxnSp>
          <p:nvCxnSpPr>
            <p:cNvPr id="4" name="직선 연결선 3"/>
            <p:cNvCxnSpPr/>
            <p:nvPr/>
          </p:nvCxnSpPr>
          <p:spPr>
            <a:xfrm>
              <a:off x="3230880" y="4465320"/>
              <a:ext cx="83058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44060" y="4899660"/>
              <a:ext cx="1665841" cy="334504"/>
            </a:xfrm>
            <a:prstGeom prst="rect">
              <a:avLst/>
            </a:prstGeom>
            <a:solidFill>
              <a:schemeClr val="bg1"/>
            </a:solidFill>
          </p:spPr>
          <p:txBody>
            <a:bodyPr wrap="none" rtlCol="0">
              <a:noAutofit/>
            </a:bodyPr>
            <a:lstStyle/>
            <a:p>
              <a:r>
                <a:rPr lang="en-US" altLang="ko-KR" sz="1400" dirty="0" smtClean="0">
                  <a:latin typeface="SamsungOne 400" panose="020B0503030303020204" pitchFamily="34" charset="0"/>
                  <a:ea typeface="SamsungOne 400" panose="020B0503030303020204" pitchFamily="34" charset="0"/>
                </a:rPr>
                <a:t>func(func(S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cxnSp>
          <p:nvCxnSpPr>
            <p:cNvPr id="16" name="직선 연결선 15"/>
            <p:cNvCxnSpPr/>
            <p:nvPr/>
          </p:nvCxnSpPr>
          <p:spPr>
            <a:xfrm>
              <a:off x="4399806" y="5166484"/>
              <a:ext cx="83058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4036599" y="5219824"/>
              <a:ext cx="1426941"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4625340" y="5870310"/>
              <a:ext cx="144780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5699573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 xmlns:a16="http://schemas.microsoft.com/office/drawing/2014/main" id="{7CBE0C52-E1A2-4E44-BFBD-4A2000C55DC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0" name="TextBox 9">
            <a:extLst>
              <a:ext uri="{FF2B5EF4-FFF2-40B4-BE49-F238E27FC236}">
                <a16:creationId xmlns="" xmlns:a16="http://schemas.microsoft.com/office/drawing/2014/main" id="{FEA42502-2489-4472-9D8B-FBAFC6E1609E}"/>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2.11. </a:t>
            </a:r>
            <a:r>
              <a:rPr lang="en-US" altLang="ko-KR" b="1" dirty="0">
                <a:latin typeface="Samsung Sharp Sans" pitchFamily="2" charset="0"/>
              </a:rPr>
              <a:t>reduce</a:t>
            </a:r>
            <a:r>
              <a:rPr lang="en-US" altLang="ko-KR" b="1" i="0" dirty="0">
                <a:effectLst/>
                <a:latin typeface="Samsung Sharp Sans" pitchFamily="2" charset="0"/>
                <a:sym typeface="Arial"/>
              </a:rPr>
              <a:t> </a:t>
            </a:r>
            <a:r>
              <a:rPr lang="en-US" altLang="ko-KR" b="1" dirty="0">
                <a:latin typeface="Samsung Sharp Sans" pitchFamily="2" charset="0"/>
                <a:sym typeface="Arial"/>
              </a:rPr>
              <a:t>function</a:t>
            </a:r>
            <a:endParaRPr lang="en-US" altLang="ko-KR" b="1" dirty="0">
              <a:latin typeface="Samsung Sharp Sans" pitchFamily="2" charset="0"/>
            </a:endParaRPr>
          </a:p>
        </p:txBody>
      </p:sp>
      <p:sp>
        <p:nvSpPr>
          <p:cNvPr id="11" name="직사각형 10">
            <a:extLst>
              <a:ext uri="{FF2B5EF4-FFF2-40B4-BE49-F238E27FC236}">
                <a16:creationId xmlns="" xmlns:a16="http://schemas.microsoft.com/office/drawing/2014/main" id="{90EFA62F-9637-4E5A-AAB1-9E61461D75DD}"/>
              </a:ext>
            </a:extLst>
          </p:cNvPr>
          <p:cNvSpPr/>
          <p:nvPr/>
        </p:nvSpPr>
        <p:spPr>
          <a:xfrm>
            <a:off x="580388" y="2037598"/>
            <a:ext cx="888761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first and second item of list seq, s1 and s2, are given as inputs of func function, which acts as a parameter of reduce function. Then a certain value is returned to func (, ), which is then given as input for the func function with the next item of seq, s3.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expression, it is </a:t>
            </a:r>
            <a:r>
              <a:rPr lang="en-US" altLang="ko-KR" sz="1300" dirty="0" err="1">
                <a:solidFill>
                  <a:schemeClr val="tx1"/>
                </a:solidFill>
                <a:latin typeface="SamsungOne 400" panose="020B0503030303020204" pitchFamily="34" charset="0"/>
                <a:ea typeface="SamsungOne 400" panose="020B0503030303020204" pitchFamily="34" charset="0"/>
              </a:rPr>
              <a:t>func</a:t>
            </a:r>
            <a:r>
              <a:rPr lang="en-US" altLang="ko-KR" sz="1300" dirty="0">
                <a:solidFill>
                  <a:schemeClr val="tx1"/>
                </a:solidFill>
                <a:latin typeface="SamsungOne 400" panose="020B0503030303020204" pitchFamily="34" charset="0"/>
                <a:ea typeface="SamsungOne 400" panose="020B0503030303020204" pitchFamily="34" charset="0"/>
              </a:rPr>
              <a:t>(</a:t>
            </a:r>
            <a:r>
              <a:rPr lang="en-US" altLang="ko-KR" sz="1300" dirty="0" err="1">
                <a:solidFill>
                  <a:schemeClr val="tx1"/>
                </a:solidFill>
                <a:latin typeface="SamsungOne 400" panose="020B0503030303020204" pitchFamily="34" charset="0"/>
                <a:ea typeface="SamsungOne 400" panose="020B0503030303020204" pitchFamily="34" charset="0"/>
              </a:rPr>
              <a:t>func</a:t>
            </a:r>
            <a:r>
              <a:rPr lang="en-US" altLang="ko-KR" sz="1300" dirty="0">
                <a:solidFill>
                  <a:schemeClr val="tx1"/>
                </a:solidFill>
                <a:latin typeface="SamsungOne 400" panose="020B0503030303020204" pitchFamily="34" charset="0"/>
                <a:ea typeface="SamsungOne 400" panose="020B0503030303020204" pitchFamily="34" charset="0"/>
              </a:rPr>
              <a:t>(, ), ).</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This process is recursively iterated until the last item is given as an input.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the end it returns a single value. </a:t>
            </a:r>
          </a:p>
        </p:txBody>
      </p:sp>
      <p:grpSp>
        <p:nvGrpSpPr>
          <p:cNvPr id="8" name="그룹 7"/>
          <p:cNvGrpSpPr/>
          <p:nvPr/>
        </p:nvGrpSpPr>
        <p:grpSpPr>
          <a:xfrm>
            <a:off x="3126249" y="3346679"/>
            <a:ext cx="3652478" cy="2435650"/>
            <a:chOff x="2958609" y="3453359"/>
            <a:chExt cx="3652478" cy="2435650"/>
          </a:xfrm>
        </p:grpSpPr>
        <p:pic>
          <p:nvPicPr>
            <p:cNvPr id="13" name="_x415587224">
              <a:extLst>
                <a:ext uri="{FF2B5EF4-FFF2-40B4-BE49-F238E27FC236}">
                  <a16:creationId xmlns="" xmlns:a16="http://schemas.microsoft.com/office/drawing/2014/main" id="{512C40B6-9517-4D39-8ADD-CDA4B1A619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832" y="3453359"/>
              <a:ext cx="3579255" cy="24356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958609" y="3453359"/>
              <a:ext cx="3621504"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4</a:t>
              </a:r>
              <a:r>
                <a:rPr lang="en-US" altLang="ko-KR" sz="1400" dirty="0" smtClean="0">
                  <a:latin typeface="SamsungOne 400" panose="020B0503030303020204" pitchFamily="34" charset="0"/>
                  <a:ea typeface="SamsungOne 400" panose="020B0503030303020204" pitchFamily="34" charset="0"/>
                </a:rPr>
                <a:t> ]</a:t>
              </a:r>
              <a:endParaRPr lang="ko-KR" altLang="en-US" sz="1400" dirty="0">
                <a:latin typeface="SamsungOne 400" panose="020B0503030303020204" pitchFamily="34" charset="0"/>
              </a:endParaRPr>
            </a:p>
          </p:txBody>
        </p:sp>
        <p:sp>
          <p:nvSpPr>
            <p:cNvPr id="15" name="TextBox 14"/>
            <p:cNvSpPr txBox="1"/>
            <p:nvPr/>
          </p:nvSpPr>
          <p:spPr>
            <a:xfrm>
              <a:off x="3163568" y="4183242"/>
              <a:ext cx="998991"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sp>
          <p:nvSpPr>
            <p:cNvPr id="16" name="TextBox 15"/>
            <p:cNvSpPr txBox="1"/>
            <p:nvPr/>
          </p:nvSpPr>
          <p:spPr>
            <a:xfrm>
              <a:off x="4162559" y="5577649"/>
              <a:ext cx="2334293"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func(func(func(S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4</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cxnSp>
          <p:nvCxnSpPr>
            <p:cNvPr id="17" name="직선 연결선 16"/>
            <p:cNvCxnSpPr/>
            <p:nvPr/>
          </p:nvCxnSpPr>
          <p:spPr>
            <a:xfrm>
              <a:off x="3230880" y="4465320"/>
              <a:ext cx="83058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44060" y="4899660"/>
              <a:ext cx="1665841" cy="334504"/>
            </a:xfrm>
            <a:prstGeom prst="rect">
              <a:avLst/>
            </a:prstGeom>
            <a:solidFill>
              <a:schemeClr val="bg1"/>
            </a:solidFill>
          </p:spPr>
          <p:txBody>
            <a:bodyPr wrap="none" rtlCol="0">
              <a:noAutofit/>
            </a:bodyPr>
            <a:lstStyle/>
            <a:p>
              <a:r>
                <a:rPr lang="en-US" altLang="ko-KR" sz="1400" dirty="0" smtClean="0">
                  <a:latin typeface="SamsungOne 400" panose="020B0503030303020204" pitchFamily="34" charset="0"/>
                  <a:ea typeface="SamsungOne 400" panose="020B0503030303020204" pitchFamily="34" charset="0"/>
                </a:rPr>
                <a:t>func(func(S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cxnSp>
          <p:nvCxnSpPr>
            <p:cNvPr id="19" name="직선 연결선 18"/>
            <p:cNvCxnSpPr/>
            <p:nvPr/>
          </p:nvCxnSpPr>
          <p:spPr>
            <a:xfrm>
              <a:off x="4399806" y="5166484"/>
              <a:ext cx="83058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4036599" y="5219824"/>
              <a:ext cx="1426941"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4625340" y="5870310"/>
              <a:ext cx="144780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349975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4" name="그림 3">
            <a:extLst>
              <a:ext uri="{FF2B5EF4-FFF2-40B4-BE49-F238E27FC236}">
                <a16:creationId xmlns="" xmlns:a16="http://schemas.microsoft.com/office/drawing/2014/main" id="{8E7ECE45-32D6-418D-AE9C-1811C9DBA6A2}"/>
              </a:ext>
            </a:extLst>
          </p:cNvPr>
          <p:cNvPicPr>
            <a:picLocks noChangeAspect="1"/>
          </p:cNvPicPr>
          <p:nvPr/>
        </p:nvPicPr>
        <p:blipFill>
          <a:blip r:embed="rId4"/>
          <a:stretch>
            <a:fillRect/>
          </a:stretch>
        </p:blipFill>
        <p:spPr>
          <a:xfrm>
            <a:off x="449998" y="2282484"/>
            <a:ext cx="9004986" cy="1143387"/>
          </a:xfrm>
          <a:prstGeom prst="rect">
            <a:avLst/>
          </a:prstGeom>
        </p:spPr>
      </p:pic>
      <p:graphicFrame>
        <p:nvGraphicFramePr>
          <p:cNvPr id="9" name="표 8">
            <a:extLst>
              <a:ext uri="{FF2B5EF4-FFF2-40B4-BE49-F238E27FC236}">
                <a16:creationId xmlns="" xmlns:a16="http://schemas.microsoft.com/office/drawing/2014/main" id="{82656EC6-AC52-424A-BB4F-54AD1D371D90}"/>
              </a:ext>
            </a:extLst>
          </p:cNvPr>
          <p:cNvGraphicFramePr>
            <a:graphicFrameLocks noGrp="1"/>
          </p:cNvGraphicFramePr>
          <p:nvPr>
            <p:extLst>
              <p:ext uri="{D42A27DB-BD31-4B8C-83A1-F6EECF244321}">
                <p14:modId xmlns:p14="http://schemas.microsoft.com/office/powerpoint/2010/main" val="2658158065"/>
              </p:ext>
            </p:extLst>
          </p:nvPr>
        </p:nvGraphicFramePr>
        <p:xfrm>
          <a:off x="3151453" y="4953001"/>
          <a:ext cx="3602076" cy="419630"/>
        </p:xfrm>
        <a:graphic>
          <a:graphicData uri="http://schemas.openxmlformats.org/drawingml/2006/table">
            <a:tbl>
              <a:tblPr/>
              <a:tblGrid>
                <a:gridCol w="3602076">
                  <a:extLst>
                    <a:ext uri="{9D8B030D-6E8A-4147-A177-3AD203B41FA5}">
                      <a16:colId xmlns="" xmlns:a16="http://schemas.microsoft.com/office/drawing/2014/main" val="717908926"/>
                    </a:ext>
                  </a:extLst>
                </a:gridCol>
              </a:tblGrid>
              <a:tr h="419630">
                <a:tc>
                  <a:txBody>
                    <a:bodyPr/>
                    <a:lstStyle/>
                    <a:p>
                      <a:pPr marL="0" marR="0" indent="0" algn="ctr" fontAlgn="base" latinLnBrk="1">
                        <a:lnSpc>
                          <a:spcPct val="100000"/>
                        </a:lnSpc>
                        <a:spcBef>
                          <a:spcPts val="0"/>
                        </a:spcBef>
                        <a:spcAft>
                          <a:spcPts val="0"/>
                        </a:spcAft>
                      </a:pPr>
                      <a:r>
                        <a:rPr lang="en-US" altLang="ko-KR" sz="1400" kern="0" spc="0" dirty="0">
                          <a:solidFill>
                            <a:srgbClr val="000000"/>
                          </a:solidFill>
                          <a:effectLst/>
                          <a:latin typeface="D2Coding" panose="020B0609020101020101" pitchFamily="49" charset="-127"/>
                          <a:ea typeface="D2Coding" panose="020B0609020101020101" pitchFamily="49" charset="-127"/>
                        </a:rPr>
                        <a:t>(((1 + 2) + 3) + 4) =&gt; returns</a:t>
                      </a:r>
                      <a:r>
                        <a:rPr lang="ko-KR" altLang="en-US" sz="1400" kern="0" spc="0" dirty="0">
                          <a:solidFill>
                            <a:srgbClr val="000000"/>
                          </a:solidFill>
                          <a:effectLst/>
                          <a:latin typeface="D2Coding" panose="020B0609020101020101" pitchFamily="49" charset="-127"/>
                          <a:ea typeface="D2Coding" panose="020B0609020101020101" pitchFamily="49" charset="-127"/>
                        </a:rPr>
                        <a:t> </a:t>
                      </a:r>
                      <a:r>
                        <a:rPr lang="en-US" altLang="ko-KR" sz="1400" kern="0" spc="0" dirty="0">
                          <a:solidFill>
                            <a:srgbClr val="000000"/>
                          </a:solidFill>
                          <a:effectLst/>
                          <a:latin typeface="D2Coding" panose="020B0609020101020101" pitchFamily="49" charset="-127"/>
                          <a:ea typeface="D2Coding" panose="020B0609020101020101" pitchFamily="49" charset="-127"/>
                        </a:rPr>
                        <a:t>10</a:t>
                      </a:r>
                      <a:endParaRPr lang="ko-KR" altLang="en-US" sz="1400" kern="0" spc="0" dirty="0">
                        <a:solidFill>
                          <a:srgbClr val="000000"/>
                        </a:solidFill>
                        <a:effectLst/>
                        <a:latin typeface="D2Coding" panose="020B0609020101020101" pitchFamily="49" charset="-127"/>
                        <a:ea typeface="D2Coding" panose="020B0609020101020101" pitchFamily="49" charset="-127"/>
                      </a:endParaRPr>
                    </a:p>
                  </a:txBody>
                  <a:tcPr marL="64770" marR="64770" marT="17907" marB="17907" anchor="ctr">
                    <a:lnL>
                      <a:noFill/>
                    </a:lnL>
                    <a:lnR>
                      <a:noFill/>
                    </a:lnR>
                    <a:lnT>
                      <a:noFill/>
                    </a:lnT>
                    <a:lnB>
                      <a:noFill/>
                    </a:lnB>
                    <a:solidFill>
                      <a:srgbClr val="FCF5E7"/>
                    </a:solidFill>
                  </a:tcPr>
                </a:tc>
                <a:extLst>
                  <a:ext uri="{0D108BD9-81ED-4DB2-BD59-A6C34878D82A}">
                    <a16:rowId xmlns="" xmlns:a16="http://schemas.microsoft.com/office/drawing/2014/main" val="4218764627"/>
                  </a:ext>
                </a:extLst>
              </a:tr>
            </a:tbl>
          </a:graphicData>
        </a:graphic>
      </p:graphicFrame>
      <p:sp>
        <p:nvSpPr>
          <p:cNvPr id="12" name="직사각형 11">
            <a:extLst>
              <a:ext uri="{FF2B5EF4-FFF2-40B4-BE49-F238E27FC236}">
                <a16:creationId xmlns="" xmlns:a16="http://schemas.microsoft.com/office/drawing/2014/main" id="{62080F9A-8C38-4A3F-9F6F-E1FEF68B0A5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3" name="TextBox 12">
            <a:extLst>
              <a:ext uri="{FF2B5EF4-FFF2-40B4-BE49-F238E27FC236}">
                <a16:creationId xmlns="" xmlns:a16="http://schemas.microsoft.com/office/drawing/2014/main" id="{2BBA6A9A-62AE-4C2E-ACF4-86F6A9F3AC9E}"/>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2.12. Example of </a:t>
            </a:r>
            <a:r>
              <a:rPr lang="en-US" altLang="ko-KR" b="1" dirty="0">
                <a:latin typeface="Samsung Sharp Sans" pitchFamily="2" charset="0"/>
              </a:rPr>
              <a:t>reduce</a:t>
            </a:r>
            <a:r>
              <a:rPr lang="en-US" altLang="ko-KR" b="1" i="0" dirty="0">
                <a:effectLst/>
                <a:latin typeface="Samsung Sharp Sans" pitchFamily="2" charset="0"/>
                <a:sym typeface="Arial"/>
              </a:rPr>
              <a:t> function</a:t>
            </a:r>
            <a:endParaRPr lang="en-US" altLang="ko-KR" b="1" dirty="0">
              <a:latin typeface="Samsung Sharp Sans" pitchFamily="2" charset="0"/>
            </a:endParaRPr>
          </a:p>
        </p:txBody>
      </p:sp>
      <p:sp>
        <p:nvSpPr>
          <p:cNvPr id="23" name="사각형: 둥근 모서리 9">
            <a:extLst>
              <a:ext uri="{FF2B5EF4-FFF2-40B4-BE49-F238E27FC236}">
                <a16:creationId xmlns="" xmlns:a16="http://schemas.microsoft.com/office/drawing/2014/main" id="{A1CCCAD5-1803-41D9-A103-2D9CA5165C84}"/>
              </a:ext>
            </a:extLst>
          </p:cNvPr>
          <p:cNvSpPr/>
          <p:nvPr/>
        </p:nvSpPr>
        <p:spPr>
          <a:xfrm>
            <a:off x="463014" y="207082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24" name="직사각형 23">
            <a:extLst>
              <a:ext uri="{FF2B5EF4-FFF2-40B4-BE49-F238E27FC236}">
                <a16:creationId xmlns="" xmlns:a16="http://schemas.microsoft.com/office/drawing/2014/main" id="{36742DAA-C41A-4A09-9A40-6812BAAE9961}"/>
              </a:ext>
            </a:extLst>
          </p:cNvPr>
          <p:cNvSpPr/>
          <p:nvPr/>
        </p:nvSpPr>
        <p:spPr>
          <a:xfrm>
            <a:off x="841664" y="2064073"/>
            <a:ext cx="838734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Example using the reduce function</a:t>
            </a:r>
          </a:p>
        </p:txBody>
      </p:sp>
      <p:sp>
        <p:nvSpPr>
          <p:cNvPr id="25" name="직사각형 24">
            <a:extLst>
              <a:ext uri="{FF2B5EF4-FFF2-40B4-BE49-F238E27FC236}">
                <a16:creationId xmlns="" xmlns:a16="http://schemas.microsoft.com/office/drawing/2014/main" id="{36742DAA-C41A-4A09-9A40-6812BAAE9961}"/>
              </a:ext>
            </a:extLst>
          </p:cNvPr>
          <p:cNvSpPr/>
          <p:nvPr/>
        </p:nvSpPr>
        <p:spPr>
          <a:xfrm>
            <a:off x="551796" y="3556692"/>
            <a:ext cx="882742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1, 2, 3, 4 are give as items of list variable a. </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First, 3 is returned form lambda function lambda x, y: </a:t>
            </a:r>
            <a:r>
              <a:rPr lang="en-US" altLang="ko-KR" sz="1300" dirty="0" err="1">
                <a:solidFill>
                  <a:schemeClr val="tx1"/>
                </a:solidFill>
                <a:latin typeface="SamsungOne 400" panose="020B0503030303020204" pitchFamily="34" charset="0"/>
                <a:ea typeface="SamsungOne 400" panose="020B0503030303020204" pitchFamily="34" charset="0"/>
              </a:rPr>
              <a:t>x+y</a:t>
            </a:r>
            <a:r>
              <a:rPr lang="en-US" altLang="ko-KR" sz="1300" dirty="0">
                <a:solidFill>
                  <a:schemeClr val="tx1"/>
                </a:solidFill>
                <a:latin typeface="SamsungOne 400" panose="020B0503030303020204" pitchFamily="34" charset="0"/>
                <a:ea typeface="SamsungOne 400" panose="020B0503030303020204" pitchFamily="34" charset="0"/>
              </a:rPr>
              <a:t> when the first two values 1, 2 are given as inputs. </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Then, the return value 3, with the third item 3, is given an input value for the lambda function. It then returns 6, the sum of the two numbers, then this value 6 and the last item 4 are given as input for the lambda function, thus returning</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final</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value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10.</a:t>
            </a:r>
            <a:r>
              <a:rPr lang="ko-KR" altLang="en-US" sz="1300" dirty="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156624176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Regular"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Samsung Sharp Sans" pitchFamily="2" charset="0"/>
                  <a:ea typeface="Samsung Sharp Sans" pitchFamily="2" charset="0"/>
                  <a:cs typeface="Samsung Sharp Sans" pitchFamily="2" charset="0"/>
                </a:rPr>
                <a:t>Lambda</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356299746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4" name="직사각형 23">
            <a:extLst>
              <a:ext uri="{FF2B5EF4-FFF2-40B4-BE49-F238E27FC236}">
                <a16:creationId xmlns="" xmlns:a16="http://schemas.microsoft.com/office/drawing/2014/main" id="{CD644599-F6D1-45B0-9673-19EB015C7488}"/>
              </a:ext>
            </a:extLst>
          </p:cNvPr>
          <p:cNvSpPr/>
          <p:nvPr/>
        </p:nvSpPr>
        <p:spPr>
          <a:xfrm>
            <a:off x="696312" y="3922990"/>
            <a:ext cx="850296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Create an empty list named even_list and add even value items by the append method. Use the for statement and the filter function. Use lambda function inside the filter function. </a:t>
            </a:r>
          </a:p>
        </p:txBody>
      </p:sp>
      <p:sp>
        <p:nvSpPr>
          <p:cNvPr id="25" name="직사각형 24">
            <a:extLst>
              <a:ext uri="{FF2B5EF4-FFF2-40B4-BE49-F238E27FC236}">
                <a16:creationId xmlns="" xmlns:a16="http://schemas.microsoft.com/office/drawing/2014/main" id="{B8F21518-F59F-474A-B26A-1C69887221A2}"/>
              </a:ext>
            </a:extLst>
          </p:cNvPr>
          <p:cNvSpPr/>
          <p:nvPr/>
        </p:nvSpPr>
        <p:spPr>
          <a:xfrm>
            <a:off x="1334322" y="1461789"/>
            <a:ext cx="796207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There is a list with integer element values called </a:t>
            </a:r>
            <a:r>
              <a:rPr lang="en-US" altLang="ko-KR" sz="1300" dirty="0" err="1">
                <a:solidFill>
                  <a:schemeClr val="tx1"/>
                </a:solidFill>
                <a:latin typeface="SamsungOne 400" panose="020B0503030303020204" pitchFamily="34" charset="0"/>
                <a:ea typeface="SamsungOne 400" panose="020B0503030303020204" pitchFamily="34" charset="0"/>
              </a:rPr>
              <a:t>n_list</a:t>
            </a:r>
            <a:r>
              <a:rPr lang="en-US" altLang="ko-KR" sz="1300" dirty="0">
                <a:solidFill>
                  <a:schemeClr val="tx1"/>
                </a:solidFill>
                <a:latin typeface="SamsungOne 400" panose="020B0503030303020204" pitchFamily="34" charset="0"/>
                <a:ea typeface="SamsungOne 400" panose="020B0503030303020204" pitchFamily="34" charset="0"/>
              </a:rPr>
              <a:t> = [1, 2, 3, 4, 5, 6, 7, 8, 9, 10]. Return even_list which only contains items of even number values from </a:t>
            </a:r>
            <a:r>
              <a:rPr lang="en-US" altLang="ko-KR" sz="1300" dirty="0" err="1">
                <a:solidFill>
                  <a:schemeClr val="tx1"/>
                </a:solidFill>
                <a:latin typeface="SamsungOne 400" panose="020B0503030303020204" pitchFamily="34" charset="0"/>
                <a:ea typeface="SamsungOne 400" panose="020B0503030303020204" pitchFamily="34" charset="0"/>
              </a:rPr>
              <a:t>n_list</a:t>
            </a:r>
            <a:r>
              <a:rPr lang="en-US" altLang="ko-KR" sz="1300" dirty="0">
                <a:solidFill>
                  <a:schemeClr val="tx1"/>
                </a:solidFill>
                <a:latin typeface="SamsungOne 400" panose="020B0503030303020204" pitchFamily="34" charset="0"/>
                <a:ea typeface="SamsungOne 400" panose="020B0503030303020204" pitchFamily="34" charset="0"/>
              </a:rPr>
              <a:t> by using the filter function and the lambda function. </a:t>
            </a:r>
          </a:p>
        </p:txBody>
      </p:sp>
      <p:sp>
        <p:nvSpPr>
          <p:cNvPr id="26" name="직사각형 25">
            <a:extLst>
              <a:ext uri="{FF2B5EF4-FFF2-40B4-BE49-F238E27FC236}">
                <a16:creationId xmlns="" xmlns:a16="http://schemas.microsoft.com/office/drawing/2014/main" id="{7C4E97F3-EB5A-4AC9-81E4-6BCE5F7F13E6}"/>
              </a:ext>
            </a:extLst>
          </p:cNvPr>
          <p:cNvSpPr/>
          <p:nvPr/>
        </p:nvSpPr>
        <p:spPr>
          <a:xfrm>
            <a:off x="691032" y="2268922"/>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The returned</a:t>
            </a:r>
            <a:r>
              <a:rPr lang="ko-KR" altLang="en-US" sz="1300" dirty="0">
                <a:solidFill>
                  <a:schemeClr val="tx1"/>
                </a:solidFill>
                <a:latin typeface="SamsungOne 400" panose="020B0503030303020204" pitchFamily="34" charset="0"/>
              </a:rPr>
              <a:t> </a:t>
            </a:r>
            <a:r>
              <a:rPr lang="fr-FR" altLang="ko-KR" sz="1300" dirty="0">
                <a:solidFill>
                  <a:schemeClr val="tx1"/>
                </a:solidFill>
                <a:latin typeface="SamsungOne 400" panose="020B0503030303020204" pitchFamily="34" charset="0"/>
                <a:ea typeface="SamsungOne 400" panose="020B0503030303020204" pitchFamily="34" charset="0"/>
              </a:rPr>
              <a:t>even_list = [2, 4, 6, 8, 10]</a:t>
            </a:r>
            <a:endParaRPr lang="ko-KR" altLang="en-US" sz="1300" dirty="0">
              <a:solidFill>
                <a:schemeClr val="tx1"/>
              </a:solidFill>
              <a:latin typeface="SamsungOne 400" panose="020B0503030303020204" pitchFamily="34" charset="0"/>
            </a:endParaRPr>
          </a:p>
        </p:txBody>
      </p:sp>
      <p:grpSp>
        <p:nvGrpSpPr>
          <p:cNvPr id="27" name="그룹 26">
            <a:extLst>
              <a:ext uri="{FF2B5EF4-FFF2-40B4-BE49-F238E27FC236}">
                <a16:creationId xmlns="" xmlns:a16="http://schemas.microsoft.com/office/drawing/2014/main" id="{BA73B8BF-B4E1-49E6-8833-5CA7AF9391B8}"/>
              </a:ext>
            </a:extLst>
          </p:cNvPr>
          <p:cNvGrpSpPr/>
          <p:nvPr/>
        </p:nvGrpSpPr>
        <p:grpSpPr>
          <a:xfrm>
            <a:off x="674272" y="2552672"/>
            <a:ext cx="8547043" cy="1217799"/>
            <a:chOff x="845498" y="4096703"/>
            <a:chExt cx="8214360" cy="1181100"/>
          </a:xfrm>
        </p:grpSpPr>
        <p:sp>
          <p:nvSpPr>
            <p:cNvPr id="28" name="직사각형 27">
              <a:extLst>
                <a:ext uri="{FF2B5EF4-FFF2-40B4-BE49-F238E27FC236}">
                  <a16:creationId xmlns="" xmlns:a16="http://schemas.microsoft.com/office/drawing/2014/main" id="{B84658FA-376E-45FC-B1DA-7389EDF0108E}"/>
                </a:ext>
              </a:extLst>
            </p:cNvPr>
            <p:cNvSpPr/>
            <p:nvPr/>
          </p:nvSpPr>
          <p:spPr>
            <a:xfrm>
              <a:off x="921015" y="4317065"/>
              <a:ext cx="868903" cy="358202"/>
            </a:xfrm>
            <a:prstGeom prst="rect">
              <a:avLst/>
            </a:prstGeom>
          </p:spPr>
          <p:txBody>
            <a:bodyPr wrap="none" lIns="0" tIns="0" rIns="0" bIns="0">
              <a:spAutoFit/>
            </a:bodyPr>
            <a:lstStyle/>
            <a:p>
              <a:r>
                <a:rPr lang="en-US" altLang="ko-KR" sz="1200" b="1" dirty="0">
                  <a:solidFill>
                    <a:srgbClr val="0D0D0D"/>
                  </a:solidFill>
                  <a:latin typeface="SamsungOne 400" panose="020B0503030303020204" pitchFamily="34" charset="0"/>
                  <a:ea typeface="SamsungOne 400" panose="020B0503030303020204" pitchFamily="34" charset="0"/>
                </a:rPr>
                <a:t>Conditions </a:t>
              </a:r>
            </a:p>
            <a:p>
              <a:r>
                <a:rPr lang="en-US" altLang="ko-KR" sz="1200" b="1" dirty="0">
                  <a:solidFill>
                    <a:srgbClr val="0D0D0D"/>
                  </a:solidFill>
                  <a:latin typeface="SamsungOne 400" panose="020B0503030303020204" pitchFamily="34" charset="0"/>
                  <a:ea typeface="SamsungOne 400" panose="020B0503030303020204" pitchFamily="34" charset="0"/>
                </a:rPr>
                <a:t>for Execution</a:t>
              </a:r>
            </a:p>
          </p:txBody>
        </p:sp>
        <p:sp>
          <p:nvSpPr>
            <p:cNvPr id="29" name="직사각형 28">
              <a:extLst>
                <a:ext uri="{FF2B5EF4-FFF2-40B4-BE49-F238E27FC236}">
                  <a16:creationId xmlns="" xmlns:a16="http://schemas.microsoft.com/office/drawing/2014/main" id="{3009C636-2C4A-4D74-850C-E8F17481057A}"/>
                </a:ext>
              </a:extLst>
            </p:cNvPr>
            <p:cNvSpPr/>
            <p:nvPr/>
          </p:nvSpPr>
          <p:spPr>
            <a:xfrm>
              <a:off x="2242465" y="4917234"/>
              <a:ext cx="1057415"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ea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32" name="직사각형 31">
              <a:extLst>
                <a:ext uri="{FF2B5EF4-FFF2-40B4-BE49-F238E27FC236}">
                  <a16:creationId xmlns="" xmlns:a16="http://schemas.microsoft.com/office/drawing/2014/main" id="{DE49969F-5928-41CB-890E-7BA65AB44F53}"/>
                </a:ext>
              </a:extLst>
            </p:cNvPr>
            <p:cNvSpPr/>
            <p:nvPr/>
          </p:nvSpPr>
          <p:spPr>
            <a:xfrm>
              <a:off x="921015" y="4989919"/>
              <a:ext cx="348178"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SamsungOne 400" panose="020B0503030303020204" pitchFamily="34" charset="0"/>
                </a:rPr>
                <a:t>Time</a:t>
              </a:r>
              <a:endParaRPr lang="ko-KR" altLang="en-US" sz="1300" b="1" dirty="0">
                <a:solidFill>
                  <a:srgbClr val="0D0D0D"/>
                </a:solidFill>
                <a:latin typeface="SamsungOne 400" panose="020B0503030303020204" pitchFamily="34" charset="0"/>
                <a:ea typeface="+mn-ea"/>
              </a:endParaRPr>
            </a:p>
          </p:txBody>
        </p:sp>
        <p:cxnSp>
          <p:nvCxnSpPr>
            <p:cNvPr id="33" name="직선 연결선 32">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직사각형 22">
            <a:extLst>
              <a:ext uri="{FF2B5EF4-FFF2-40B4-BE49-F238E27FC236}">
                <a16:creationId xmlns:a16="http://schemas.microsoft.com/office/drawing/2014/main" xmlns="" id="{9F696305-6820-48F1-BDDE-99074AB95DFF}"/>
              </a:ext>
            </a:extLst>
          </p:cNvPr>
          <p:cNvSpPr/>
          <p:nvPr/>
        </p:nvSpPr>
        <p:spPr>
          <a:xfrm>
            <a:off x="645525" y="1415623"/>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Q1.</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
        <p:nvSpPr>
          <p:cNvPr id="30" name="TextBox 29">
            <a:extLst>
              <a:ext uri="{FF2B5EF4-FFF2-40B4-BE49-F238E27FC236}">
                <a16:creationId xmlns:a16="http://schemas.microsoft.com/office/drawing/2014/main" xmlns="" id="{850E86F2-3BD4-4E46-89BD-F9D2E375D661}"/>
              </a:ext>
            </a:extLst>
          </p:cNvPr>
          <p:cNvSpPr txBox="1"/>
          <p:nvPr/>
        </p:nvSpPr>
        <p:spPr>
          <a:xfrm>
            <a:off x="2087933" y="2799415"/>
            <a:ext cx="2522167" cy="26382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smtClean="0">
                <a:solidFill>
                  <a:schemeClr val="tx1"/>
                </a:solidFill>
              </a:rPr>
              <a:t>even_list = [2, 4, 6, 8, 10]</a:t>
            </a:r>
            <a:endParaRPr lang="ko-KR" altLang="en-US" sz="1300" dirty="0">
              <a:solidFill>
                <a:schemeClr val="tx1"/>
              </a:solidFill>
            </a:endParaRPr>
          </a:p>
        </p:txBody>
      </p:sp>
    </p:spTree>
    <p:custDataLst>
      <p:tags r:id="rId1"/>
    </p:custDataLst>
    <p:extLst>
      <p:ext uri="{BB962C8B-B14F-4D97-AF65-F5344CB8AC3E}">
        <p14:creationId xmlns:p14="http://schemas.microsoft.com/office/powerpoint/2010/main" val="414301269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 xmlns:a16="http://schemas.microsoft.com/office/drawing/2014/main" id="{B8F21518-F59F-474A-B26A-1C69887221A2}"/>
              </a:ext>
            </a:extLst>
          </p:cNvPr>
          <p:cNvSpPr/>
          <p:nvPr/>
        </p:nvSpPr>
        <p:spPr>
          <a:xfrm>
            <a:off x="1433383" y="1348843"/>
            <a:ext cx="780997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There is a list with integer unit values called </a:t>
            </a:r>
            <a:r>
              <a:rPr lang="en-US" altLang="ko-KR" sz="1300" dirty="0" err="1">
                <a:solidFill>
                  <a:schemeClr val="tx1"/>
                </a:solidFill>
                <a:latin typeface="SamsungOne 400" panose="020B0503030303020204" pitchFamily="34" charset="0"/>
                <a:ea typeface="SamsungOne 400" panose="020B0503030303020204" pitchFamily="34" charset="0"/>
              </a:rPr>
              <a:t>n_list</a:t>
            </a:r>
            <a:r>
              <a:rPr lang="en-US" altLang="ko-KR" sz="1300" dirty="0">
                <a:solidFill>
                  <a:schemeClr val="tx1"/>
                </a:solidFill>
                <a:latin typeface="SamsungOne 400" panose="020B0503030303020204" pitchFamily="34" charset="0"/>
                <a:ea typeface="SamsungOne 400" panose="020B0503030303020204" pitchFamily="34" charset="0"/>
              </a:rPr>
              <a:t> = [1, 2, 3, 4, 5, 6, 7, 8, 9, 10]. Return even_list which only contains items of even number values from </a:t>
            </a:r>
            <a:r>
              <a:rPr lang="en-US" altLang="ko-KR" sz="1300" dirty="0" err="1">
                <a:solidFill>
                  <a:schemeClr val="tx1"/>
                </a:solidFill>
                <a:latin typeface="SamsungOne 400" panose="020B0503030303020204" pitchFamily="34" charset="0"/>
                <a:ea typeface="SamsungOne 400" panose="020B0503030303020204" pitchFamily="34" charset="0"/>
              </a:rPr>
              <a:t>n_list</a:t>
            </a:r>
            <a:r>
              <a:rPr lang="en-US" altLang="ko-KR" sz="1300" dirty="0">
                <a:solidFill>
                  <a:schemeClr val="tx1"/>
                </a:solidFill>
                <a:latin typeface="SamsungOne 400" panose="020B0503030303020204" pitchFamily="34" charset="0"/>
                <a:ea typeface="SamsungOne 400" panose="020B0503030303020204" pitchFamily="34" charset="0"/>
              </a:rPr>
              <a:t> by using a lambda function. This time, do not use for statement, and instead use list function. </a:t>
            </a:r>
          </a:p>
        </p:txBody>
      </p:sp>
      <p:grpSp>
        <p:nvGrpSpPr>
          <p:cNvPr id="53" name="그룹 52">
            <a:extLst>
              <a:ext uri="{FF2B5EF4-FFF2-40B4-BE49-F238E27FC236}">
                <a16:creationId xmlns="" xmlns:a16="http://schemas.microsoft.com/office/drawing/2014/main" id="{C3D8D4DE-DA2E-4D87-943F-A1AB86547FB1}"/>
              </a:ext>
            </a:extLst>
          </p:cNvPr>
          <p:cNvGrpSpPr/>
          <p:nvPr/>
        </p:nvGrpSpPr>
        <p:grpSpPr>
          <a:xfrm>
            <a:off x="645525" y="5879915"/>
            <a:ext cx="5248379" cy="221112"/>
            <a:chOff x="869078" y="5652199"/>
            <a:chExt cx="5248379" cy="221112"/>
          </a:xfrm>
        </p:grpSpPr>
        <p:grpSp>
          <p:nvGrpSpPr>
            <p:cNvPr id="54" name="그룹 53">
              <a:extLst>
                <a:ext uri="{FF2B5EF4-FFF2-40B4-BE49-F238E27FC236}">
                  <a16:creationId xmlns="" xmlns:a16="http://schemas.microsoft.com/office/drawing/2014/main" id="{0342D84D-7715-47A2-9EA4-7084E390A427}"/>
                </a:ext>
              </a:extLst>
            </p:cNvPr>
            <p:cNvGrpSpPr/>
            <p:nvPr/>
          </p:nvGrpSpPr>
          <p:grpSpPr>
            <a:xfrm>
              <a:off x="869078" y="5652199"/>
              <a:ext cx="5248379" cy="221112"/>
              <a:chOff x="1507253" y="3823399"/>
              <a:chExt cx="5248379" cy="221112"/>
            </a:xfrm>
          </p:grpSpPr>
          <p:sp>
            <p:nvSpPr>
              <p:cNvPr id="56" name="타원 55">
                <a:extLst>
                  <a:ext uri="{FF2B5EF4-FFF2-40B4-BE49-F238E27FC236}">
                    <a16:creationId xmlns="" xmlns:a16="http://schemas.microsoft.com/office/drawing/2014/main" id="{629C8B3E-FA02-4112-B9B7-998E58FDEFB4}"/>
                  </a:ext>
                </a:extLst>
              </p:cNvPr>
              <p:cNvSpPr/>
              <p:nvPr/>
            </p:nvSpPr>
            <p:spPr>
              <a:xfrm>
                <a:off x="1507253" y="3823399"/>
                <a:ext cx="221063" cy="2210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7" name="직사각형 56">
                <a:extLst>
                  <a:ext uri="{FF2B5EF4-FFF2-40B4-BE49-F238E27FC236}">
                    <a16:creationId xmlns="" xmlns:a16="http://schemas.microsoft.com/office/drawing/2014/main" id="{C4631A33-3E5C-4D29-B576-027590DE7A55}"/>
                  </a:ext>
                </a:extLst>
              </p:cNvPr>
              <p:cNvSpPr/>
              <p:nvPr/>
            </p:nvSpPr>
            <p:spPr>
              <a:xfrm>
                <a:off x="1778899" y="3859845"/>
                <a:ext cx="4976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200" dirty="0">
                    <a:solidFill>
                      <a:schemeClr val="tx1"/>
                    </a:solidFill>
                    <a:latin typeface="Malgun Gothic" panose="020B0503020000020004" pitchFamily="34" charset="-127"/>
                    <a:ea typeface="Malgun Gothic" panose="020B0503020000020004" pitchFamily="34" charset="-127"/>
                  </a:rPr>
                  <a:t>Write the entire code and the expected output results in the note.</a:t>
                </a:r>
                <a:endParaRPr lang="ko-KR" altLang="en-US" sz="1200" dirty="0">
                  <a:solidFill>
                    <a:schemeClr val="tx1"/>
                  </a:solidFill>
                  <a:latin typeface="Malgun Gothic" panose="020B0503020000020004" pitchFamily="34" charset="-127"/>
                  <a:ea typeface="Malgun Gothic" panose="020B0503020000020004" pitchFamily="34" charset="-127"/>
                </a:endParaRPr>
              </a:p>
            </p:txBody>
          </p:sp>
        </p:grpSp>
        <p:pic>
          <p:nvPicPr>
            <p:cNvPr id="55" name="그림 54">
              <a:extLst>
                <a:ext uri="{FF2B5EF4-FFF2-40B4-BE49-F238E27FC236}">
                  <a16:creationId xmlns="" xmlns:a16="http://schemas.microsoft.com/office/drawing/2014/main" id="{1F355A7B-099C-44F0-BB9E-814AD08EA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65" y="5707765"/>
              <a:ext cx="109719" cy="109719"/>
            </a:xfrm>
            <a:prstGeom prst="rect">
              <a:avLst/>
            </a:prstGeom>
          </p:spPr>
        </p:pic>
      </p:grpSp>
      <p:grpSp>
        <p:nvGrpSpPr>
          <p:cNvPr id="58" name="그룹 57">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5" name="직사각형 24">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Q2.</a:t>
            </a:r>
          </a:p>
        </p:txBody>
      </p:sp>
      <p:grpSp>
        <p:nvGrpSpPr>
          <p:cNvPr id="26" name="그룹 25">
            <a:extLst>
              <a:ext uri="{FF2B5EF4-FFF2-40B4-BE49-F238E27FC236}">
                <a16:creationId xmlns="" xmlns:a16="http://schemas.microsoft.com/office/drawing/2014/main" id="{BA73B8BF-B4E1-49E6-8833-5CA7AF9391B8}"/>
              </a:ext>
            </a:extLst>
          </p:cNvPr>
          <p:cNvGrpSpPr/>
          <p:nvPr/>
        </p:nvGrpSpPr>
        <p:grpSpPr>
          <a:xfrm>
            <a:off x="674272" y="2552672"/>
            <a:ext cx="8547043" cy="1217799"/>
            <a:chOff x="845498" y="4096703"/>
            <a:chExt cx="8214360" cy="1181100"/>
          </a:xfrm>
        </p:grpSpPr>
        <p:sp>
          <p:nvSpPr>
            <p:cNvPr id="27" name="직사각형 26">
              <a:extLst>
                <a:ext uri="{FF2B5EF4-FFF2-40B4-BE49-F238E27FC236}">
                  <a16:creationId xmlns="" xmlns:a16="http://schemas.microsoft.com/office/drawing/2014/main" id="{B84658FA-376E-45FC-B1DA-7389EDF0108E}"/>
                </a:ext>
              </a:extLst>
            </p:cNvPr>
            <p:cNvSpPr/>
            <p:nvPr/>
          </p:nvSpPr>
          <p:spPr>
            <a:xfrm>
              <a:off x="921015" y="4317065"/>
              <a:ext cx="868903" cy="358202"/>
            </a:xfrm>
            <a:prstGeom prst="rect">
              <a:avLst/>
            </a:prstGeom>
          </p:spPr>
          <p:txBody>
            <a:bodyPr wrap="none" lIns="0" tIns="0" rIns="0" bIns="0">
              <a:spAutoFit/>
            </a:bodyPr>
            <a:lstStyle/>
            <a:p>
              <a:r>
                <a:rPr lang="en-US" altLang="ko-KR" sz="1200" b="1" dirty="0">
                  <a:solidFill>
                    <a:srgbClr val="0D0D0D"/>
                  </a:solidFill>
                  <a:latin typeface="SamsungOne 400" panose="020B0503030303020204" pitchFamily="34" charset="0"/>
                  <a:ea typeface="SamsungOne 400" panose="020B0503030303020204" pitchFamily="34" charset="0"/>
                </a:rPr>
                <a:t>Conditions </a:t>
              </a:r>
            </a:p>
            <a:p>
              <a:r>
                <a:rPr lang="en-US" altLang="ko-KR" sz="1200" b="1" dirty="0">
                  <a:solidFill>
                    <a:srgbClr val="0D0D0D"/>
                  </a:solidFill>
                  <a:latin typeface="SamsungOne 400" panose="020B0503030303020204" pitchFamily="34" charset="0"/>
                  <a:ea typeface="SamsungOne 400" panose="020B0503030303020204" pitchFamily="34" charset="0"/>
                </a:rPr>
                <a:t>for Execution</a:t>
              </a:r>
            </a:p>
          </p:txBody>
        </p:sp>
        <p:sp>
          <p:nvSpPr>
            <p:cNvPr id="28" name="직사각형 27">
              <a:extLst>
                <a:ext uri="{FF2B5EF4-FFF2-40B4-BE49-F238E27FC236}">
                  <a16:creationId xmlns="" xmlns:a16="http://schemas.microsoft.com/office/drawing/2014/main" id="{3009C636-2C4A-4D74-850C-E8F17481057A}"/>
                </a:ext>
              </a:extLst>
            </p:cNvPr>
            <p:cNvSpPr/>
            <p:nvPr/>
          </p:nvSpPr>
          <p:spPr>
            <a:xfrm>
              <a:off x="2242465" y="4917234"/>
              <a:ext cx="1057415"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ea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DE49969F-5928-41CB-890E-7BA65AB44F53}"/>
                </a:ext>
              </a:extLst>
            </p:cNvPr>
            <p:cNvSpPr/>
            <p:nvPr/>
          </p:nvSpPr>
          <p:spPr>
            <a:xfrm>
              <a:off x="921015" y="4989919"/>
              <a:ext cx="348178"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SamsungOne 400" panose="020B0503030303020204" pitchFamily="34" charset="0"/>
                </a:rPr>
                <a:t>Time</a:t>
              </a:r>
              <a:endParaRPr lang="ko-KR" altLang="en-US" sz="1300" b="1" dirty="0">
                <a:solidFill>
                  <a:srgbClr val="0D0D0D"/>
                </a:solidFill>
                <a:latin typeface="SamsungOne 400" panose="020B0503030303020204" pitchFamily="34" charset="0"/>
                <a:ea typeface="+mn-ea"/>
              </a:endParaRPr>
            </a:p>
          </p:txBody>
        </p:sp>
        <p:cxnSp>
          <p:nvCxnSpPr>
            <p:cNvPr id="32" name="직선 연결선 31">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xmlns="" id="{850E86F2-3BD4-4E46-89BD-F9D2E375D661}"/>
              </a:ext>
            </a:extLst>
          </p:cNvPr>
          <p:cNvSpPr txBox="1"/>
          <p:nvPr/>
        </p:nvSpPr>
        <p:spPr>
          <a:xfrm>
            <a:off x="2087933" y="2799415"/>
            <a:ext cx="2522167" cy="26382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smtClean="0">
                <a:solidFill>
                  <a:schemeClr val="tx1"/>
                </a:solidFill>
              </a:rPr>
              <a:t>even_list = [2, 4, 6, 8, 10]</a:t>
            </a:r>
            <a:endParaRPr lang="ko-KR" altLang="en-US" sz="1300" dirty="0">
              <a:solidFill>
                <a:schemeClr val="tx1"/>
              </a:solidFill>
            </a:endParaRPr>
          </a:p>
        </p:txBody>
      </p:sp>
      <p:sp>
        <p:nvSpPr>
          <p:cNvPr id="38" name="직사각형 37">
            <a:extLst>
              <a:ext uri="{FF2B5EF4-FFF2-40B4-BE49-F238E27FC236}">
                <a16:creationId xmlns="" xmlns:a16="http://schemas.microsoft.com/office/drawing/2014/main" id="{7C4E97F3-EB5A-4AC9-81E4-6BCE5F7F13E6}"/>
              </a:ext>
            </a:extLst>
          </p:cNvPr>
          <p:cNvSpPr/>
          <p:nvPr/>
        </p:nvSpPr>
        <p:spPr>
          <a:xfrm>
            <a:off x="691032" y="2268922"/>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Returned</a:t>
            </a:r>
            <a:r>
              <a:rPr lang="ko-KR" altLang="en-US" sz="1300" dirty="0">
                <a:solidFill>
                  <a:schemeClr val="tx1"/>
                </a:solidFill>
                <a:latin typeface="SamsungOne 400" panose="020B0503030303020204" pitchFamily="34" charset="0"/>
              </a:rPr>
              <a:t> </a:t>
            </a:r>
            <a:r>
              <a:rPr lang="fr-FR" altLang="ko-KR" sz="1300" dirty="0">
                <a:solidFill>
                  <a:schemeClr val="tx1"/>
                </a:solidFill>
                <a:latin typeface="SamsungOne 400" panose="020B0503030303020204" pitchFamily="34" charset="0"/>
                <a:ea typeface="SamsungOne 400" panose="020B0503030303020204" pitchFamily="34" charset="0"/>
              </a:rPr>
              <a:t>even_list = [2, 4, 6, 8, 10]</a:t>
            </a:r>
            <a:endParaRPr lang="ko-KR" altLang="en-US" sz="1300" dirty="0">
              <a:solidFill>
                <a:schemeClr val="tx1"/>
              </a:solidFill>
              <a:latin typeface="SamsungOne 400" panose="020B0503030303020204" pitchFamily="34" charset="0"/>
            </a:endParaRPr>
          </a:p>
        </p:txBody>
      </p:sp>
      <p:sp>
        <p:nvSpPr>
          <p:cNvPr id="45" name="직사각형 44">
            <a:extLst>
              <a:ext uri="{FF2B5EF4-FFF2-40B4-BE49-F238E27FC236}">
                <a16:creationId xmlns="" xmlns:a16="http://schemas.microsoft.com/office/drawing/2014/main" id="{CD644599-F6D1-45B0-9673-19EB015C7488}"/>
              </a:ext>
            </a:extLst>
          </p:cNvPr>
          <p:cNvSpPr/>
          <p:nvPr/>
        </p:nvSpPr>
        <p:spPr>
          <a:xfrm>
            <a:off x="696312" y="3922990"/>
            <a:ext cx="850296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rgbClr val="000000"/>
                </a:solidFill>
                <a:latin typeface="SamsungOne 400" panose="020B0503030303020204" pitchFamily="34" charset="0"/>
                <a:ea typeface="SamsungOne 400" panose="020B0503030303020204" pitchFamily="34" charset="0"/>
              </a:rPr>
              <a:t>Modify objects returned by the filter function to list objects by the list function, and assign them to even_list. </a:t>
            </a:r>
          </a:p>
        </p:txBody>
      </p:sp>
    </p:spTree>
    <p:custDataLst>
      <p:tags r:id="rId1"/>
    </p:custDataLst>
    <p:extLst>
      <p:ext uri="{BB962C8B-B14F-4D97-AF65-F5344CB8AC3E}">
        <p14:creationId xmlns:p14="http://schemas.microsoft.com/office/powerpoint/2010/main" val="2666734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2.4. Caesar Cipher Program:</a:t>
            </a:r>
            <a:r>
              <a:rPr lang="ko-KR" altLang="en-US" b="1" dirty="0">
                <a:latin typeface="Samsung Sharp Sans" pitchFamily="2" charset="0"/>
              </a:rPr>
              <a:t> </a:t>
            </a:r>
            <a:r>
              <a:rPr lang="en-US" altLang="ko-KR" b="1" dirty="0">
                <a:latin typeface="Samsung Sharp Sans" pitchFamily="2" charset="0"/>
              </a:rPr>
              <a:t>final code</a:t>
            </a:r>
          </a:p>
        </p:txBody>
      </p:sp>
      <p:sp>
        <p:nvSpPr>
          <p:cNvPr id="13" name="직사각형 12">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7" name="직사각형 6">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0" name="직사각형 9">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485316" y="1962733"/>
            <a:ext cx="8970582" cy="3156438"/>
            <a:chOff x="396015" y="2057400"/>
            <a:chExt cx="8970582" cy="3156438"/>
          </a:xfrm>
        </p:grpSpPr>
        <p:pic>
          <p:nvPicPr>
            <p:cNvPr id="9" name="그림 8">
              <a:extLst>
                <a:ext uri="{FF2B5EF4-FFF2-40B4-BE49-F238E27FC236}">
                  <a16:creationId xmlns="" xmlns:a16="http://schemas.microsoft.com/office/drawing/2014/main" id="{149EE960-2161-4348-8AD6-8A381A0FFF1D}"/>
                </a:ext>
              </a:extLst>
            </p:cNvPr>
            <p:cNvPicPr>
              <a:picLocks noChangeAspect="1"/>
            </p:cNvPicPr>
            <p:nvPr/>
          </p:nvPicPr>
          <p:blipFill rotWithShape="1">
            <a:blip r:embed="rId2"/>
            <a:srcRect b="10861"/>
            <a:stretch/>
          </p:blipFill>
          <p:spPr>
            <a:xfrm>
              <a:off x="396015" y="2057400"/>
              <a:ext cx="8970582" cy="3156438"/>
            </a:xfrm>
            <a:prstGeom prst="rect">
              <a:avLst/>
            </a:prstGeom>
          </p:spPr>
        </p:pic>
        <p:sp>
          <p:nvSpPr>
            <p:cNvPr id="14" name="직사각형 13"/>
            <p:cNvSpPr/>
            <p:nvPr/>
          </p:nvSpPr>
          <p:spPr>
            <a:xfrm>
              <a:off x="1566765" y="3551325"/>
              <a:ext cx="1701905" cy="1542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a sentence: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15" name="직사각형 14"/>
            <p:cNvSpPr/>
            <p:nvPr/>
          </p:nvSpPr>
          <p:spPr>
            <a:xfrm>
              <a:off x="1142399" y="3714984"/>
              <a:ext cx="2103225" cy="15024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'Encrypted </a:t>
              </a:r>
              <a:r>
                <a:rPr lang="en-US" altLang="ko-KR" sz="1100" dirty="0">
                  <a:solidFill>
                    <a:srgbClr val="BF3238"/>
                  </a:solidFill>
                  <a:latin typeface="D2Coding" panose="020B0609020101020101" pitchFamily="49" charset="-127"/>
                  <a:ea typeface="D2Coding" panose="020B0609020101020101" pitchFamily="49" charset="-127"/>
                </a:rPr>
                <a:t>text</a:t>
              </a:r>
              <a:r>
                <a:rPr lang="ko-KR" altLang="en-US" sz="1100" dirty="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 end</a:t>
              </a:r>
              <a:r>
                <a:rPr lang="en-US" altLang="ko-KR" sz="1100" dirty="0" smtClean="0">
                  <a:solidFill>
                    <a:srgbClr val="AE63FB"/>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47438949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그룹 52">
            <a:extLst>
              <a:ext uri="{FF2B5EF4-FFF2-40B4-BE49-F238E27FC236}">
                <a16:creationId xmlns="" xmlns:a16="http://schemas.microsoft.com/office/drawing/2014/main" id="{C3D8D4DE-DA2E-4D87-943F-A1AB86547FB1}"/>
              </a:ext>
            </a:extLst>
          </p:cNvPr>
          <p:cNvGrpSpPr/>
          <p:nvPr/>
        </p:nvGrpSpPr>
        <p:grpSpPr>
          <a:xfrm>
            <a:off x="645525" y="5879915"/>
            <a:ext cx="3880203" cy="221112"/>
            <a:chOff x="869078" y="5652199"/>
            <a:chExt cx="3880203" cy="221112"/>
          </a:xfrm>
        </p:grpSpPr>
        <p:grpSp>
          <p:nvGrpSpPr>
            <p:cNvPr id="54" name="그룹 53">
              <a:extLst>
                <a:ext uri="{FF2B5EF4-FFF2-40B4-BE49-F238E27FC236}">
                  <a16:creationId xmlns="" xmlns:a16="http://schemas.microsoft.com/office/drawing/2014/main" id="{0342D84D-7715-47A2-9EA4-7084E390A427}"/>
                </a:ext>
              </a:extLst>
            </p:cNvPr>
            <p:cNvGrpSpPr/>
            <p:nvPr/>
          </p:nvGrpSpPr>
          <p:grpSpPr>
            <a:xfrm>
              <a:off x="869078" y="5652199"/>
              <a:ext cx="3880203" cy="221112"/>
              <a:chOff x="1507253" y="3823399"/>
              <a:chExt cx="3880203" cy="221112"/>
            </a:xfrm>
          </p:grpSpPr>
          <p:sp>
            <p:nvSpPr>
              <p:cNvPr id="56" name="타원 55">
                <a:extLst>
                  <a:ext uri="{FF2B5EF4-FFF2-40B4-BE49-F238E27FC236}">
                    <a16:creationId xmlns="" xmlns:a16="http://schemas.microsoft.com/office/drawing/2014/main" id="{629C8B3E-FA02-4112-B9B7-998E58FDEFB4}"/>
                  </a:ext>
                </a:extLst>
              </p:cNvPr>
              <p:cNvSpPr/>
              <p:nvPr/>
            </p:nvSpPr>
            <p:spPr>
              <a:xfrm>
                <a:off x="1507253" y="3823399"/>
                <a:ext cx="221063" cy="2210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7" name="직사각형 56">
                <a:extLst>
                  <a:ext uri="{FF2B5EF4-FFF2-40B4-BE49-F238E27FC236}">
                    <a16:creationId xmlns="" xmlns:a16="http://schemas.microsoft.com/office/drawing/2014/main" id="{C4631A33-3E5C-4D29-B576-027590DE7A55}"/>
                  </a:ext>
                </a:extLst>
              </p:cNvPr>
              <p:cNvSpPr/>
              <p:nvPr/>
            </p:nvSpPr>
            <p:spPr>
              <a:xfrm>
                <a:off x="1778899" y="3859845"/>
                <a:ext cx="360855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200" dirty="0">
                    <a:solidFill>
                      <a:srgbClr val="0D0D0D"/>
                    </a:solidFill>
                    <a:latin typeface="SamsungOne 400" panose="020B0503030303020204" pitchFamily="34" charset="0"/>
                  </a:rPr>
                  <a:t>Write the entire code and expected output result.</a:t>
                </a:r>
                <a:endParaRPr lang="ko-KR" altLang="en-US" sz="1200" dirty="0">
                  <a:solidFill>
                    <a:srgbClr val="0D0D0D"/>
                  </a:solidFill>
                  <a:latin typeface="SamsungOne 400" panose="020B0503030303020204" pitchFamily="34" charset="0"/>
                </a:endParaRPr>
              </a:p>
            </p:txBody>
          </p:sp>
        </p:grpSp>
        <p:pic>
          <p:nvPicPr>
            <p:cNvPr id="55" name="그림 54">
              <a:extLst>
                <a:ext uri="{FF2B5EF4-FFF2-40B4-BE49-F238E27FC236}">
                  <a16:creationId xmlns="" xmlns:a16="http://schemas.microsoft.com/office/drawing/2014/main" id="{1F355A7B-099C-44F0-BB9E-814AD08EA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65" y="5707765"/>
              <a:ext cx="109719" cy="109719"/>
            </a:xfrm>
            <a:prstGeom prst="rect">
              <a:avLst/>
            </a:prstGeom>
          </p:spPr>
        </p:pic>
      </p:grpSp>
      <p:grpSp>
        <p:nvGrpSpPr>
          <p:cNvPr id="58" name="그룹 57">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0" name="직사각형 19">
            <a:extLst>
              <a:ext uri="{FF2B5EF4-FFF2-40B4-BE49-F238E27FC236}">
                <a16:creationId xmlns="" xmlns:a16="http://schemas.microsoft.com/office/drawing/2014/main" id="{B8F21518-F59F-474A-B26A-1C69887221A2}"/>
              </a:ext>
            </a:extLst>
          </p:cNvPr>
          <p:cNvSpPr/>
          <p:nvPr/>
        </p:nvSpPr>
        <p:spPr>
          <a:xfrm>
            <a:off x="1433383" y="1412833"/>
            <a:ext cx="780997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300" dirty="0">
                <a:solidFill>
                  <a:schemeClr val="tx1"/>
                </a:solidFill>
                <a:latin typeface="SamsungOne 400" panose="020B0503030303020204" pitchFamily="34" charset="0"/>
                <a:ea typeface="SamsungOne 400" panose="020B0503030303020204" pitchFamily="34" charset="0"/>
              </a:rPr>
              <a:t>Write a map function that converts </a:t>
            </a:r>
            <a:r>
              <a:rPr lang="en-US" altLang="ko-KR" sz="1300" dirty="0" err="1">
                <a:solidFill>
                  <a:schemeClr val="tx1"/>
                </a:solidFill>
                <a:latin typeface="SamsungOne 400" panose="020B0503030303020204" pitchFamily="34" charset="0"/>
                <a:ea typeface="SamsungOne 400" panose="020B0503030303020204" pitchFamily="34" charset="0"/>
              </a:rPr>
              <a:t>a_list</a:t>
            </a:r>
            <a:r>
              <a:rPr lang="en-US" altLang="ko-KR" sz="1300" dirty="0">
                <a:solidFill>
                  <a:schemeClr val="tx1"/>
                </a:solidFill>
                <a:latin typeface="SamsungOne 400" panose="020B0503030303020204" pitchFamily="34" charset="0"/>
                <a:ea typeface="SamsungOne 400" panose="020B0503030303020204" pitchFamily="34" charset="0"/>
              </a:rPr>
              <a:t> which contains lowercase alphabets like [‘a’, ‘b’, ‘c’, ‘d’] to a upper_a_list which contains upper case alphabets like [‘A’, ‘B’, ‘C’, ‘D’].</a:t>
            </a:r>
          </a:p>
          <a:p>
            <a:pPr>
              <a:spcAft>
                <a:spcPts val="600"/>
              </a:spcAft>
            </a:pPr>
            <a:r>
              <a:rPr lang="en-US" altLang="ko-KR" sz="1300" dirty="0">
                <a:solidFill>
                  <a:schemeClr val="tx1"/>
                </a:solidFill>
                <a:latin typeface="SamsungOne 400" panose="020B0503030303020204" pitchFamily="34" charset="0"/>
                <a:ea typeface="SamsungOne 400" panose="020B0503030303020204" pitchFamily="34" charset="0"/>
              </a:rPr>
              <a:t>Also, define a function named </a:t>
            </a:r>
            <a:r>
              <a:rPr lang="en-US" altLang="ko-KR" sz="1300" dirty="0" err="1">
                <a:solidFill>
                  <a:schemeClr val="tx1"/>
                </a:solidFill>
                <a:latin typeface="SamsungOne 400" panose="020B0503030303020204" pitchFamily="34" charset="0"/>
                <a:ea typeface="SamsungOne 400" panose="020B0503030303020204" pitchFamily="34" charset="0"/>
              </a:rPr>
              <a:t>to_upper</a:t>
            </a:r>
            <a:r>
              <a:rPr lang="en-US" altLang="ko-KR" sz="1300" dirty="0">
                <a:solidFill>
                  <a:schemeClr val="tx1"/>
                </a:solidFill>
                <a:latin typeface="SamsungOne 400" panose="020B0503030303020204" pitchFamily="34" charset="0"/>
                <a:ea typeface="SamsungOne 400" panose="020B0503030303020204" pitchFamily="34" charset="0"/>
              </a:rPr>
              <a:t> that receives lowercase letters as parameters and returns uppercase letters, and convert those lowercase letters. </a:t>
            </a:r>
          </a:p>
        </p:txBody>
      </p:sp>
      <p:sp>
        <p:nvSpPr>
          <p:cNvPr id="21" name="직사각형 20">
            <a:extLst>
              <a:ext uri="{FF2B5EF4-FFF2-40B4-BE49-F238E27FC236}">
                <a16:creationId xmlns="" xmlns:a16="http://schemas.microsoft.com/office/drawing/2014/main" id="{3B885908-D506-4EF6-8EA9-375133536ADE}"/>
              </a:ext>
            </a:extLst>
          </p:cNvPr>
          <p:cNvSpPr/>
          <p:nvPr/>
        </p:nvSpPr>
        <p:spPr>
          <a:xfrm>
            <a:off x="646483" y="1365301"/>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Q3.</a:t>
            </a:r>
          </a:p>
        </p:txBody>
      </p:sp>
      <p:grpSp>
        <p:nvGrpSpPr>
          <p:cNvPr id="2" name="그룹 1"/>
          <p:cNvGrpSpPr/>
          <p:nvPr/>
        </p:nvGrpSpPr>
        <p:grpSpPr>
          <a:xfrm>
            <a:off x="740557" y="2671697"/>
            <a:ext cx="8443358" cy="1217799"/>
            <a:chOff x="740557" y="2694557"/>
            <a:chExt cx="8443358" cy="1217799"/>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40557" y="2694557"/>
              <a:ext cx="8443358" cy="1217799"/>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288419"/>
                <a:ext cx="1027728" cy="417902"/>
              </a:xfrm>
              <a:prstGeom prst="rect">
                <a:avLst/>
              </a:prstGeom>
            </p:spPr>
            <p:txBody>
              <a:bodyPr wrap="none" lIns="0" tIns="0" rIns="0" bIns="0">
                <a:spAutoFit/>
              </a:bodyPr>
              <a:lstStyle/>
              <a:p>
                <a:r>
                  <a:rPr lang="en-US" altLang="ko-KR" sz="1400" b="1" dirty="0">
                    <a:solidFill>
                      <a:srgbClr val="0D0D0D"/>
                    </a:solidFill>
                    <a:latin typeface="SamsungOne 400" panose="020B0503030303020204" pitchFamily="34" charset="0"/>
                  </a:rPr>
                  <a:t>Conditions </a:t>
                </a:r>
              </a:p>
              <a:p>
                <a:r>
                  <a:rPr lang="en-US" altLang="ko-KR" sz="1400" b="1" dirty="0">
                    <a:solidFill>
                      <a:srgbClr val="0D0D0D"/>
                    </a:solidFill>
                    <a:latin typeface="SamsungOne 400" panose="020B0503030303020204" pitchFamily="34" charset="0"/>
                  </a:rPr>
                  <a:t>for Execution</a:t>
                </a: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4" y="4917234"/>
                <a:ext cx="967153"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xmlns="" id="{850E86F2-3BD4-4E46-89BD-F9D2E375D661}"/>
                </a:ext>
              </a:extLst>
            </p:cNvPr>
            <p:cNvSpPr txBox="1"/>
            <p:nvPr/>
          </p:nvSpPr>
          <p:spPr>
            <a:xfrm>
              <a:off x="2176467" y="2994766"/>
              <a:ext cx="3073713" cy="26382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smtClean="0">
                  <a:solidFill>
                    <a:schemeClr val="tx1"/>
                  </a:solidFill>
                </a:rPr>
                <a:t>upper_a_list = ['A', 'B', 'C', 'D'] </a:t>
              </a:r>
              <a:endParaRPr lang="ko-KR" altLang="en-US" sz="1300" dirty="0">
                <a:solidFill>
                  <a:schemeClr val="tx1"/>
                </a:solidFill>
              </a:endParaRPr>
            </a:p>
          </p:txBody>
        </p:sp>
      </p:grpSp>
    </p:spTree>
    <p:custDataLst>
      <p:tags r:id="rId1"/>
    </p:custDataLst>
    <p:extLst>
      <p:ext uri="{BB962C8B-B14F-4D97-AF65-F5344CB8AC3E}">
        <p14:creationId xmlns:p14="http://schemas.microsoft.com/office/powerpoint/2010/main" val="154373590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40557" y="2230251"/>
            <a:ext cx="8443358" cy="1217799"/>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288419"/>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Condition for </a:t>
              </a:r>
            </a:p>
            <a:p>
              <a:r>
                <a:rPr lang="en-US" altLang="ko-KR" sz="1300" b="1" dirty="0">
                  <a:solidFill>
                    <a:srgbClr val="0D0D0D"/>
                  </a:solidFill>
                  <a:latin typeface="SamsungOne 400" panose="020B0503030303020204" pitchFamily="34" charset="0"/>
                  <a:ea typeface="+mn-ea"/>
                </a:rPr>
                <a:t>Execution</a:t>
              </a:r>
              <a:endParaRPr lang="ko-KR" altLang="en-US" sz="1300" b="1" dirty="0">
                <a:solidFill>
                  <a:srgbClr val="0D0D0D"/>
                </a:solidFill>
                <a:latin typeface="SamsungOne 400" panose="020B0503030303020204" pitchFamily="34" charset="0"/>
                <a:ea typeface="+mn-ea"/>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5" y="4917234"/>
              <a:ext cx="988748"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1" name="직사각형 20">
            <a:extLst>
              <a:ext uri="{FF2B5EF4-FFF2-40B4-BE49-F238E27FC236}">
                <a16:creationId xmlns="" xmlns:a16="http://schemas.microsoft.com/office/drawing/2014/main" id="{B8F21518-F59F-474A-B26A-1C69887221A2}"/>
              </a:ext>
            </a:extLst>
          </p:cNvPr>
          <p:cNvSpPr/>
          <p:nvPr/>
        </p:nvSpPr>
        <p:spPr>
          <a:xfrm>
            <a:off x="1433383" y="1458027"/>
            <a:ext cx="780997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300" dirty="0">
                <a:solidFill>
                  <a:schemeClr val="tx1"/>
                </a:solidFill>
                <a:latin typeface="SamsungOne 400" panose="020B0503030303020204" pitchFamily="34" charset="0"/>
                <a:ea typeface="SamsungOne 400" panose="020B0503030303020204" pitchFamily="34" charset="0"/>
              </a:rPr>
              <a:t>Compute the sum of integers from 1 to 100 by using reduce function and lambda expression inside it. Use range (1, 101) as an input. </a:t>
            </a:r>
          </a:p>
        </p:txBody>
      </p:sp>
      <p:sp>
        <p:nvSpPr>
          <p:cNvPr id="20" name="직사각형 19">
            <a:extLst>
              <a:ext uri="{FF2B5EF4-FFF2-40B4-BE49-F238E27FC236}">
                <a16:creationId xmlns="" xmlns:a16="http://schemas.microsoft.com/office/drawing/2014/main" id="{3B885908-D506-4EF6-8EA9-375133536ADE}"/>
              </a:ext>
            </a:extLst>
          </p:cNvPr>
          <p:cNvSpPr/>
          <p:nvPr/>
        </p:nvSpPr>
        <p:spPr>
          <a:xfrm>
            <a:off x="646483" y="1408913"/>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Q4.</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
        <p:nvSpPr>
          <p:cNvPr id="22" name="TextBox 21">
            <a:extLst>
              <a:ext uri="{FF2B5EF4-FFF2-40B4-BE49-F238E27FC236}">
                <a16:creationId xmlns:a16="http://schemas.microsoft.com/office/drawing/2014/main" xmlns="" id="{850E86F2-3BD4-4E46-89BD-F9D2E375D661}"/>
              </a:ext>
            </a:extLst>
          </p:cNvPr>
          <p:cNvSpPr txBox="1"/>
          <p:nvPr/>
        </p:nvSpPr>
        <p:spPr>
          <a:xfrm>
            <a:off x="2176467" y="2510919"/>
            <a:ext cx="3073713" cy="26382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a:solidFill>
                  <a:schemeClr val="tx1"/>
                </a:solidFill>
              </a:rPr>
              <a:t>Sum of 1 to 100 : 5050</a:t>
            </a:r>
            <a:endParaRPr lang="ko-KR" altLang="en-US" sz="1300" dirty="0">
              <a:solidFill>
                <a:schemeClr val="tx1"/>
              </a:solidFill>
            </a:endParaRPr>
          </a:p>
        </p:txBody>
      </p:sp>
    </p:spTree>
    <p:custDataLst>
      <p:tags r:id="rId1"/>
    </p:custDataLst>
    <p:extLst>
      <p:ext uri="{BB962C8B-B14F-4D97-AF65-F5344CB8AC3E}">
        <p14:creationId xmlns:p14="http://schemas.microsoft.com/office/powerpoint/2010/main" val="187035979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Regular"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619519" cy="276999"/>
            <a:chOff x="558800" y="1148583"/>
            <a:chExt cx="4619519"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76265"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b="1" dirty="0">
                  <a:solidFill>
                    <a:prstClr val="black"/>
                  </a:solidFill>
                  <a:latin typeface="Samsung Sharp Sans" pitchFamily="2" charset="0"/>
                  <a:ea typeface="Samsung Sharp Sans" pitchFamily="2" charset="0"/>
                  <a:cs typeface="Samsung Sharp Sans" pitchFamily="2" charset="0"/>
                </a:rPr>
                <a:t>Lambda</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252127150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 xmlns:a16="http://schemas.microsoft.com/office/drawing/2014/main" id="{188D2017-7DE5-4518-B40C-2E3264B8F08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Exception Handling</a:t>
            </a:r>
          </a:p>
        </p:txBody>
      </p:sp>
      <p:sp>
        <p:nvSpPr>
          <p:cNvPr id="15" name="TextBox 14">
            <a:extLst>
              <a:ext uri="{FF2B5EF4-FFF2-40B4-BE49-F238E27FC236}">
                <a16:creationId xmlns="" xmlns:a16="http://schemas.microsoft.com/office/drawing/2014/main" id="{32CE402C-E078-4894-A973-969995F60DE3}"/>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1.1. </a:t>
            </a:r>
            <a:r>
              <a:rPr lang="en-US" altLang="ko-KR" b="1" dirty="0">
                <a:latin typeface="Samsung Sharp Sans" pitchFamily="2" charset="0"/>
              </a:rPr>
              <a:t>Importance of exception handling</a:t>
            </a:r>
            <a:endParaRPr lang="en-US" altLang="ko-KR" b="1" i="0" dirty="0">
              <a:effectLst/>
              <a:latin typeface="Samsung Sharp Sans" pitchFamily="2" charset="0"/>
            </a:endParaRPr>
          </a:p>
        </p:txBody>
      </p:sp>
      <p:sp>
        <p:nvSpPr>
          <p:cNvPr id="16" name="직사각형 15">
            <a:extLst>
              <a:ext uri="{FF2B5EF4-FFF2-40B4-BE49-F238E27FC236}">
                <a16:creationId xmlns="" xmlns:a16="http://schemas.microsoft.com/office/drawing/2014/main" id="{5D0FA3B9-5FEB-458E-BC94-AB11CC4B58C9}"/>
              </a:ext>
            </a:extLst>
          </p:cNvPr>
          <p:cNvSpPr/>
          <p:nvPr/>
        </p:nvSpPr>
        <p:spPr>
          <a:xfrm>
            <a:off x="580388" y="203067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A programmer must code in preparation of exceptions. A code below is in the danger of termination due to an incorrect input. Enclose the code with try ~ except statement. </a:t>
            </a:r>
          </a:p>
        </p:txBody>
      </p:sp>
      <p:grpSp>
        <p:nvGrpSpPr>
          <p:cNvPr id="5" name="그룹 4"/>
          <p:cNvGrpSpPr/>
          <p:nvPr/>
        </p:nvGrpSpPr>
        <p:grpSpPr>
          <a:xfrm>
            <a:off x="463015" y="2517310"/>
            <a:ext cx="9004986" cy="1478820"/>
            <a:chOff x="463015" y="2555279"/>
            <a:chExt cx="9004986" cy="1478820"/>
          </a:xfrm>
        </p:grpSpPr>
        <p:pic>
          <p:nvPicPr>
            <p:cNvPr id="7" name="그림 6" descr="텍스트이(가) 표시된 사진&#10;&#10;자동 생성된 설명">
              <a:extLst>
                <a:ext uri="{FF2B5EF4-FFF2-40B4-BE49-F238E27FC236}">
                  <a16:creationId xmlns="" xmlns:a16="http://schemas.microsoft.com/office/drawing/2014/main" id="{26641BEB-BBC2-4B6C-A5B2-93C5BB99EF94}"/>
                </a:ext>
              </a:extLst>
            </p:cNvPr>
            <p:cNvPicPr>
              <a:picLocks noChangeAspect="1"/>
            </p:cNvPicPr>
            <p:nvPr/>
          </p:nvPicPr>
          <p:blipFill rotWithShape="1">
            <a:blip r:embed="rId5"/>
            <a:srcRect l="5685"/>
            <a:stretch/>
          </p:blipFill>
          <p:spPr>
            <a:xfrm>
              <a:off x="463015" y="2555279"/>
              <a:ext cx="9004986" cy="1444407"/>
            </a:xfrm>
            <a:prstGeom prst="rect">
              <a:avLst/>
            </a:prstGeom>
          </p:spPr>
        </p:pic>
        <p:sp>
          <p:nvSpPr>
            <p:cNvPr id="34" name="TextBox 33">
              <a:extLst>
                <a:ext uri="{FF2B5EF4-FFF2-40B4-BE49-F238E27FC236}">
                  <a16:creationId xmlns:a16="http://schemas.microsoft.com/office/drawing/2014/main" xmlns="" id="{30E441CB-826F-BE48-9519-F95D120F21A1}"/>
                </a:ext>
              </a:extLst>
            </p:cNvPr>
            <p:cNvSpPr txBox="1"/>
            <p:nvPr/>
          </p:nvSpPr>
          <p:spPr>
            <a:xfrm>
              <a:off x="2028177" y="2790132"/>
              <a:ext cx="2391423" cy="17531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Enter </a:t>
              </a:r>
              <a:r>
                <a:rPr lang="en-US" altLang="ko-KR" dirty="0">
                  <a:solidFill>
                    <a:srgbClr val="BF3238"/>
                  </a:solidFill>
                </a:rPr>
                <a:t>two numbers :</a:t>
              </a:r>
              <a:r>
                <a:rPr lang="en-US" altLang="x-none" dirty="0" smtClean="0">
                  <a:solidFill>
                    <a:srgbClr val="BF3238"/>
                  </a:solidFill>
                </a:rPr>
                <a:t> '</a:t>
              </a:r>
              <a:r>
                <a:rPr lang="en-US" altLang="x-none" dirty="0" smtClean="0"/>
                <a:t>).split()</a:t>
              </a:r>
              <a:endParaRPr lang="x-none" altLang="en-US" dirty="0"/>
            </a:p>
          </p:txBody>
        </p:sp>
        <p:sp>
          <p:nvSpPr>
            <p:cNvPr id="35" name="TextBox 34">
              <a:extLst>
                <a:ext uri="{FF2B5EF4-FFF2-40B4-BE49-F238E27FC236}">
                  <a16:creationId xmlns:a16="http://schemas.microsoft.com/office/drawing/2014/main" xmlns="" id="{30E441CB-826F-BE48-9519-F95D120F21A1}"/>
                </a:ext>
              </a:extLst>
            </p:cNvPr>
            <p:cNvSpPr txBox="1"/>
            <p:nvPr/>
          </p:nvSpPr>
          <p:spPr>
            <a:xfrm>
              <a:off x="1539057" y="3386223"/>
              <a:ext cx="268369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Check </a:t>
              </a:r>
              <a:r>
                <a:rPr lang="en-US" altLang="ko-KR" dirty="0">
                  <a:solidFill>
                    <a:srgbClr val="BF3238"/>
                  </a:solidFill>
                </a:rPr>
                <a:t>if the numbers are </a:t>
              </a:r>
              <a:r>
                <a:rPr lang="en-US" altLang="ko-KR" dirty="0" smtClean="0">
                  <a:solidFill>
                    <a:srgbClr val="BF3238"/>
                  </a:solidFill>
                </a:rPr>
                <a:t>correct.</a:t>
              </a:r>
              <a:r>
                <a:rPr lang="en-US" altLang="x-none" dirty="0" smtClean="0">
                  <a:solidFill>
                    <a:srgbClr val="BF3238"/>
                  </a:solidFill>
                </a:rPr>
                <a:t>'</a:t>
              </a:r>
              <a:r>
                <a:rPr lang="en-US" altLang="x-none" dirty="0" smtClean="0"/>
                <a:t>)</a:t>
              </a:r>
              <a:endParaRPr lang="x-none" altLang="en-US" dirty="0"/>
            </a:p>
          </p:txBody>
        </p:sp>
        <p:sp>
          <p:nvSpPr>
            <p:cNvPr id="36" name="직사각형 35">
              <a:extLst>
                <a:ext uri="{FF2B5EF4-FFF2-40B4-BE49-F238E27FC236}">
                  <a16:creationId xmlns="" xmlns:a16="http://schemas.microsoft.com/office/drawing/2014/main" id="{90EFA62F-9637-4E5A-AAB1-9E61461D75DD}"/>
                </a:ext>
              </a:extLst>
            </p:cNvPr>
            <p:cNvSpPr/>
            <p:nvPr/>
          </p:nvSpPr>
          <p:spPr>
            <a:xfrm>
              <a:off x="584735" y="3633989"/>
              <a:ext cx="264702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r>
                <a:rPr lang="en-US" altLang="ko-KR" sz="1100" dirty="0" smtClean="0">
                  <a:solidFill>
                    <a:schemeClr val="tx1"/>
                  </a:solidFill>
                  <a:latin typeface="D2Coding" panose="020B0609020101020101" pitchFamily="49" charset="-127"/>
                  <a:ea typeface="D2Coding" panose="020B0609020101020101" pitchFamily="49" charset="-127"/>
                  <a:cs typeface="맑은 고딕"/>
                </a:rPr>
                <a:t>Enter </a:t>
              </a:r>
              <a:r>
                <a:rPr lang="en-US" altLang="ko-KR" sz="1100" dirty="0">
                  <a:solidFill>
                    <a:schemeClr val="tx1"/>
                  </a:solidFill>
                  <a:latin typeface="D2Coding" panose="020B0609020101020101" pitchFamily="49" charset="-127"/>
                  <a:ea typeface="D2Coding" panose="020B0609020101020101" pitchFamily="49" charset="-127"/>
                  <a:cs typeface="맑은 고딕"/>
                </a:rPr>
                <a:t>two numbers : 10 </a:t>
              </a:r>
              <a:r>
                <a:rPr lang="en-US" altLang="ko-KR" sz="1100" dirty="0" smtClean="0">
                  <a:solidFill>
                    <a:schemeClr val="tx1"/>
                  </a:solidFill>
                  <a:latin typeface="D2Coding" panose="020B0609020101020101" pitchFamily="49" charset="-127"/>
                  <a:ea typeface="D2Coding" panose="020B0609020101020101" pitchFamily="49" charset="-127"/>
                  <a:cs typeface="맑은 고딕"/>
                </a:rPr>
                <a:t>2</a:t>
              </a:r>
            </a:p>
            <a:p>
              <a:r>
                <a:rPr lang="en-US" altLang="ko-KR" sz="1100" dirty="0" smtClean="0">
                  <a:solidFill>
                    <a:schemeClr val="tx1"/>
                  </a:solidFill>
                  <a:latin typeface="D2Coding" panose="020B0609020101020101" pitchFamily="49" charset="-127"/>
                  <a:ea typeface="D2Coding" panose="020B0609020101020101" pitchFamily="49" charset="-127"/>
                  <a:cs typeface="맑은 고딕"/>
                </a:rPr>
                <a:t>10/2 = 5.0</a:t>
              </a:r>
              <a:endParaRPr lang="ko-KR" altLang="en-US" sz="1100" dirty="0">
                <a:solidFill>
                  <a:schemeClr val="tx1"/>
                </a:solidFill>
                <a:latin typeface="D2Coding" panose="020B0609020101020101" pitchFamily="49" charset="-127"/>
                <a:ea typeface="D2Coding" panose="020B0609020101020101" pitchFamily="49" charset="-127"/>
                <a:cs typeface="맑은 고딕"/>
              </a:endParaRPr>
            </a:p>
          </p:txBody>
        </p:sp>
        <p:grpSp>
          <p:nvGrpSpPr>
            <p:cNvPr id="4" name="그룹 3"/>
            <p:cNvGrpSpPr/>
            <p:nvPr/>
          </p:nvGrpSpPr>
          <p:grpSpPr>
            <a:xfrm>
              <a:off x="2399640" y="3669762"/>
              <a:ext cx="3316524" cy="292868"/>
              <a:chOff x="2401721" y="3676112"/>
              <a:chExt cx="3316524" cy="292868"/>
            </a:xfrm>
          </p:grpSpPr>
          <p:sp>
            <p:nvSpPr>
              <p:cNvPr id="21" name="TextBox 20">
                <a:extLst>
                  <a:ext uri="{FF2B5EF4-FFF2-40B4-BE49-F238E27FC236}">
                    <a16:creationId xmlns="" xmlns:a16="http://schemas.microsoft.com/office/drawing/2014/main" id="{8F334C58-7415-449F-9A38-BBD64E45B08C}"/>
                  </a:ext>
                </a:extLst>
              </p:cNvPr>
              <p:cNvSpPr txBox="1"/>
              <p:nvPr/>
            </p:nvSpPr>
            <p:spPr>
              <a:xfrm>
                <a:off x="2838450" y="3676112"/>
                <a:ext cx="2879795" cy="292868"/>
              </a:xfrm>
              <a:prstGeom prst="rect">
                <a:avLst/>
              </a:prstGeom>
              <a:solidFill>
                <a:schemeClr val="accent5">
                  <a:lumMod val="20000"/>
                  <a:lumOff val="80000"/>
                </a:schemeClr>
              </a:solidFill>
              <a:ln w="12700">
                <a:solidFill>
                  <a:srgbClr val="193EB0"/>
                </a:solidFill>
                <a:miter lim="400000"/>
              </a:ln>
            </p:spPr>
            <p:txBody>
              <a:bodyPr wrap="none" lIns="53578" tIns="53578" rIns="53578" bIns="53578" anchor="ctr">
                <a:spAutoFit/>
              </a:bodyPr>
              <a:lstStyle>
                <a:defPPr>
                  <a:defRPr lang="ko-KR"/>
                </a:defPPr>
                <a:lvl1pPr defTabSz="821531">
                  <a:defRPr sz="1200">
                    <a:solidFill>
                      <a:srgbClr val="000000"/>
                    </a:solidFill>
                  </a:defRPr>
                </a:lvl1pPr>
              </a:lstStyle>
              <a:p>
                <a:r>
                  <a:rPr lang="en-US" altLang="ko-KR" dirty="0">
                    <a:latin typeface="SamsungOne 400" panose="020B0503030303020204" pitchFamily="34" charset="0"/>
                    <a:ea typeface="SamsungOne 400" panose="020B0503030303020204" pitchFamily="34" charset="0"/>
                  </a:rPr>
                  <a:t>It behaves as intended for correct inputs.</a:t>
                </a:r>
                <a:endParaRPr lang="ko-KR" altLang="en-US" dirty="0">
                  <a:latin typeface="SamsungOne 400" panose="020B0503030303020204" pitchFamily="34" charset="0"/>
                </a:endParaRPr>
              </a:p>
            </p:txBody>
          </p:sp>
          <p:cxnSp>
            <p:nvCxnSpPr>
              <p:cNvPr id="3" name="직선 화살표 연결선 2"/>
              <p:cNvCxnSpPr/>
              <p:nvPr/>
            </p:nvCxnSpPr>
            <p:spPr>
              <a:xfrm flipH="1">
                <a:off x="2401721" y="3822546"/>
                <a:ext cx="436729"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 name="그룹 10"/>
          <p:cNvGrpSpPr/>
          <p:nvPr/>
        </p:nvGrpSpPr>
        <p:grpSpPr>
          <a:xfrm>
            <a:off x="450507" y="4066614"/>
            <a:ext cx="9004986" cy="2097759"/>
            <a:chOff x="450507" y="4094322"/>
            <a:chExt cx="9004986" cy="2097759"/>
          </a:xfrm>
        </p:grpSpPr>
        <p:pic>
          <p:nvPicPr>
            <p:cNvPr id="9" name="그림 8" descr="텍스트이(가) 표시된 사진&#10;&#10;자동 생성된 설명">
              <a:extLst>
                <a:ext uri="{FF2B5EF4-FFF2-40B4-BE49-F238E27FC236}">
                  <a16:creationId xmlns="" xmlns:a16="http://schemas.microsoft.com/office/drawing/2014/main" id="{E43F2964-A02B-40D2-A44B-EB86B3804D08}"/>
                </a:ext>
              </a:extLst>
            </p:cNvPr>
            <p:cNvPicPr>
              <a:picLocks noChangeAspect="1"/>
            </p:cNvPicPr>
            <p:nvPr/>
          </p:nvPicPr>
          <p:blipFill rotWithShape="1">
            <a:blip r:embed="rId6"/>
            <a:srcRect l="5685"/>
            <a:stretch/>
          </p:blipFill>
          <p:spPr>
            <a:xfrm>
              <a:off x="450507" y="4094322"/>
              <a:ext cx="9004986" cy="1464376"/>
            </a:xfrm>
            <a:prstGeom prst="rect">
              <a:avLst/>
            </a:prstGeom>
          </p:spPr>
        </p:pic>
        <p:pic>
          <p:nvPicPr>
            <p:cNvPr id="12" name="그림 11" descr="텍스트이(가) 표시된 사진&#10;&#10;자동 생성된 설명">
              <a:extLst>
                <a:ext uri="{FF2B5EF4-FFF2-40B4-BE49-F238E27FC236}">
                  <a16:creationId xmlns="" xmlns:a16="http://schemas.microsoft.com/office/drawing/2014/main" id="{EACEA8CA-D6FF-4E36-8955-A2AD9C051D8A}"/>
                </a:ext>
              </a:extLst>
            </p:cNvPr>
            <p:cNvPicPr>
              <a:picLocks noChangeAspect="1"/>
            </p:cNvPicPr>
            <p:nvPr/>
          </p:nvPicPr>
          <p:blipFill rotWithShape="1">
            <a:blip r:embed="rId7"/>
            <a:srcRect l="6133" t="74681"/>
            <a:stretch/>
          </p:blipFill>
          <p:spPr>
            <a:xfrm>
              <a:off x="533400" y="5790154"/>
              <a:ext cx="8452688" cy="376643"/>
            </a:xfrm>
            <a:prstGeom prst="rect">
              <a:avLst/>
            </a:prstGeom>
          </p:spPr>
        </p:pic>
        <p:sp>
          <p:nvSpPr>
            <p:cNvPr id="37" name="TextBox 36">
              <a:extLst>
                <a:ext uri="{FF2B5EF4-FFF2-40B4-BE49-F238E27FC236}">
                  <a16:creationId xmlns:a16="http://schemas.microsoft.com/office/drawing/2014/main" xmlns="" id="{30E441CB-826F-BE48-9519-F95D120F21A1}"/>
                </a:ext>
              </a:extLst>
            </p:cNvPr>
            <p:cNvSpPr txBox="1"/>
            <p:nvPr/>
          </p:nvSpPr>
          <p:spPr>
            <a:xfrm>
              <a:off x="2021724" y="4352915"/>
              <a:ext cx="2391423" cy="17531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Enter </a:t>
              </a:r>
              <a:r>
                <a:rPr lang="en-US" altLang="ko-KR" dirty="0">
                  <a:solidFill>
                    <a:srgbClr val="BF3238"/>
                  </a:solidFill>
                </a:rPr>
                <a:t>two numbers :</a:t>
              </a:r>
              <a:r>
                <a:rPr lang="en-US" altLang="x-none" dirty="0" smtClean="0">
                  <a:solidFill>
                    <a:srgbClr val="BF3238"/>
                  </a:solidFill>
                </a:rPr>
                <a:t> '</a:t>
              </a:r>
              <a:r>
                <a:rPr lang="en-US" altLang="x-none" dirty="0" smtClean="0"/>
                <a:t>).split()</a:t>
              </a:r>
              <a:endParaRPr lang="x-none" altLang="en-US" dirty="0"/>
            </a:p>
          </p:txBody>
        </p:sp>
        <p:sp>
          <p:nvSpPr>
            <p:cNvPr id="38" name="TextBox 37">
              <a:extLst>
                <a:ext uri="{FF2B5EF4-FFF2-40B4-BE49-F238E27FC236}">
                  <a16:creationId xmlns:a16="http://schemas.microsoft.com/office/drawing/2014/main" xmlns="" id="{30E441CB-826F-BE48-9519-F95D120F21A1}"/>
                </a:ext>
              </a:extLst>
            </p:cNvPr>
            <p:cNvSpPr txBox="1"/>
            <p:nvPr/>
          </p:nvSpPr>
          <p:spPr>
            <a:xfrm>
              <a:off x="1520007" y="4948454"/>
              <a:ext cx="268369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Check </a:t>
              </a:r>
              <a:r>
                <a:rPr lang="en-US" altLang="ko-KR" dirty="0">
                  <a:solidFill>
                    <a:srgbClr val="BF3238"/>
                  </a:solidFill>
                </a:rPr>
                <a:t>if the numbers are </a:t>
              </a:r>
              <a:r>
                <a:rPr lang="en-US" altLang="ko-KR" dirty="0" smtClean="0">
                  <a:solidFill>
                    <a:srgbClr val="BF3238"/>
                  </a:solidFill>
                </a:rPr>
                <a:t>correct.</a:t>
              </a:r>
              <a:r>
                <a:rPr lang="en-US" altLang="x-none" dirty="0" smtClean="0">
                  <a:solidFill>
                    <a:srgbClr val="BF3238"/>
                  </a:solidFill>
                </a:rPr>
                <a:t>'</a:t>
              </a:r>
              <a:r>
                <a:rPr lang="en-US" altLang="x-none" dirty="0" smtClean="0"/>
                <a:t>)</a:t>
              </a:r>
              <a:endParaRPr lang="x-none" altLang="en-US" dirty="0"/>
            </a:p>
          </p:txBody>
        </p:sp>
        <p:sp>
          <p:nvSpPr>
            <p:cNvPr id="39" name="직사각형 38">
              <a:extLst>
                <a:ext uri="{FF2B5EF4-FFF2-40B4-BE49-F238E27FC236}">
                  <a16:creationId xmlns="" xmlns:a16="http://schemas.microsoft.com/office/drawing/2014/main" id="{90EFA62F-9637-4E5A-AAB1-9E61461D75DD}"/>
                </a:ext>
              </a:extLst>
            </p:cNvPr>
            <p:cNvSpPr/>
            <p:nvPr/>
          </p:nvSpPr>
          <p:spPr>
            <a:xfrm>
              <a:off x="573502" y="5199452"/>
              <a:ext cx="2647027" cy="960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r>
                <a:rPr lang="en-US" altLang="ko-KR" sz="1100" dirty="0">
                  <a:solidFill>
                    <a:schemeClr val="tx1"/>
                  </a:solidFill>
                  <a:latin typeface="D2Coding" panose="020B0609020101020101" pitchFamily="49" charset="-127"/>
                  <a:ea typeface="D2Coding" panose="020B0609020101020101" pitchFamily="49" charset="-127"/>
                  <a:cs typeface="맑은 고딕"/>
                </a:rPr>
                <a:t>Enter two numbers : 100 two</a:t>
              </a:r>
            </a:p>
            <a:p>
              <a:r>
                <a:rPr lang="en-US" altLang="ko-KR" sz="1100" dirty="0">
                  <a:solidFill>
                    <a:schemeClr val="tx1"/>
                  </a:solidFill>
                  <a:latin typeface="D2Coding" panose="020B0609020101020101" pitchFamily="49" charset="-127"/>
                  <a:ea typeface="D2Coding" panose="020B0609020101020101" pitchFamily="49" charset="-127"/>
                  <a:cs typeface="맑은 고딕"/>
                </a:rPr>
                <a:t>Check if the numbers are </a:t>
              </a:r>
              <a:r>
                <a:rPr lang="en-US" altLang="ko-KR" sz="1100" dirty="0" smtClean="0">
                  <a:solidFill>
                    <a:schemeClr val="tx1"/>
                  </a:solidFill>
                  <a:latin typeface="D2Coding" panose="020B0609020101020101" pitchFamily="49" charset="-127"/>
                  <a:ea typeface="D2Coding" panose="020B0609020101020101" pitchFamily="49" charset="-127"/>
                  <a:cs typeface="맑은 고딕"/>
                </a:rPr>
                <a:t>correct.</a:t>
              </a:r>
              <a:endParaRPr lang="en-US" altLang="ko-KR" sz="1100" dirty="0">
                <a:solidFill>
                  <a:schemeClr val="tx1"/>
                </a:solidFill>
                <a:latin typeface="D2Coding" panose="020B0609020101020101" pitchFamily="49" charset="-127"/>
                <a:ea typeface="D2Coding" panose="020B0609020101020101" pitchFamily="49" charset="-127"/>
                <a:cs typeface="맑은 고딕"/>
              </a:endParaRPr>
            </a:p>
            <a:p>
              <a:endParaRPr lang="en-US" altLang="ko-KR" sz="1100" dirty="0">
                <a:solidFill>
                  <a:schemeClr val="tx1"/>
                </a:solidFill>
                <a:latin typeface="D2Coding" panose="020B0609020101020101" pitchFamily="49" charset="-127"/>
                <a:ea typeface="D2Coding" panose="020B0609020101020101" pitchFamily="49" charset="-127"/>
                <a:cs typeface="맑은 고딕"/>
              </a:endParaRPr>
            </a:p>
            <a:p>
              <a:r>
                <a:rPr lang="en-US" altLang="ko-KR" sz="1100" dirty="0">
                  <a:solidFill>
                    <a:schemeClr val="tx1"/>
                  </a:solidFill>
                  <a:latin typeface="D2Coding" panose="020B0609020101020101" pitchFamily="49" charset="-127"/>
                  <a:ea typeface="D2Coding" panose="020B0609020101020101" pitchFamily="49" charset="-127"/>
                  <a:cs typeface="맑은 고딕"/>
                </a:rPr>
                <a:t>Enter two numbers : 100 two</a:t>
              </a:r>
            </a:p>
            <a:p>
              <a:r>
                <a:rPr lang="en-US" altLang="ko-KR" sz="1100" dirty="0">
                  <a:solidFill>
                    <a:schemeClr val="tx1"/>
                  </a:solidFill>
                  <a:latin typeface="D2Coding" panose="020B0609020101020101" pitchFamily="49" charset="-127"/>
                  <a:ea typeface="D2Coding" panose="020B0609020101020101" pitchFamily="49" charset="-127"/>
                  <a:cs typeface="맑은 고딕"/>
                </a:rPr>
                <a:t>Check if the numbers are </a:t>
              </a:r>
              <a:r>
                <a:rPr lang="en-US" altLang="ko-KR" sz="1100" dirty="0" smtClean="0">
                  <a:solidFill>
                    <a:schemeClr val="tx1"/>
                  </a:solidFill>
                  <a:latin typeface="D2Coding" panose="020B0609020101020101" pitchFamily="49" charset="-127"/>
                  <a:ea typeface="D2Coding" panose="020B0609020101020101" pitchFamily="49" charset="-127"/>
                  <a:cs typeface="맑은 고딕"/>
                </a:rPr>
                <a:t>correct.</a:t>
              </a:r>
              <a:endParaRPr lang="ko-KR" altLang="en-US" sz="1100" dirty="0">
                <a:solidFill>
                  <a:schemeClr val="tx1"/>
                </a:solidFill>
                <a:latin typeface="D2Coding" panose="020B0609020101020101" pitchFamily="49" charset="-127"/>
                <a:ea typeface="D2Coding" panose="020B0609020101020101" pitchFamily="49" charset="-127"/>
                <a:cs typeface="맑은 고딕"/>
              </a:endParaRPr>
            </a:p>
          </p:txBody>
        </p:sp>
        <p:grpSp>
          <p:nvGrpSpPr>
            <p:cNvPr id="18" name="그룹 17"/>
            <p:cNvGrpSpPr/>
            <p:nvPr/>
          </p:nvGrpSpPr>
          <p:grpSpPr>
            <a:xfrm>
              <a:off x="2618004" y="5265830"/>
              <a:ext cx="6788775" cy="292868"/>
              <a:chOff x="2423235" y="3676112"/>
              <a:chExt cx="6788775" cy="292868"/>
            </a:xfrm>
          </p:grpSpPr>
          <p:sp>
            <p:nvSpPr>
              <p:cNvPr id="22" name="TextBox 21">
                <a:extLst>
                  <a:ext uri="{FF2B5EF4-FFF2-40B4-BE49-F238E27FC236}">
                    <a16:creationId xmlns="" xmlns:a16="http://schemas.microsoft.com/office/drawing/2014/main" id="{8F334C58-7415-449F-9A38-BBD64E45B08C}"/>
                  </a:ext>
                </a:extLst>
              </p:cNvPr>
              <p:cNvSpPr txBox="1"/>
              <p:nvPr/>
            </p:nvSpPr>
            <p:spPr>
              <a:xfrm>
                <a:off x="3575050" y="3676112"/>
                <a:ext cx="5636960" cy="292868"/>
              </a:xfrm>
              <a:prstGeom prst="rect">
                <a:avLst/>
              </a:prstGeom>
              <a:solidFill>
                <a:schemeClr val="accent5">
                  <a:lumMod val="20000"/>
                  <a:lumOff val="80000"/>
                </a:schemeClr>
              </a:solidFill>
              <a:ln w="12700">
                <a:solidFill>
                  <a:srgbClr val="193EB0"/>
                </a:solidFill>
                <a:miter lim="400000"/>
              </a:ln>
            </p:spPr>
            <p:txBody>
              <a:bodyPr wrap="none" lIns="53578" tIns="53578" rIns="53578" bIns="53578" anchor="ctr">
                <a:spAutoFit/>
              </a:bodyPr>
              <a:lstStyle>
                <a:defPPr>
                  <a:defRPr lang="ko-KR"/>
                </a:defPPr>
                <a:lvl1pPr defTabSz="821531">
                  <a:defRPr sz="1200">
                    <a:solidFill>
                      <a:srgbClr val="000000"/>
                    </a:solidFill>
                  </a:defRPr>
                </a:lvl1pPr>
              </a:lstStyle>
              <a:p>
                <a:r>
                  <a:rPr lang="en-US" altLang="ko-KR" dirty="0">
                    <a:latin typeface="SamsungOne 400" panose="020B0503030303020204" pitchFamily="34" charset="0"/>
                    <a:ea typeface="SamsungOne 400" panose="020B0503030303020204" pitchFamily="34" charset="0"/>
                  </a:rPr>
                  <a:t>except statement processes the code even though the user entered a string ‘two’. </a:t>
                </a:r>
                <a:endParaRPr lang="ko-KR" altLang="en-US" dirty="0">
                  <a:latin typeface="SamsungOne 400" panose="020B0503030303020204" pitchFamily="34" charset="0"/>
                  <a:ea typeface="SamsungOne 400" panose="020B0503030303020204" pitchFamily="34" charset="0"/>
                </a:endParaRPr>
              </a:p>
            </p:txBody>
          </p:sp>
          <p:cxnSp>
            <p:nvCxnSpPr>
              <p:cNvPr id="23" name="직선 화살표 연결선 22"/>
              <p:cNvCxnSpPr/>
              <p:nvPr/>
            </p:nvCxnSpPr>
            <p:spPr>
              <a:xfrm flipH="1">
                <a:off x="2423235" y="3765396"/>
                <a:ext cx="1151817"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그룹 23"/>
            <p:cNvGrpSpPr/>
            <p:nvPr/>
          </p:nvGrpSpPr>
          <p:grpSpPr>
            <a:xfrm>
              <a:off x="2571750" y="5714547"/>
              <a:ext cx="6835029" cy="477534"/>
              <a:chOff x="2493179" y="3664366"/>
              <a:chExt cx="6835029" cy="477534"/>
            </a:xfrm>
          </p:grpSpPr>
          <p:sp>
            <p:nvSpPr>
              <p:cNvPr id="25" name="TextBox 24">
                <a:extLst>
                  <a:ext uri="{FF2B5EF4-FFF2-40B4-BE49-F238E27FC236}">
                    <a16:creationId xmlns="" xmlns:a16="http://schemas.microsoft.com/office/drawing/2014/main" id="{8F334C58-7415-449F-9A38-BBD64E45B08C}"/>
                  </a:ext>
                </a:extLst>
              </p:cNvPr>
              <p:cNvSpPr txBox="1"/>
              <p:nvPr/>
            </p:nvSpPr>
            <p:spPr>
              <a:xfrm>
                <a:off x="3691248" y="3664366"/>
                <a:ext cx="5636960" cy="477534"/>
              </a:xfrm>
              <a:prstGeom prst="rect">
                <a:avLst/>
              </a:prstGeom>
              <a:solidFill>
                <a:schemeClr val="accent5">
                  <a:lumMod val="20000"/>
                  <a:lumOff val="80000"/>
                </a:schemeClr>
              </a:solidFill>
              <a:ln w="12700">
                <a:solidFill>
                  <a:srgbClr val="193EB0"/>
                </a:solidFill>
                <a:miter lim="400000"/>
              </a:ln>
            </p:spPr>
            <p:txBody>
              <a:bodyPr wrap="square" lIns="53578" tIns="53578" rIns="53578" bIns="53578" anchor="ctr">
                <a:spAutoFit/>
              </a:bodyPr>
              <a:lstStyle>
                <a:defPPr>
                  <a:defRPr lang="ko-KR"/>
                </a:defPPr>
                <a:lvl1pPr defTabSz="821531">
                  <a:defRPr sz="1200">
                    <a:solidFill>
                      <a:srgbClr val="000000"/>
                    </a:solidFill>
                  </a:defRPr>
                </a:lvl1pPr>
              </a:lstStyle>
              <a:p>
                <a:r>
                  <a:rPr lang="en-US" altLang="ko-KR" dirty="0">
                    <a:latin typeface="SamsungOne 400" panose="020B0503030303020204" pitchFamily="34" charset="0"/>
                    <a:ea typeface="SamsungOne 400" panose="020B0503030303020204" pitchFamily="34" charset="0"/>
                  </a:rPr>
                  <a:t>If the user enter 100 and 0, the code tries 100/0. The except statement handles the exception. </a:t>
                </a:r>
              </a:p>
            </p:txBody>
          </p:sp>
          <p:cxnSp>
            <p:nvCxnSpPr>
              <p:cNvPr id="26" name="직선 화살표 연결선 25"/>
              <p:cNvCxnSpPr/>
              <p:nvPr/>
            </p:nvCxnSpPr>
            <p:spPr>
              <a:xfrm flipH="1">
                <a:off x="2493179" y="3816196"/>
                <a:ext cx="1183472"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99927259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 xmlns:a16="http://schemas.microsoft.com/office/drawing/2014/main" id="{1BA60D13-D9E9-47EB-86DA-DDFF10A6B778}"/>
              </a:ext>
            </a:extLst>
          </p:cNvPr>
          <p:cNvGraphicFramePr>
            <a:graphicFrameLocks noGrp="1"/>
          </p:cNvGraphicFramePr>
          <p:nvPr>
            <p:extLst>
              <p:ext uri="{D42A27DB-BD31-4B8C-83A1-F6EECF244321}">
                <p14:modId xmlns:p14="http://schemas.microsoft.com/office/powerpoint/2010/main" val="2535610019"/>
              </p:ext>
            </p:extLst>
          </p:nvPr>
        </p:nvGraphicFramePr>
        <p:xfrm>
          <a:off x="3923319" y="1790048"/>
          <a:ext cx="5516973" cy="4513770"/>
        </p:xfrm>
        <a:graphic>
          <a:graphicData uri="http://schemas.openxmlformats.org/drawingml/2006/table">
            <a:tbl>
              <a:tblPr/>
              <a:tblGrid>
                <a:gridCol w="1577992">
                  <a:extLst>
                    <a:ext uri="{9D8B030D-6E8A-4147-A177-3AD203B41FA5}">
                      <a16:colId xmlns="" xmlns:a16="http://schemas.microsoft.com/office/drawing/2014/main" val="914884493"/>
                    </a:ext>
                  </a:extLst>
                </a:gridCol>
                <a:gridCol w="2112964">
                  <a:extLst>
                    <a:ext uri="{9D8B030D-6E8A-4147-A177-3AD203B41FA5}">
                      <a16:colId xmlns="" xmlns:a16="http://schemas.microsoft.com/office/drawing/2014/main" val="40829426"/>
                    </a:ext>
                  </a:extLst>
                </a:gridCol>
                <a:gridCol w="1826017">
                  <a:extLst>
                    <a:ext uri="{9D8B030D-6E8A-4147-A177-3AD203B41FA5}">
                      <a16:colId xmlns="" xmlns:a16="http://schemas.microsoft.com/office/drawing/2014/main" val="3301180706"/>
                    </a:ext>
                  </a:extLst>
                </a:gridCol>
              </a:tblGrid>
              <a:tr h="4513770">
                <a:tc>
                  <a:txBody>
                    <a:bodyPr/>
                    <a:lstStyle/>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BaseException</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a:solidFill>
                            <a:srgbClr val="000000"/>
                          </a:solidFill>
                          <a:effectLst/>
                          <a:latin typeface="D2Coding" panose="020B0609020101020101" pitchFamily="49" charset="-127"/>
                          <a:ea typeface="D2Coding" panose="020B0609020101020101" pitchFamily="49" charset="-127"/>
                        </a:rPr>
                        <a:t>Exception</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ArithmeticError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FloatingPointError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OverflowError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ZeroDivisionError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AssertionError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AttributeError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BufferError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EOFError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ImportError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ModuleNotFoundError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LookupError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IndexError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KeyError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MemoryError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NameError</a:t>
                      </a:r>
                      <a:endParaRPr lang="en-US" sz="1200" kern="0" spc="0" dirty="0">
                        <a:solidFill>
                          <a:srgbClr val="000000"/>
                        </a:solidFill>
                        <a:effectLst/>
                        <a:latin typeface="함초롬바탕" panose="02030604000101010101" pitchFamily="18" charset="-127"/>
                      </a:endParaRPr>
                    </a:p>
                  </a:txBody>
                  <a:tcPr marL="36086" marR="36086" marT="9977" marB="997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ProcessLookupError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TimeoutErrorReferenceError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RuntimeError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NotImplementedError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RecursionError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StopIteration</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StopAsyncIteration</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a:solidFill>
                            <a:srgbClr val="000000"/>
                          </a:solidFill>
                          <a:effectLst/>
                          <a:latin typeface="D2Coding" panose="020B0609020101020101" pitchFamily="49" charset="-127"/>
                          <a:ea typeface="D2Coding" panose="020B0609020101020101" pitchFamily="49" charset="-127"/>
                        </a:rPr>
                        <a:t>SyntaxError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IndentationError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TabError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SystemError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TypeError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ValueError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UnicodeError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UnicodeDecodeError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UnicodeEncodeError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UnicodeTranslateError</a:t>
                      </a:r>
                      <a:endParaRPr lang="en-US" sz="1200" kern="0" spc="0" dirty="0">
                        <a:solidFill>
                          <a:srgbClr val="000000"/>
                        </a:solidFill>
                        <a:effectLst/>
                        <a:latin typeface="함초롬바탕" panose="02030604000101010101" pitchFamily="18" charset="-127"/>
                      </a:endParaRPr>
                    </a:p>
                  </a:txBody>
                  <a:tcPr marL="36086" marR="36086" marT="9977" marB="997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UnboundLocalError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OSError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BlockingIOError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ChildProcessError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ConnectionError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BrokenPipeError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ConnectionAbortedError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ConnectionRefusedError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ConnectionResetError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FileExistsError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FileNotFoundError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InterruptedError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IsADirectoryError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NotADirectoryError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PermissionError</a:t>
                      </a:r>
                      <a:endParaRPr lang="en-US" altLang="ko-KR" sz="1200" kern="0" spc="0" dirty="0">
                        <a:solidFill>
                          <a:srgbClr val="000000"/>
                        </a:solidFill>
                        <a:effectLst/>
                        <a:latin typeface="D2Coding" panose="020B0609020101020101" pitchFamily="49" charset="-127"/>
                        <a:ea typeface="D2Coding" panose="020B0609020101020101" pitchFamily="49"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FutureWarning</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ImportWarning</a:t>
                      </a:r>
                      <a:endParaRPr lang="en-US" altLang="ko-KR" sz="1200" kern="0" spc="0" dirty="0">
                        <a:solidFill>
                          <a:srgbClr val="000000"/>
                        </a:solidFill>
                        <a:effectLst/>
                        <a:latin typeface="함초롬바탕" panose="02030604000101010101" pitchFamily="18" charset="-127"/>
                      </a:endParaRPr>
                    </a:p>
                  </a:txBody>
                  <a:tcPr marL="36086" marR="36086" marT="9977" marB="997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90556139"/>
                  </a:ext>
                </a:extLst>
              </a:tr>
            </a:tbl>
          </a:graphicData>
        </a:graphic>
      </p:graphicFrame>
      <p:sp>
        <p:nvSpPr>
          <p:cNvPr id="9" name="직사각형 8">
            <a:extLst>
              <a:ext uri="{FF2B5EF4-FFF2-40B4-BE49-F238E27FC236}">
                <a16:creationId xmlns="" xmlns:a16="http://schemas.microsoft.com/office/drawing/2014/main" id="{796C5E9B-AB85-4448-B354-86F2FEA00B8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Exception Handling</a:t>
            </a:r>
          </a:p>
        </p:txBody>
      </p:sp>
      <p:sp>
        <p:nvSpPr>
          <p:cNvPr id="10" name="TextBox 9">
            <a:extLst>
              <a:ext uri="{FF2B5EF4-FFF2-40B4-BE49-F238E27FC236}">
                <a16:creationId xmlns="" xmlns:a16="http://schemas.microsoft.com/office/drawing/2014/main" id="{E931D0EB-EFD8-41A1-9834-4EE0D56B7B1B}"/>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1.2. </a:t>
            </a:r>
            <a:r>
              <a:rPr lang="en-US" altLang="ko-KR" b="1" dirty="0">
                <a:latin typeface="Samsung Sharp Sans" pitchFamily="2" charset="0"/>
              </a:rPr>
              <a:t>Various Exceptions</a:t>
            </a:r>
            <a:endParaRPr lang="en-US" altLang="ko-KR" b="1" i="0" dirty="0">
              <a:effectLst/>
              <a:latin typeface="Samsung Sharp Sans" pitchFamily="2" charset="0"/>
            </a:endParaRPr>
          </a:p>
        </p:txBody>
      </p:sp>
      <p:sp>
        <p:nvSpPr>
          <p:cNvPr id="8" name="직사각형 7">
            <a:extLst>
              <a:ext uri="{FF2B5EF4-FFF2-40B4-BE49-F238E27FC236}">
                <a16:creationId xmlns="" xmlns:a16="http://schemas.microsoft.com/office/drawing/2014/main" id="{5D0FA3B9-5FEB-458E-BC94-AB11CC4B58C9}"/>
              </a:ext>
            </a:extLst>
          </p:cNvPr>
          <p:cNvSpPr/>
          <p:nvPr/>
        </p:nvSpPr>
        <p:spPr>
          <a:xfrm>
            <a:off x="580388" y="2032337"/>
            <a:ext cx="3206866" cy="85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What kinds of exceptions are there?</a:t>
            </a:r>
          </a:p>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table shows many cases of exceptions. </a:t>
            </a:r>
          </a:p>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These exceptions will be studied later. </a:t>
            </a:r>
          </a:p>
        </p:txBody>
      </p:sp>
    </p:spTree>
    <p:custDataLst>
      <p:tags r:id="rId1"/>
    </p:custDataLst>
    <p:extLst>
      <p:ext uri="{BB962C8B-B14F-4D97-AF65-F5344CB8AC3E}">
        <p14:creationId xmlns:p14="http://schemas.microsoft.com/office/powerpoint/2010/main" val="231627853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 xmlns:a16="http://schemas.microsoft.com/office/drawing/2014/main" id="{2C44EA85-8A96-4FE5-80BF-45DF8188AA2B}"/>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Exception Handling</a:t>
            </a:r>
          </a:p>
        </p:txBody>
      </p:sp>
      <p:sp>
        <p:nvSpPr>
          <p:cNvPr id="11" name="TextBox 10">
            <a:extLst>
              <a:ext uri="{FF2B5EF4-FFF2-40B4-BE49-F238E27FC236}">
                <a16:creationId xmlns="" xmlns:a16="http://schemas.microsoft.com/office/drawing/2014/main" id="{020E91EF-F3D2-4946-8DE6-7C0472A7956F}"/>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1.2. Various Exceptions</a:t>
            </a:r>
          </a:p>
        </p:txBody>
      </p:sp>
      <p:sp>
        <p:nvSpPr>
          <p:cNvPr id="12" name="직사각형 11">
            <a:extLst>
              <a:ext uri="{FF2B5EF4-FFF2-40B4-BE49-F238E27FC236}">
                <a16:creationId xmlns="" xmlns:a16="http://schemas.microsoft.com/office/drawing/2014/main" id="{5D0FA3B9-5FEB-458E-BC94-AB11CC4B58C9}"/>
              </a:ext>
            </a:extLst>
          </p:cNvPr>
          <p:cNvSpPr/>
          <p:nvPr/>
        </p:nvSpPr>
        <p:spPr>
          <a:xfrm>
            <a:off x="580388" y="203274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You can examine the type of exception with the following code. print('error :', e) statement prints the exception. </a:t>
            </a:r>
          </a:p>
        </p:txBody>
      </p:sp>
      <p:grpSp>
        <p:nvGrpSpPr>
          <p:cNvPr id="2" name="그룹 1"/>
          <p:cNvGrpSpPr/>
          <p:nvPr/>
        </p:nvGrpSpPr>
        <p:grpSpPr>
          <a:xfrm>
            <a:off x="580388" y="2323162"/>
            <a:ext cx="8887611" cy="1105188"/>
            <a:chOff x="580388" y="2564779"/>
            <a:chExt cx="8887611" cy="1105188"/>
          </a:xfrm>
        </p:grpSpPr>
        <p:pic>
          <p:nvPicPr>
            <p:cNvPr id="3" name="그림 2">
              <a:extLst>
                <a:ext uri="{FF2B5EF4-FFF2-40B4-BE49-F238E27FC236}">
                  <a16:creationId xmlns="" xmlns:a16="http://schemas.microsoft.com/office/drawing/2014/main" id="{6CE60D31-86E9-4F68-A7A4-C354C97D377F}"/>
                </a:ext>
              </a:extLst>
            </p:cNvPr>
            <p:cNvPicPr>
              <a:picLocks noChangeAspect="1"/>
            </p:cNvPicPr>
            <p:nvPr/>
          </p:nvPicPr>
          <p:blipFill rotWithShape="1">
            <a:blip r:embed="rId5"/>
            <a:srcRect l="6483"/>
            <a:stretch/>
          </p:blipFill>
          <p:spPr>
            <a:xfrm>
              <a:off x="580388" y="2564779"/>
              <a:ext cx="8887611" cy="1105188"/>
            </a:xfrm>
            <a:prstGeom prst="rect">
              <a:avLst/>
            </a:prstGeom>
          </p:spPr>
        </p:pic>
        <p:grpSp>
          <p:nvGrpSpPr>
            <p:cNvPr id="14" name="그룹 13"/>
            <p:cNvGrpSpPr/>
            <p:nvPr/>
          </p:nvGrpSpPr>
          <p:grpSpPr>
            <a:xfrm>
              <a:off x="2678377" y="3180370"/>
              <a:ext cx="3960931" cy="292868"/>
              <a:chOff x="2401721" y="3676112"/>
              <a:chExt cx="3960931" cy="292868"/>
            </a:xfrm>
          </p:grpSpPr>
          <p:sp>
            <p:nvSpPr>
              <p:cNvPr id="15" name="TextBox 14">
                <a:extLst>
                  <a:ext uri="{FF2B5EF4-FFF2-40B4-BE49-F238E27FC236}">
                    <a16:creationId xmlns="" xmlns:a16="http://schemas.microsoft.com/office/drawing/2014/main" id="{8F334C58-7415-449F-9A38-BBD64E45B08C}"/>
                  </a:ext>
                </a:extLst>
              </p:cNvPr>
              <p:cNvSpPr txBox="1"/>
              <p:nvPr/>
            </p:nvSpPr>
            <p:spPr>
              <a:xfrm>
                <a:off x="2838450" y="3676112"/>
                <a:ext cx="3524202" cy="292868"/>
              </a:xfrm>
              <a:prstGeom prst="rect">
                <a:avLst/>
              </a:prstGeom>
              <a:solidFill>
                <a:schemeClr val="accent5">
                  <a:lumMod val="20000"/>
                  <a:lumOff val="80000"/>
                </a:schemeClr>
              </a:solidFill>
              <a:ln w="12700">
                <a:solidFill>
                  <a:srgbClr val="193EB0"/>
                </a:solidFill>
                <a:miter lim="400000"/>
              </a:ln>
            </p:spPr>
            <p:txBody>
              <a:bodyPr wrap="none" lIns="53578" tIns="53578" rIns="53578" bIns="53578" anchor="ctr">
                <a:spAutoFit/>
              </a:bodyPr>
              <a:lstStyle>
                <a:defPPr>
                  <a:defRPr lang="ko-KR"/>
                </a:defPPr>
                <a:lvl1pPr defTabSz="821531">
                  <a:defRPr sz="1200">
                    <a:solidFill>
                      <a:srgbClr val="000000"/>
                    </a:solidFill>
                  </a:defRPr>
                </a:lvl1pPr>
              </a:lstStyle>
              <a:p>
                <a:r>
                  <a:rPr lang="en-US" altLang="ko-KR" dirty="0">
                    <a:latin typeface="SamsungOne 400" panose="020B0503030303020204" pitchFamily="34" charset="0"/>
                    <a:ea typeface="SamsungOne 400" panose="020B0503030303020204" pitchFamily="34" charset="0"/>
                  </a:rPr>
                  <a:t>object 2 contains the information of the exception.</a:t>
                </a:r>
              </a:p>
            </p:txBody>
          </p:sp>
          <p:cxnSp>
            <p:nvCxnSpPr>
              <p:cNvPr id="18" name="직선 화살표 연결선 17"/>
              <p:cNvCxnSpPr/>
              <p:nvPr/>
            </p:nvCxnSpPr>
            <p:spPr>
              <a:xfrm flipH="1">
                <a:off x="2401721" y="3822546"/>
                <a:ext cx="436729"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9" name="직사각형 18">
            <a:extLst>
              <a:ext uri="{FF2B5EF4-FFF2-40B4-BE49-F238E27FC236}">
                <a16:creationId xmlns="" xmlns:a16="http://schemas.microsoft.com/office/drawing/2014/main" id="{5D0FA3B9-5FEB-458E-BC94-AB11CC4B58C9}"/>
              </a:ext>
            </a:extLst>
          </p:cNvPr>
          <p:cNvSpPr/>
          <p:nvPr/>
        </p:nvSpPr>
        <p:spPr>
          <a:xfrm>
            <a:off x="580388" y="364715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defTabSz="821531"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above code tells that the division by zero exception occurred. </a:t>
            </a:r>
          </a:p>
        </p:txBody>
      </p:sp>
    </p:spTree>
    <p:custDataLst>
      <p:tags r:id="rId1"/>
    </p:custDataLst>
    <p:extLst>
      <p:ext uri="{BB962C8B-B14F-4D97-AF65-F5344CB8AC3E}">
        <p14:creationId xmlns:p14="http://schemas.microsoft.com/office/powerpoint/2010/main" val="301454750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 xmlns:a16="http://schemas.microsoft.com/office/drawing/2014/main"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 xmlns:a16="http://schemas.microsoft.com/office/drawing/2014/main"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 xmlns:a16="http://schemas.microsoft.com/office/drawing/2014/main"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그룹 7">
              <a:extLst>
                <a:ext uri="{FF2B5EF4-FFF2-40B4-BE49-F238E27FC236}">
                  <a16:creationId xmlns="" xmlns:a16="http://schemas.microsoft.com/office/drawing/2014/main"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 xmlns:a16="http://schemas.microsoft.com/office/drawing/2014/main"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ea typeface="+mj-ea"/>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 xmlns:a16="http://schemas.microsoft.com/office/drawing/2014/main"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 xmlns:a16="http://schemas.microsoft.com/office/drawing/2014/main"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 xmlns:a16="http://schemas.microsoft.com/office/drawing/2014/main"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 xmlns:a16="http://schemas.microsoft.com/office/drawing/2014/main"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 xmlns:a16="http://schemas.microsoft.com/office/drawing/2014/main"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7" name="그룹 6"/>
          <p:cNvGrpSpPr/>
          <p:nvPr/>
        </p:nvGrpSpPr>
        <p:grpSpPr>
          <a:xfrm>
            <a:off x="541360" y="1902527"/>
            <a:ext cx="8811772" cy="1039724"/>
            <a:chOff x="541360" y="1902527"/>
            <a:chExt cx="8811772" cy="1039724"/>
          </a:xfrm>
        </p:grpSpPr>
        <p:sp>
          <p:nvSpPr>
            <p:cNvPr id="15" name="TextBox 14">
              <a:extLst>
                <a:ext uri="{FF2B5EF4-FFF2-40B4-BE49-F238E27FC236}">
                  <a16:creationId xmlns="" xmlns:a16="http://schemas.microsoft.com/office/drawing/2014/main" id="{203D0B5B-D6F4-4498-AA8E-6D2DB9043229}"/>
                </a:ext>
              </a:extLst>
            </p:cNvPr>
            <p:cNvSpPr txBox="1"/>
            <p:nvPr/>
          </p:nvSpPr>
          <p:spPr>
            <a:xfrm>
              <a:off x="541360" y="1902527"/>
              <a:ext cx="4953000" cy="338554"/>
            </a:xfrm>
            <a:prstGeom prst="rect">
              <a:avLst/>
            </a:prstGeom>
            <a:noFill/>
          </p:spPr>
          <p:txBody>
            <a:bodyPr wrap="square">
              <a:spAutoFit/>
            </a:bodyPr>
            <a:lstStyle/>
            <a:p>
              <a:r>
                <a:rPr lang="en-US" altLang="ko-KR" sz="1600" b="1" i="0" dirty="0">
                  <a:effectLst/>
                  <a:latin typeface="SamsungOne 700" panose="020B0803030303020204" pitchFamily="34" charset="0"/>
                  <a:ea typeface="SamsungOne 700" panose="020B0803030303020204" pitchFamily="34" charset="0"/>
                </a:rPr>
                <a:t>1. Exception Handling</a:t>
              </a:r>
              <a:endParaRPr lang="ko-KR" altLang="en-US" sz="1600" b="1" dirty="0">
                <a:latin typeface="SamsungOne 700" panose="020B0803030303020204" pitchFamily="34" charset="0"/>
                <a:ea typeface="+mn-ea"/>
              </a:endParaRPr>
            </a:p>
          </p:txBody>
        </p:sp>
        <p:sp>
          <p:nvSpPr>
            <p:cNvPr id="16" name="직사각형 15">
              <a:extLst>
                <a:ext uri="{FF2B5EF4-FFF2-40B4-BE49-F238E27FC236}">
                  <a16:creationId xmlns="" xmlns:a16="http://schemas.microsoft.com/office/drawing/2014/main" id="{90EFA62F-9637-4E5A-AAB1-9E61461D75DD}"/>
                </a:ext>
              </a:extLst>
            </p:cNvPr>
            <p:cNvSpPr/>
            <p:nvPr/>
          </p:nvSpPr>
          <p:spPr>
            <a:xfrm>
              <a:off x="842522" y="2265143"/>
              <a:ext cx="851061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A sophisticated exception handling as the following is possible by using try -  except – else – finally.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This code contains a specific output statement for the specific exception </a:t>
              </a:r>
              <a:r>
                <a:rPr lang="en-US" altLang="ko-KR" sz="1300" dirty="0" err="1">
                  <a:solidFill>
                    <a:prstClr val="black"/>
                  </a:solidFill>
                  <a:latin typeface="SamsungOne 400" panose="020B0503030303020204" pitchFamily="34" charset="0"/>
                  <a:ea typeface="SamsungOne 400" panose="020B0503030303020204" pitchFamily="34" charset="0"/>
                </a:rPr>
                <a:t>ZeroDivisionError</a:t>
              </a:r>
              <a:r>
                <a:rPr lang="en-US" altLang="ko-KR" sz="1300" dirty="0">
                  <a:solidFill>
                    <a:prstClr val="black"/>
                  </a:solidFill>
                  <a:latin typeface="SamsungOne 400" panose="020B0503030303020204" pitchFamily="34" charset="0"/>
                  <a:ea typeface="SamsungOne 400" panose="020B0503030303020204" pitchFamily="34" charset="0"/>
                </a:rPr>
                <a:t>. It has a statement that operates by the finally, regardless of the exception.</a:t>
              </a:r>
            </a:p>
          </p:txBody>
        </p:sp>
      </p:grpSp>
      <p:grpSp>
        <p:nvGrpSpPr>
          <p:cNvPr id="5" name="그룹 4"/>
          <p:cNvGrpSpPr/>
          <p:nvPr/>
        </p:nvGrpSpPr>
        <p:grpSpPr>
          <a:xfrm>
            <a:off x="766322" y="2983077"/>
            <a:ext cx="8423526" cy="3169957"/>
            <a:chOff x="812042" y="3028797"/>
            <a:chExt cx="8423526" cy="3169957"/>
          </a:xfrm>
        </p:grpSpPr>
        <p:pic>
          <p:nvPicPr>
            <p:cNvPr id="3" name="그림 2" descr="텍스트이(가) 표시된 사진&#10;&#10;자동 생성된 설명">
              <a:extLst>
                <a:ext uri="{FF2B5EF4-FFF2-40B4-BE49-F238E27FC236}">
                  <a16:creationId xmlns="" xmlns:a16="http://schemas.microsoft.com/office/drawing/2014/main" id="{0CA05538-BDAC-4688-823D-573FA62A315A}"/>
                </a:ext>
              </a:extLst>
            </p:cNvPr>
            <p:cNvPicPr>
              <a:picLocks noChangeAspect="1"/>
            </p:cNvPicPr>
            <p:nvPr/>
          </p:nvPicPr>
          <p:blipFill rotWithShape="1">
            <a:blip r:embed="rId6"/>
            <a:srcRect l="5508"/>
            <a:stretch/>
          </p:blipFill>
          <p:spPr>
            <a:xfrm>
              <a:off x="812042" y="3028797"/>
              <a:ext cx="7786048" cy="3042622"/>
            </a:xfrm>
            <a:prstGeom prst="rect">
              <a:avLst/>
            </a:prstGeom>
          </p:spPr>
        </p:pic>
        <p:sp>
          <p:nvSpPr>
            <p:cNvPr id="24" name="TextBox 23">
              <a:extLst>
                <a:ext uri="{FF2B5EF4-FFF2-40B4-BE49-F238E27FC236}">
                  <a16:creationId xmlns:a16="http://schemas.microsoft.com/office/drawing/2014/main" xmlns="" id="{30E441CB-826F-BE48-9519-F95D120F21A1}"/>
                </a:ext>
              </a:extLst>
            </p:cNvPr>
            <p:cNvSpPr txBox="1"/>
            <p:nvPr/>
          </p:nvSpPr>
          <p:spPr>
            <a:xfrm>
              <a:off x="1981017" y="3691154"/>
              <a:ext cx="196233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error </a:t>
              </a:r>
              <a:r>
                <a:rPr lang="en-US" altLang="ko-KR" sz="1050" dirty="0">
                  <a:solidFill>
                    <a:srgbClr val="BF3238"/>
                  </a:solidFill>
                </a:rPr>
                <a:t>by zero </a:t>
              </a:r>
              <a:r>
                <a:rPr lang="en-US" altLang="ko-KR" sz="1050" dirty="0" smtClean="0">
                  <a:solidFill>
                    <a:srgbClr val="BF3238"/>
                  </a:solidFill>
                </a:rPr>
                <a:t>division</a:t>
              </a:r>
              <a:r>
                <a:rPr lang="en-US" altLang="x-none" sz="1050" dirty="0" smtClean="0">
                  <a:solidFill>
                    <a:srgbClr val="BF3238"/>
                  </a:solidFill>
                </a:rPr>
                <a:t>'</a:t>
              </a:r>
              <a:r>
                <a:rPr lang="en-US" altLang="x-none" sz="1050" dirty="0" smtClean="0"/>
                <a:t>)</a:t>
              </a:r>
              <a:endParaRPr lang="x-none" altLang="en-US" sz="1050" dirty="0"/>
            </a:p>
          </p:txBody>
        </p:sp>
        <p:sp>
          <p:nvSpPr>
            <p:cNvPr id="25" name="TextBox 24">
              <a:extLst>
                <a:ext uri="{FF2B5EF4-FFF2-40B4-BE49-F238E27FC236}">
                  <a16:creationId xmlns:a16="http://schemas.microsoft.com/office/drawing/2014/main" xmlns="" id="{30E441CB-826F-BE48-9519-F95D120F21A1}"/>
                </a:ext>
              </a:extLst>
            </p:cNvPr>
            <p:cNvSpPr txBox="1"/>
            <p:nvPr/>
          </p:nvSpPr>
          <p:spPr>
            <a:xfrm>
              <a:off x="1981017" y="3959486"/>
              <a:ext cx="137559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result :</a:t>
              </a:r>
              <a:r>
                <a:rPr lang="en-US" altLang="x-none" sz="1050" dirty="0" smtClean="0">
                  <a:solidFill>
                    <a:srgbClr val="BF3238"/>
                  </a:solidFill>
                </a:rPr>
                <a:t>'</a:t>
              </a:r>
              <a:r>
                <a:rPr lang="en-US" altLang="x-none" sz="1050" dirty="0"/>
                <a:t>, result</a:t>
              </a:r>
              <a:r>
                <a:rPr lang="en-US" altLang="x-none" sz="1050" dirty="0" smtClean="0"/>
                <a:t>)</a:t>
              </a:r>
              <a:endParaRPr lang="x-none" altLang="en-US" sz="1050" dirty="0"/>
            </a:p>
          </p:txBody>
        </p:sp>
        <p:sp>
          <p:nvSpPr>
            <p:cNvPr id="29" name="TextBox 28">
              <a:extLst>
                <a:ext uri="{FF2B5EF4-FFF2-40B4-BE49-F238E27FC236}">
                  <a16:creationId xmlns:a16="http://schemas.microsoft.com/office/drawing/2014/main" xmlns="" id="{30E441CB-826F-BE48-9519-F95D120F21A1}"/>
                </a:ext>
              </a:extLst>
            </p:cNvPr>
            <p:cNvSpPr txBox="1"/>
            <p:nvPr/>
          </p:nvSpPr>
          <p:spPr>
            <a:xfrm>
              <a:off x="1981017" y="4237549"/>
              <a:ext cx="167277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execution complete</a:t>
              </a:r>
              <a:r>
                <a:rPr lang="en-US" altLang="x-none" sz="1050" dirty="0" smtClean="0">
                  <a:solidFill>
                    <a:srgbClr val="BF3238"/>
                  </a:solidFill>
                </a:rPr>
                <a:t>'</a:t>
              </a:r>
              <a:r>
                <a:rPr lang="en-US" altLang="x-none" sz="1050" dirty="0" smtClean="0"/>
                <a:t>)</a:t>
              </a:r>
              <a:endParaRPr lang="x-none" altLang="en-US" sz="1050" dirty="0"/>
            </a:p>
          </p:txBody>
        </p:sp>
        <p:sp>
          <p:nvSpPr>
            <p:cNvPr id="32" name="TextBox 31">
              <a:extLst>
                <a:ext uri="{FF2B5EF4-FFF2-40B4-BE49-F238E27FC236}">
                  <a16:creationId xmlns:a16="http://schemas.microsoft.com/office/drawing/2014/main" xmlns="" id="{30E441CB-826F-BE48-9519-F95D120F21A1}"/>
                </a:ext>
              </a:extLst>
            </p:cNvPr>
            <p:cNvSpPr txBox="1"/>
            <p:nvPr/>
          </p:nvSpPr>
          <p:spPr>
            <a:xfrm>
              <a:off x="1489527" y="4510196"/>
              <a:ext cx="230904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divide(100</a:t>
              </a:r>
              <a:r>
                <a:rPr lang="en-US" altLang="ko-KR" sz="1050" dirty="0">
                  <a:solidFill>
                    <a:srgbClr val="BF3238"/>
                  </a:solidFill>
                </a:rPr>
                <a:t>, 2) function call :</a:t>
              </a:r>
              <a:r>
                <a:rPr lang="en-US" altLang="x-none" sz="1050" dirty="0" smtClean="0">
                  <a:solidFill>
                    <a:srgbClr val="BF3238"/>
                  </a:solidFill>
                </a:rPr>
                <a:t>'</a:t>
              </a:r>
              <a:r>
                <a:rPr lang="en-US" altLang="x-none" sz="1050" dirty="0" smtClean="0"/>
                <a:t>)</a:t>
              </a:r>
              <a:endParaRPr lang="x-none" altLang="en-US" sz="1050" dirty="0"/>
            </a:p>
          </p:txBody>
        </p:sp>
        <p:sp>
          <p:nvSpPr>
            <p:cNvPr id="33" name="TextBox 32">
              <a:extLst>
                <a:ext uri="{FF2B5EF4-FFF2-40B4-BE49-F238E27FC236}">
                  <a16:creationId xmlns:a16="http://schemas.microsoft.com/office/drawing/2014/main" xmlns="" id="{30E441CB-826F-BE48-9519-F95D120F21A1}"/>
                </a:ext>
              </a:extLst>
            </p:cNvPr>
            <p:cNvSpPr txBox="1"/>
            <p:nvPr/>
          </p:nvSpPr>
          <p:spPr>
            <a:xfrm>
              <a:off x="1489526" y="4790746"/>
              <a:ext cx="230904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divide(100</a:t>
              </a:r>
              <a:r>
                <a:rPr lang="en-US" altLang="ko-KR" sz="1050" dirty="0">
                  <a:solidFill>
                    <a:srgbClr val="BF3238"/>
                  </a:solidFill>
                </a:rPr>
                <a:t>, </a:t>
              </a:r>
              <a:r>
                <a:rPr lang="en-US" altLang="ko-KR" sz="1050" dirty="0" smtClean="0">
                  <a:solidFill>
                    <a:srgbClr val="BF3238"/>
                  </a:solidFill>
                </a:rPr>
                <a:t>0) </a:t>
              </a:r>
              <a:r>
                <a:rPr lang="en-US" altLang="ko-KR" sz="1050" dirty="0">
                  <a:solidFill>
                    <a:srgbClr val="BF3238"/>
                  </a:solidFill>
                </a:rPr>
                <a:t>function call :</a:t>
              </a:r>
              <a:r>
                <a:rPr lang="en-US" altLang="x-none" sz="1050" dirty="0" smtClean="0">
                  <a:solidFill>
                    <a:srgbClr val="BF3238"/>
                  </a:solidFill>
                </a:rPr>
                <a:t>'</a:t>
              </a:r>
              <a:r>
                <a:rPr lang="en-US" altLang="x-none" sz="1050" dirty="0" smtClean="0"/>
                <a:t>)</a:t>
              </a:r>
              <a:endParaRPr lang="x-none" altLang="en-US" sz="1050" dirty="0"/>
            </a:p>
          </p:txBody>
        </p:sp>
        <p:sp>
          <p:nvSpPr>
            <p:cNvPr id="34" name="직사각형 33">
              <a:extLst>
                <a:ext uri="{FF2B5EF4-FFF2-40B4-BE49-F238E27FC236}">
                  <a16:creationId xmlns="" xmlns:a16="http://schemas.microsoft.com/office/drawing/2014/main" id="{90EFA62F-9637-4E5A-AAB1-9E61461D75DD}"/>
                </a:ext>
              </a:extLst>
            </p:cNvPr>
            <p:cNvSpPr/>
            <p:nvPr/>
          </p:nvSpPr>
          <p:spPr>
            <a:xfrm>
              <a:off x="912101" y="5161267"/>
              <a:ext cx="2647027" cy="1037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r>
                <a:rPr lang="en-US" altLang="ko-KR" sz="1050" dirty="0">
                  <a:solidFill>
                    <a:schemeClr val="tx1"/>
                  </a:solidFill>
                  <a:latin typeface="D2Coding" panose="020B0609020101020101" pitchFamily="49" charset="-127"/>
                  <a:ea typeface="D2Coding" panose="020B0609020101020101" pitchFamily="49" charset="-127"/>
                  <a:cs typeface="맑은 고딕"/>
                </a:rPr>
                <a:t>divide (100, 2) function call :</a:t>
              </a:r>
            </a:p>
            <a:p>
              <a:r>
                <a:rPr lang="en-US" altLang="ko-KR" sz="1050" dirty="0">
                  <a:solidFill>
                    <a:schemeClr val="tx1"/>
                  </a:solidFill>
                  <a:latin typeface="D2Coding" panose="020B0609020101020101" pitchFamily="49" charset="-127"/>
                  <a:ea typeface="D2Coding" panose="020B0609020101020101" pitchFamily="49" charset="-127"/>
                  <a:cs typeface="맑은 고딕"/>
                </a:rPr>
                <a:t>result : 50.0</a:t>
              </a:r>
            </a:p>
            <a:p>
              <a:r>
                <a:rPr lang="en-US" altLang="ko-KR" sz="1050" dirty="0">
                  <a:solidFill>
                    <a:schemeClr val="tx1"/>
                  </a:solidFill>
                  <a:latin typeface="D2Coding" panose="020B0609020101020101" pitchFamily="49" charset="-127"/>
                  <a:ea typeface="D2Coding" panose="020B0609020101020101" pitchFamily="49" charset="-127"/>
                  <a:cs typeface="맑은 고딕"/>
                </a:rPr>
                <a:t>execution complete</a:t>
              </a:r>
            </a:p>
            <a:p>
              <a:r>
                <a:rPr lang="en-US" altLang="ko-KR" sz="1050" dirty="0">
                  <a:solidFill>
                    <a:schemeClr val="tx1"/>
                  </a:solidFill>
                  <a:latin typeface="D2Coding" panose="020B0609020101020101" pitchFamily="49" charset="-127"/>
                  <a:ea typeface="D2Coding" panose="020B0609020101020101" pitchFamily="49" charset="-127"/>
                  <a:cs typeface="맑은 고딕"/>
                </a:rPr>
                <a:t>divide (100, 0) function call :</a:t>
              </a:r>
            </a:p>
            <a:p>
              <a:r>
                <a:rPr lang="en-US" altLang="ko-KR" sz="1050" dirty="0">
                  <a:solidFill>
                    <a:schemeClr val="tx1"/>
                  </a:solidFill>
                  <a:latin typeface="D2Coding" panose="020B0609020101020101" pitchFamily="49" charset="-127"/>
                  <a:ea typeface="D2Coding" panose="020B0609020101020101" pitchFamily="49" charset="-127"/>
                  <a:cs typeface="맑은 고딕"/>
                </a:rPr>
                <a:t>error by zero division</a:t>
              </a:r>
            </a:p>
            <a:p>
              <a:r>
                <a:rPr lang="en-US" altLang="ko-KR" sz="1050" dirty="0">
                  <a:solidFill>
                    <a:schemeClr val="tx1"/>
                  </a:solidFill>
                  <a:latin typeface="D2Coding" panose="020B0609020101020101" pitchFamily="49" charset="-127"/>
                  <a:ea typeface="D2Coding" panose="020B0609020101020101" pitchFamily="49" charset="-127"/>
                  <a:cs typeface="맑은 고딕"/>
                </a:rPr>
                <a:t>execution complete</a:t>
              </a:r>
              <a:endParaRPr lang="ko-KR" altLang="en-US" sz="1050" dirty="0">
                <a:solidFill>
                  <a:schemeClr val="tx1"/>
                </a:solidFill>
                <a:latin typeface="D2Coding" panose="020B0609020101020101" pitchFamily="49" charset="-127"/>
                <a:ea typeface="D2Coding" panose="020B0609020101020101" pitchFamily="49" charset="-127"/>
                <a:cs typeface="맑은 고딕"/>
              </a:endParaRPr>
            </a:p>
          </p:txBody>
        </p:sp>
        <p:pic>
          <p:nvPicPr>
            <p:cNvPr id="35" name="그림 34" descr="텍스트이(가) 표시된 사진&#10;&#10;자동 생성된 설명">
              <a:extLst>
                <a:ext uri="{FF2B5EF4-FFF2-40B4-BE49-F238E27FC236}">
                  <a16:creationId xmlns="" xmlns:a16="http://schemas.microsoft.com/office/drawing/2014/main" id="{0CA05538-BDAC-4688-823D-573FA62A315A}"/>
                </a:ext>
              </a:extLst>
            </p:cNvPr>
            <p:cNvPicPr>
              <a:picLocks noChangeAspect="1"/>
            </p:cNvPicPr>
            <p:nvPr/>
          </p:nvPicPr>
          <p:blipFill rotWithShape="1">
            <a:blip r:embed="rId6"/>
            <a:srcRect l="88809"/>
            <a:stretch/>
          </p:blipFill>
          <p:spPr>
            <a:xfrm>
              <a:off x="8313420" y="3028797"/>
              <a:ext cx="922148" cy="3042622"/>
            </a:xfrm>
            <a:prstGeom prst="rect">
              <a:avLst/>
            </a:prstGeom>
          </p:spPr>
        </p:pic>
      </p:grpSp>
    </p:spTree>
    <p:custDataLst>
      <p:tags r:id="rId1"/>
    </p:custDataLst>
    <p:extLst>
      <p:ext uri="{BB962C8B-B14F-4D97-AF65-F5344CB8AC3E}">
        <p14:creationId xmlns:p14="http://schemas.microsoft.com/office/powerpoint/2010/main" val="79330983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 xmlns:a16="http://schemas.microsoft.com/office/drawing/2014/main"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 xmlns:a16="http://schemas.microsoft.com/office/drawing/2014/main"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 xmlns:a16="http://schemas.microsoft.com/office/drawing/2014/main"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그룹 7">
              <a:extLst>
                <a:ext uri="{FF2B5EF4-FFF2-40B4-BE49-F238E27FC236}">
                  <a16:creationId xmlns="" xmlns:a16="http://schemas.microsoft.com/office/drawing/2014/main"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 xmlns:a16="http://schemas.microsoft.com/office/drawing/2014/main"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 xmlns:a16="http://schemas.microsoft.com/office/drawing/2014/main"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 xmlns:a16="http://schemas.microsoft.com/office/drawing/2014/main"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 xmlns:a16="http://schemas.microsoft.com/office/drawing/2014/main"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 xmlns:a16="http://schemas.microsoft.com/office/drawing/2014/main"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 xmlns:a16="http://schemas.microsoft.com/office/drawing/2014/main"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aphicFrame>
        <p:nvGraphicFramePr>
          <p:cNvPr id="2" name="표 1">
            <a:extLst>
              <a:ext uri="{FF2B5EF4-FFF2-40B4-BE49-F238E27FC236}">
                <a16:creationId xmlns="" xmlns:a16="http://schemas.microsoft.com/office/drawing/2014/main" id="{439804C5-B817-4392-AF94-868F20304748}"/>
              </a:ext>
            </a:extLst>
          </p:cNvPr>
          <p:cNvGraphicFramePr>
            <a:graphicFrameLocks noGrp="1"/>
          </p:cNvGraphicFramePr>
          <p:nvPr>
            <p:extLst>
              <p:ext uri="{D42A27DB-BD31-4B8C-83A1-F6EECF244321}">
                <p14:modId xmlns:p14="http://schemas.microsoft.com/office/powerpoint/2010/main" val="1102692795"/>
              </p:ext>
            </p:extLst>
          </p:nvPr>
        </p:nvGraphicFramePr>
        <p:xfrm>
          <a:off x="812041" y="2591601"/>
          <a:ext cx="8297839" cy="2532171"/>
        </p:xfrm>
        <a:graphic>
          <a:graphicData uri="http://schemas.openxmlformats.org/drawingml/2006/table">
            <a:tbl>
              <a:tblPr/>
              <a:tblGrid>
                <a:gridCol w="1144706">
                  <a:extLst>
                    <a:ext uri="{9D8B030D-6E8A-4147-A177-3AD203B41FA5}">
                      <a16:colId xmlns="" xmlns:a16="http://schemas.microsoft.com/office/drawing/2014/main" val="2748948273"/>
                    </a:ext>
                  </a:extLst>
                </a:gridCol>
                <a:gridCol w="7153133">
                  <a:extLst>
                    <a:ext uri="{9D8B030D-6E8A-4147-A177-3AD203B41FA5}">
                      <a16:colId xmlns="" xmlns:a16="http://schemas.microsoft.com/office/drawing/2014/main" val="3200218889"/>
                    </a:ext>
                  </a:extLst>
                </a:gridCol>
              </a:tblGrid>
              <a:tr h="357339">
                <a:tc>
                  <a:txBody>
                    <a:bodyPr/>
                    <a:lstStyle/>
                    <a:p>
                      <a:pPr marL="0" marR="0" indent="0" algn="ctr" fontAlgn="base" latinLnBrk="0">
                        <a:lnSpc>
                          <a:spcPct val="16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name</a:t>
                      </a:r>
                      <a:endParaRPr kumimoji="1" lang="ko-KR" altLang="en-US" sz="1300" kern="1200" dirty="0">
                        <a:solidFill>
                          <a:prstClr val="black">
                            <a:lumMod val="85000"/>
                            <a:lumOff val="15000"/>
                          </a:prstClr>
                        </a:solidFill>
                        <a:latin typeface="SamsungOne 400" panose="020B0503030303020204" pitchFamily="34" charset="0"/>
                        <a:ea typeface="+mn-ea"/>
                        <a:cs typeface="+mn-cs"/>
                      </a:endParaRPr>
                    </a:p>
                  </a:txBody>
                  <a:tcPr marL="64770" marR="64770" marT="17907" marB="17907" anchor="ctr">
                    <a:lnL>
                      <a:noFill/>
                    </a:lnL>
                    <a:lnR w="3556" cap="flat" cmpd="sng" algn="ctr">
                      <a:solidFill>
                        <a:srgbClr val="000000"/>
                      </a:solidFill>
                      <a:prstDash val="solid"/>
                      <a:round/>
                      <a:headEnd type="none" w="med" len="med"/>
                      <a:tailEnd type="none" w="med" len="med"/>
                    </a:lnR>
                    <a:lnT w="12700" cap="flat" cmpd="sng" algn="ctr">
                      <a:solidFill>
                        <a:srgbClr val="193EB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6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description</a:t>
                      </a:r>
                      <a:endParaRPr kumimoji="1" lang="ko-KR" altLang="en-US" sz="1300" kern="1200" dirty="0">
                        <a:solidFill>
                          <a:prstClr val="black">
                            <a:lumMod val="85000"/>
                            <a:lumOff val="15000"/>
                          </a:prstClr>
                        </a:solidFill>
                        <a:latin typeface="SamsungOne 400" panose="020B0503030303020204" pitchFamily="34" charset="0"/>
                        <a:ea typeface="+mn-ea"/>
                        <a:cs typeface="+mn-cs"/>
                      </a:endParaRPr>
                    </a:p>
                  </a:txBody>
                  <a:tcPr marL="64770" marR="64770" marT="17907" marB="17907" anchor="ctr">
                    <a:lnL w="3556" cap="flat" cmpd="sng" algn="ctr">
                      <a:solidFill>
                        <a:srgbClr val="000000"/>
                      </a:solidFill>
                      <a:prstDash val="solid"/>
                      <a:round/>
                      <a:headEnd type="none" w="med" len="med"/>
                      <a:tailEnd type="none" w="med" len="med"/>
                    </a:lnL>
                    <a:lnR>
                      <a:noFill/>
                    </a:lnR>
                    <a:lnT w="12700" cap="flat" cmpd="sng" algn="ctr">
                      <a:solidFill>
                        <a:srgbClr val="193EB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701240040"/>
                  </a:ext>
                </a:extLst>
              </a:tr>
              <a:tr h="811058">
                <a:tc>
                  <a:txBody>
                    <a:bodyPr/>
                    <a:lstStyle/>
                    <a:p>
                      <a:pPr marL="0" marR="0" indent="0" algn="ctr" fontAlgn="base" latinLnBrk="0">
                        <a:lnSpc>
                          <a:spcPct val="160000"/>
                        </a:lnSpc>
                        <a:spcBef>
                          <a:spcPts val="0"/>
                        </a:spcBef>
                        <a:spcAft>
                          <a:spcPts val="0"/>
                        </a:spcAft>
                      </a:pPr>
                      <a:r>
                        <a:rPr lang="en-US" sz="1300" kern="0" spc="0" dirty="0">
                          <a:solidFill>
                            <a:srgbClr val="000000"/>
                          </a:solidFill>
                          <a:effectLst/>
                          <a:latin typeface="D2Coding" panose="020B0609020101020101" pitchFamily="49" charset="-127"/>
                          <a:ea typeface="D2Coding" panose="020B0609020101020101" pitchFamily="49" charset="-127"/>
                        </a:rPr>
                        <a:t>try:</a:t>
                      </a:r>
                      <a:endParaRPr lang="en-US" sz="1300" kern="0" spc="0" dirty="0">
                        <a:solidFill>
                          <a:srgbClr val="000000"/>
                        </a:solidFill>
                        <a:effectLst/>
                        <a:latin typeface="함초롬바탕" panose="02030604000101010101" pitchFamily="18" charset="-127"/>
                      </a:endParaRP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Encloses the statement of exception with try clause. </a:t>
                      </a:r>
                    </a:p>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If the exception doesn’t occur because the try clause statement was processed, it jumps past except. If exception does occur, it checks the error and passes onto the matching part of except. </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519998289"/>
                  </a:ext>
                </a:extLst>
              </a:tr>
              <a:tr h="499092">
                <a:tc>
                  <a:txBody>
                    <a:bodyPr/>
                    <a:lstStyle/>
                    <a:p>
                      <a:pPr marL="0" marR="0" indent="0" algn="ctr" fontAlgn="base" latinLnBrk="0">
                        <a:lnSpc>
                          <a:spcPct val="160000"/>
                        </a:lnSpc>
                        <a:spcBef>
                          <a:spcPts val="0"/>
                        </a:spcBef>
                        <a:spcAft>
                          <a:spcPts val="0"/>
                        </a:spcAft>
                      </a:pPr>
                      <a:r>
                        <a:rPr lang="en-US" sz="1300" kern="0" spc="0" dirty="0">
                          <a:solidFill>
                            <a:srgbClr val="000000"/>
                          </a:solidFill>
                          <a:effectLst/>
                          <a:latin typeface="D2Coding" panose="020B0609020101020101" pitchFamily="49" charset="-127"/>
                          <a:ea typeface="D2Coding" panose="020B0609020101020101" pitchFamily="49" charset="-127"/>
                        </a:rPr>
                        <a:t>except:</a:t>
                      </a:r>
                      <a:endParaRPr lang="en-US" sz="1300" kern="0" spc="0" dirty="0">
                        <a:solidFill>
                          <a:srgbClr val="000000"/>
                        </a:solidFill>
                        <a:effectLst/>
                        <a:latin typeface="함초롬바탕" panose="02030604000101010101" pitchFamily="18" charset="-127"/>
                      </a:endParaRP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The block that operates in the case of exception. It contains descriptions of how to handle the exception. </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26828722"/>
                  </a:ext>
                </a:extLst>
              </a:tr>
              <a:tr h="432341">
                <a:tc>
                  <a:txBody>
                    <a:bodyPr/>
                    <a:lstStyle/>
                    <a:p>
                      <a:pPr marL="0" marR="0" indent="0" algn="ctr" fontAlgn="base" latinLnBrk="0">
                        <a:lnSpc>
                          <a:spcPct val="160000"/>
                        </a:lnSpc>
                        <a:spcBef>
                          <a:spcPts val="0"/>
                        </a:spcBef>
                        <a:spcAft>
                          <a:spcPts val="0"/>
                        </a:spcAft>
                      </a:pPr>
                      <a:r>
                        <a:rPr lang="en-US" sz="1300" kern="0" spc="0" dirty="0">
                          <a:solidFill>
                            <a:srgbClr val="000000"/>
                          </a:solidFill>
                          <a:effectLst/>
                          <a:latin typeface="D2Coding" panose="020B0609020101020101" pitchFamily="49" charset="-127"/>
                          <a:ea typeface="D2Coding" panose="020B0609020101020101" pitchFamily="49" charset="-127"/>
                        </a:rPr>
                        <a:t>else:</a:t>
                      </a:r>
                      <a:endParaRPr lang="en-US" sz="1300" kern="0" spc="0" dirty="0">
                        <a:solidFill>
                          <a:srgbClr val="000000"/>
                        </a:solidFill>
                        <a:effectLst/>
                        <a:latin typeface="함초롬바탕" panose="02030604000101010101" pitchFamily="18" charset="-127"/>
                      </a:endParaRP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This block operates when there is no exception. </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35095079"/>
                  </a:ext>
                </a:extLst>
              </a:tr>
              <a:tr h="432341">
                <a:tc>
                  <a:txBody>
                    <a:bodyPr/>
                    <a:lstStyle/>
                    <a:p>
                      <a:pPr marL="0" marR="0" indent="0" algn="ctr" fontAlgn="base" latinLnBrk="0">
                        <a:lnSpc>
                          <a:spcPct val="160000"/>
                        </a:lnSpc>
                        <a:spcBef>
                          <a:spcPts val="0"/>
                        </a:spcBef>
                        <a:spcAft>
                          <a:spcPts val="0"/>
                        </a:spcAft>
                      </a:pPr>
                      <a:r>
                        <a:rPr lang="en-US" sz="1300" kern="0" spc="0" dirty="0">
                          <a:solidFill>
                            <a:srgbClr val="000000"/>
                          </a:solidFill>
                          <a:effectLst/>
                          <a:latin typeface="D2Coding" panose="020B0609020101020101" pitchFamily="49" charset="-127"/>
                          <a:ea typeface="D2Coding" panose="020B0609020101020101" pitchFamily="49" charset="-127"/>
                        </a:rPr>
                        <a:t>finally:</a:t>
                      </a:r>
                      <a:endParaRPr lang="en-US" sz="1300" kern="0" spc="0" dirty="0">
                        <a:solidFill>
                          <a:srgbClr val="000000"/>
                        </a:solidFill>
                        <a:effectLst/>
                        <a:latin typeface="함초롬바탕" panose="02030604000101010101" pitchFamily="18" charset="-127"/>
                      </a:endParaRP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This block always operates regardless of the exception. </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6336052"/>
                  </a:ext>
                </a:extLst>
              </a:tr>
            </a:tbl>
          </a:graphicData>
        </a:graphic>
      </p:graphicFrame>
      <p:sp>
        <p:nvSpPr>
          <p:cNvPr id="22" name="TextBox 21">
            <a:extLst>
              <a:ext uri="{FF2B5EF4-FFF2-40B4-BE49-F238E27FC236}">
                <a16:creationId xmlns="" xmlns:a16="http://schemas.microsoft.com/office/drawing/2014/main" id="{203D0B5B-D6F4-4498-AA8E-6D2DB9043229}"/>
              </a:ext>
            </a:extLst>
          </p:cNvPr>
          <p:cNvSpPr txBox="1"/>
          <p:nvPr/>
        </p:nvSpPr>
        <p:spPr>
          <a:xfrm>
            <a:off x="541360" y="1902527"/>
            <a:ext cx="4953000" cy="338554"/>
          </a:xfrm>
          <a:prstGeom prst="rect">
            <a:avLst/>
          </a:prstGeom>
          <a:noFill/>
        </p:spPr>
        <p:txBody>
          <a:bodyPr wrap="square">
            <a:spAutoFit/>
          </a:bodyPr>
          <a:lstStyle/>
          <a:p>
            <a:r>
              <a:rPr lang="en-US" altLang="ko-KR" sz="1600" b="1" i="0" dirty="0">
                <a:effectLst/>
                <a:latin typeface="SamsungOne 700" panose="020B0803030303020204" pitchFamily="34" charset="0"/>
                <a:ea typeface="SamsungOne 700" panose="020B0803030303020204" pitchFamily="34" charset="0"/>
              </a:rPr>
              <a:t>1. Exception Handling</a:t>
            </a:r>
            <a:endParaRPr lang="ko-KR" altLang="en-US" sz="1600" b="1" dirty="0">
              <a:latin typeface="SamsungOne 700" panose="020B0803030303020204" pitchFamily="34" charset="0"/>
              <a:ea typeface="+mn-ea"/>
            </a:endParaRPr>
          </a:p>
        </p:txBody>
      </p:sp>
      <p:sp>
        <p:nvSpPr>
          <p:cNvPr id="23" name="직사각형 22">
            <a:extLst>
              <a:ext uri="{FF2B5EF4-FFF2-40B4-BE49-F238E27FC236}">
                <a16:creationId xmlns="" xmlns:a16="http://schemas.microsoft.com/office/drawing/2014/main" id="{90EFA62F-9637-4E5A-AAB1-9E61461D75DD}"/>
              </a:ext>
            </a:extLst>
          </p:cNvPr>
          <p:cNvSpPr/>
          <p:nvPr/>
        </p:nvSpPr>
        <p:spPr>
          <a:xfrm>
            <a:off x="842522" y="2265143"/>
            <a:ext cx="851061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Examine specific functions of try – except –else –finally statements.</a:t>
            </a:r>
          </a:p>
        </p:txBody>
      </p:sp>
    </p:spTree>
    <p:custDataLst>
      <p:tags r:id="rId1"/>
    </p:custDataLst>
    <p:extLst>
      <p:ext uri="{BB962C8B-B14F-4D97-AF65-F5344CB8AC3E}">
        <p14:creationId xmlns:p14="http://schemas.microsoft.com/office/powerpoint/2010/main" val="98132796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48" name="직사각형 47">
            <a:extLst>
              <a:ext uri="{FF2B5EF4-FFF2-40B4-BE49-F238E27FC236}">
                <a16:creationId xmlns="" xmlns:a16="http://schemas.microsoft.com/office/drawing/2014/main" id="{8CB20AA5-7F68-42AA-9AF4-A49015856C87}"/>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a:t>
            </a:r>
            <a:r>
              <a:rPr kumimoji="0" lang="en-US" altLang="ko-KR" sz="2000" b="1" kern="0" dirty="0">
                <a:solidFill>
                  <a:schemeClr val="tx1">
                    <a:lumMod val="95000"/>
                    <a:lumOff val="5000"/>
                  </a:schemeClr>
                </a:solidFill>
                <a:latin typeface="Samsung Sharp Sans" pitchFamily="2" charset="0"/>
                <a:ea typeface="Samsung Sharp Sans" pitchFamily="2" charset="0"/>
                <a:cs typeface="Samsung Sharp Sans" pitchFamily="2" charset="0"/>
                <a:sym typeface="Arial"/>
              </a:rPr>
              <a:t>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49" name="TextBox 48">
            <a:extLst>
              <a:ext uri="{FF2B5EF4-FFF2-40B4-BE49-F238E27FC236}">
                <a16:creationId xmlns="" xmlns:a16="http://schemas.microsoft.com/office/drawing/2014/main" id="{32202ABC-CA48-4972-AFD1-F187DADFED56}"/>
              </a:ext>
            </a:extLst>
          </p:cNvPr>
          <p:cNvSpPr txBox="1"/>
          <p:nvPr/>
        </p:nvSpPr>
        <p:spPr>
          <a:xfrm>
            <a:off x="361949" y="1586913"/>
            <a:ext cx="9387841" cy="369332"/>
          </a:xfrm>
          <a:prstGeom prst="rect">
            <a:avLst/>
          </a:prstGeom>
          <a:noFill/>
        </p:spPr>
        <p:txBody>
          <a:bodyPr wrap="square">
            <a:spAutoFit/>
          </a:bodyPr>
          <a:lstStyle/>
          <a:p>
            <a:pPr algn="l"/>
            <a:r>
              <a:rPr lang="en-US" altLang="ko-KR" b="1" i="0" dirty="0">
                <a:effectLst/>
                <a:latin typeface="Samsung Sharp Sans" pitchFamily="2" charset="0"/>
              </a:rPr>
              <a:t>2.1. Iterator is an object that behaves behind an iterating statement of Python</a:t>
            </a:r>
          </a:p>
        </p:txBody>
      </p:sp>
      <p:sp>
        <p:nvSpPr>
          <p:cNvPr id="51" name="직사각형 50">
            <a:extLst>
              <a:ext uri="{FF2B5EF4-FFF2-40B4-BE49-F238E27FC236}">
                <a16:creationId xmlns="" xmlns:a16="http://schemas.microsoft.com/office/drawing/2014/main" id="{5D0FA3B9-5FEB-458E-BC94-AB11CC4B58C9}"/>
              </a:ext>
            </a:extLst>
          </p:cNvPr>
          <p:cNvSpPr/>
          <p:nvPr/>
        </p:nvSpPr>
        <p:spPr>
          <a:xfrm>
            <a:off x="580388" y="203759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Study iterator, one of Python’s high-level functions.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Iterator object is an object that uses data consecutively from a data structure with one or more items. </a:t>
            </a:r>
          </a:p>
        </p:txBody>
      </p:sp>
      <p:grpSp>
        <p:nvGrpSpPr>
          <p:cNvPr id="13" name="그룹 12"/>
          <p:cNvGrpSpPr/>
          <p:nvPr/>
        </p:nvGrpSpPr>
        <p:grpSpPr>
          <a:xfrm>
            <a:off x="559816" y="2684855"/>
            <a:ext cx="8908183" cy="2631777"/>
            <a:chOff x="559816" y="2684855"/>
            <a:chExt cx="8908183" cy="2631777"/>
          </a:xfrm>
        </p:grpSpPr>
        <p:sp>
          <p:nvSpPr>
            <p:cNvPr id="37" name="Google Shape;875;ge15ac65568_3_78">
              <a:extLst>
                <a:ext uri="{FF2B5EF4-FFF2-40B4-BE49-F238E27FC236}">
                  <a16:creationId xmlns="" xmlns:a16="http://schemas.microsoft.com/office/drawing/2014/main" id="{942F4FB4-BA0F-4B38-8E96-1DEF57BDD3E3}"/>
                </a:ext>
              </a:extLst>
            </p:cNvPr>
            <p:cNvSpPr/>
            <p:nvPr/>
          </p:nvSpPr>
          <p:spPr>
            <a:xfrm>
              <a:off x="559816" y="2684855"/>
              <a:ext cx="8908183" cy="2631777"/>
            </a:xfrm>
            <a:prstGeom prst="rect">
              <a:avLst/>
            </a:prstGeom>
            <a:solidFill>
              <a:schemeClr val="bg1">
                <a:lumMod val="95000"/>
              </a:schemeClr>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endParaRPr kumimoji="0" sz="1400" kern="0" dirty="0">
                <a:solidFill>
                  <a:srgbClr val="FFFFFF"/>
                </a:solidFill>
                <a:latin typeface="SamsungOne 400" panose="020B0503030303020204" pitchFamily="34" charset="0"/>
                <a:ea typeface="SamsungOne 400" panose="020B0503030303020204" pitchFamily="34" charset="0"/>
                <a:cs typeface="Malgun Gothic"/>
                <a:sym typeface="Malgun Gothic"/>
              </a:endParaRPr>
            </a:p>
          </p:txBody>
        </p:sp>
        <p:grpSp>
          <p:nvGrpSpPr>
            <p:cNvPr id="7" name="그룹 6"/>
            <p:cNvGrpSpPr/>
            <p:nvPr/>
          </p:nvGrpSpPr>
          <p:grpSpPr>
            <a:xfrm>
              <a:off x="2767530" y="3906179"/>
              <a:ext cx="1041740" cy="428728"/>
              <a:chOff x="3093589" y="4195739"/>
              <a:chExt cx="1041740" cy="428728"/>
            </a:xfrm>
          </p:grpSpPr>
          <p:sp>
            <p:nvSpPr>
              <p:cNvPr id="27" name="오른쪽 화살표 7">
                <a:extLst>
                  <a:ext uri="{FF2B5EF4-FFF2-40B4-BE49-F238E27FC236}">
                    <a16:creationId xmlns="" xmlns:a16="http://schemas.microsoft.com/office/drawing/2014/main" id="{2C516ADE-B5BE-41C0-86E5-CE100AE38E09}"/>
                  </a:ext>
                </a:extLst>
              </p:cNvPr>
              <p:cNvSpPr/>
              <p:nvPr/>
            </p:nvSpPr>
            <p:spPr>
              <a:xfrm>
                <a:off x="3127217" y="4195739"/>
                <a:ext cx="1008112" cy="169277"/>
              </a:xfrm>
              <a:prstGeom prst="rightArrow">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500" dirty="0">
                  <a:latin typeface="SamsungOne 400" panose="020B0503030303020204" pitchFamily="34" charset="0"/>
                </a:endParaRPr>
              </a:p>
            </p:txBody>
          </p:sp>
          <p:sp>
            <p:nvSpPr>
              <p:cNvPr id="38" name="TextBox 41">
                <a:extLst>
                  <a:ext uri="{FF2B5EF4-FFF2-40B4-BE49-F238E27FC236}">
                    <a16:creationId xmlns="" xmlns:a16="http://schemas.microsoft.com/office/drawing/2014/main" id="{DC0781EB-767E-4415-8DC7-71E9CB227095}"/>
                  </a:ext>
                </a:extLst>
              </p:cNvPr>
              <p:cNvSpPr txBox="1"/>
              <p:nvPr/>
            </p:nvSpPr>
            <p:spPr>
              <a:xfrm>
                <a:off x="3093589" y="4347468"/>
                <a:ext cx="1024639"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err="1">
                    <a:latin typeface="SamsungOne 400" panose="020B0503030303020204" pitchFamily="34" charset="0"/>
                    <a:ea typeface="SamsungOne 400" panose="020B0503030303020204" pitchFamily="34" charset="0"/>
                  </a:rPr>
                  <a:t>iter</a:t>
                </a:r>
                <a:r>
                  <a:rPr lang="en-US" altLang="ko-KR" sz="1200" b="1" dirty="0">
                    <a:latin typeface="SamsungOne 400" panose="020B0503030303020204" pitchFamily="34" charset="0"/>
                    <a:ea typeface="SamsungOne 400" panose="020B0503030303020204" pitchFamily="34" charset="0"/>
                  </a:rPr>
                  <a:t> function</a:t>
                </a:r>
                <a:endParaRPr lang="ko-KR" altLang="en-US" sz="1200" b="1" dirty="0">
                  <a:latin typeface="SamsungOne 400" panose="020B0503030303020204" pitchFamily="34" charset="0"/>
                </a:endParaRPr>
              </a:p>
            </p:txBody>
          </p:sp>
        </p:grpSp>
        <p:grpSp>
          <p:nvGrpSpPr>
            <p:cNvPr id="8" name="그룹 7"/>
            <p:cNvGrpSpPr/>
            <p:nvPr/>
          </p:nvGrpSpPr>
          <p:grpSpPr>
            <a:xfrm>
              <a:off x="819018" y="3450758"/>
              <a:ext cx="1874066" cy="1641877"/>
              <a:chOff x="1081577" y="3740318"/>
              <a:chExt cx="1874066" cy="1641877"/>
            </a:xfrm>
          </p:grpSpPr>
          <p:sp>
            <p:nvSpPr>
              <p:cNvPr id="19" name="모서리가 둥근 직사각형 2">
                <a:extLst>
                  <a:ext uri="{FF2B5EF4-FFF2-40B4-BE49-F238E27FC236}">
                    <a16:creationId xmlns="" xmlns:a16="http://schemas.microsoft.com/office/drawing/2014/main" id="{D5FEFCD7-2AFA-4A51-963B-4FDCC5C1C7EC}"/>
                  </a:ext>
                </a:extLst>
              </p:cNvPr>
              <p:cNvSpPr/>
              <p:nvPr/>
            </p:nvSpPr>
            <p:spPr>
              <a:xfrm>
                <a:off x="1081577" y="3740318"/>
                <a:ext cx="1874066" cy="1080120"/>
              </a:xfrm>
              <a:prstGeom prst="roundRect">
                <a:avLst>
                  <a:gd name="adj" fmla="val 11023"/>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500" dirty="0">
                  <a:latin typeface="SamsungOne 400" panose="020B0503030303020204" pitchFamily="34" charset="0"/>
                </a:endParaRPr>
              </a:p>
            </p:txBody>
          </p:sp>
          <p:sp>
            <p:nvSpPr>
              <p:cNvPr id="21" name="TextBox 3">
                <a:extLst>
                  <a:ext uri="{FF2B5EF4-FFF2-40B4-BE49-F238E27FC236}">
                    <a16:creationId xmlns="" xmlns:a16="http://schemas.microsoft.com/office/drawing/2014/main" id="{9B6E0137-7F04-466B-A8CE-F791241FEDBA}"/>
                  </a:ext>
                </a:extLst>
              </p:cNvPr>
              <p:cNvSpPr txBox="1"/>
              <p:nvPr/>
            </p:nvSpPr>
            <p:spPr>
              <a:xfrm>
                <a:off x="1447864" y="3896979"/>
                <a:ext cx="1128835"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[10, 20, 30]</a:t>
                </a:r>
                <a:endParaRPr lang="ko-KR" altLang="en-US" sz="1500" dirty="0">
                  <a:latin typeface="SamsungOne 400" panose="020B0503030303020204" pitchFamily="34" charset="0"/>
                </a:endParaRPr>
              </a:p>
            </p:txBody>
          </p:sp>
          <p:sp>
            <p:nvSpPr>
              <p:cNvPr id="24" name="TextBox 33">
                <a:extLst>
                  <a:ext uri="{FF2B5EF4-FFF2-40B4-BE49-F238E27FC236}">
                    <a16:creationId xmlns="" xmlns:a16="http://schemas.microsoft.com/office/drawing/2014/main" id="{DC11902B-F37B-48FD-A8B7-FCF18939B2AE}"/>
                  </a:ext>
                </a:extLst>
              </p:cNvPr>
              <p:cNvSpPr txBox="1"/>
              <p:nvPr/>
            </p:nvSpPr>
            <p:spPr>
              <a:xfrm>
                <a:off x="1081577" y="4858975"/>
                <a:ext cx="1851789" cy="523220"/>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Iterable object ; </a:t>
                </a:r>
              </a:p>
              <a:p>
                <a:pPr algn="ctr"/>
                <a:r>
                  <a:rPr lang="en-US" altLang="ko-KR" sz="1400" dirty="0">
                    <a:latin typeface="SamsungOne 400" panose="020B0503030303020204" pitchFamily="34" charset="0"/>
                    <a:ea typeface="SamsungOne 400" panose="020B0503030303020204" pitchFamily="34" charset="0"/>
                  </a:rPr>
                  <a:t>list, </a:t>
                </a:r>
                <a:r>
                  <a:rPr lang="en-US" altLang="ko-KR" sz="1400" dirty="0" err="1">
                    <a:latin typeface="SamsungOne 400" panose="020B0503030303020204" pitchFamily="34" charset="0"/>
                    <a:ea typeface="SamsungOne 400" panose="020B0503030303020204" pitchFamily="34" charset="0"/>
                  </a:rPr>
                  <a:t>typle</a:t>
                </a:r>
                <a:r>
                  <a:rPr lang="en-US" altLang="ko-KR" sz="1400" dirty="0">
                    <a:latin typeface="SamsungOne 400" panose="020B0503030303020204" pitchFamily="34" charset="0"/>
                    <a:ea typeface="SamsungOne 400" panose="020B0503030303020204" pitchFamily="34" charset="0"/>
                  </a:rPr>
                  <a:t>, range type</a:t>
                </a:r>
                <a:endParaRPr lang="ko-KR" altLang="en-US" sz="1400" dirty="0">
                  <a:latin typeface="SamsungOne 400" panose="020B0503030303020204" pitchFamily="34" charset="0"/>
                </a:endParaRPr>
              </a:p>
            </p:txBody>
          </p:sp>
          <p:sp>
            <p:nvSpPr>
              <p:cNvPr id="44" name="TextBox 19">
                <a:extLst>
                  <a:ext uri="{FF2B5EF4-FFF2-40B4-BE49-F238E27FC236}">
                    <a16:creationId xmlns="" xmlns:a16="http://schemas.microsoft.com/office/drawing/2014/main" id="{B6CE7BEA-8DB7-46B5-A41D-EACD63A29E57}"/>
                  </a:ext>
                </a:extLst>
              </p:cNvPr>
              <p:cNvSpPr txBox="1"/>
              <p:nvPr/>
            </p:nvSpPr>
            <p:spPr>
              <a:xfrm>
                <a:off x="1447864" y="4209712"/>
                <a:ext cx="1119217"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(10, 20, 30)</a:t>
                </a:r>
                <a:endParaRPr lang="ko-KR" altLang="en-US" sz="1500" dirty="0">
                  <a:latin typeface="SamsungOne 400" panose="020B0503030303020204" pitchFamily="34" charset="0"/>
                </a:endParaRPr>
              </a:p>
            </p:txBody>
          </p:sp>
          <p:sp>
            <p:nvSpPr>
              <p:cNvPr id="45" name="TextBox 20">
                <a:extLst>
                  <a:ext uri="{FF2B5EF4-FFF2-40B4-BE49-F238E27FC236}">
                    <a16:creationId xmlns="" xmlns:a16="http://schemas.microsoft.com/office/drawing/2014/main" id="{E41A0B3D-23D9-4209-95EA-6A3B9C67B079}"/>
                  </a:ext>
                </a:extLst>
              </p:cNvPr>
              <p:cNvSpPr txBox="1"/>
              <p:nvPr/>
            </p:nvSpPr>
            <p:spPr>
              <a:xfrm>
                <a:off x="1836555" y="4409876"/>
                <a:ext cx="317716"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a:t>
                </a:r>
                <a:endParaRPr lang="ko-KR" altLang="en-US" sz="1500" dirty="0">
                  <a:latin typeface="SamsungOne 400" panose="020B0503030303020204" pitchFamily="34" charset="0"/>
                </a:endParaRPr>
              </a:p>
            </p:txBody>
          </p:sp>
        </p:grpSp>
        <p:grpSp>
          <p:nvGrpSpPr>
            <p:cNvPr id="12" name="그룹 11"/>
            <p:cNvGrpSpPr/>
            <p:nvPr/>
          </p:nvGrpSpPr>
          <p:grpSpPr>
            <a:xfrm>
              <a:off x="3898039" y="2851753"/>
              <a:ext cx="5341236" cy="2300149"/>
              <a:chOff x="3898039" y="2851753"/>
              <a:chExt cx="5341236" cy="2300149"/>
            </a:xfrm>
          </p:grpSpPr>
          <p:sp>
            <p:nvSpPr>
              <p:cNvPr id="29" name="TextBox 35">
                <a:extLst>
                  <a:ext uri="{FF2B5EF4-FFF2-40B4-BE49-F238E27FC236}">
                    <a16:creationId xmlns="" xmlns:a16="http://schemas.microsoft.com/office/drawing/2014/main" id="{CF0FA82A-05E6-4F0C-9BB1-9BC817A4E510}"/>
                  </a:ext>
                </a:extLst>
              </p:cNvPr>
              <p:cNvSpPr txBox="1"/>
              <p:nvPr/>
            </p:nvSpPr>
            <p:spPr>
              <a:xfrm>
                <a:off x="5646208" y="2851753"/>
                <a:ext cx="1313180"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next function</a:t>
                </a:r>
                <a:endParaRPr lang="ko-KR" altLang="en-US" sz="1500" dirty="0">
                  <a:latin typeface="SamsungOne 400" panose="020B0503030303020204" pitchFamily="34" charset="0"/>
                </a:endParaRPr>
              </a:p>
            </p:txBody>
          </p:sp>
          <p:sp>
            <p:nvSpPr>
              <p:cNvPr id="30" name="모서리가 둥근 직사각형 36">
                <a:extLst>
                  <a:ext uri="{FF2B5EF4-FFF2-40B4-BE49-F238E27FC236}">
                    <a16:creationId xmlns="" xmlns:a16="http://schemas.microsoft.com/office/drawing/2014/main" id="{AEE30648-312A-495E-AF98-4E754F0D4B2C}"/>
                  </a:ext>
                </a:extLst>
              </p:cNvPr>
              <p:cNvSpPr/>
              <p:nvPr/>
            </p:nvSpPr>
            <p:spPr>
              <a:xfrm>
                <a:off x="3898039" y="3450758"/>
                <a:ext cx="1913368" cy="1080120"/>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500" dirty="0">
                  <a:latin typeface="SamsungOne 400" panose="020B0503030303020204" pitchFamily="34" charset="0"/>
                </a:endParaRPr>
              </a:p>
            </p:txBody>
          </p:sp>
          <p:sp>
            <p:nvSpPr>
              <p:cNvPr id="31" name="TextBox 37">
                <a:extLst>
                  <a:ext uri="{FF2B5EF4-FFF2-40B4-BE49-F238E27FC236}">
                    <a16:creationId xmlns="" xmlns:a16="http://schemas.microsoft.com/office/drawing/2014/main" id="{6AA48EE6-5D0C-48A1-9C1C-6072ABE329E8}"/>
                  </a:ext>
                </a:extLst>
              </p:cNvPr>
              <p:cNvSpPr txBox="1"/>
              <p:nvPr/>
            </p:nvSpPr>
            <p:spPr>
              <a:xfrm>
                <a:off x="4393192" y="3827075"/>
                <a:ext cx="962123"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a:latin typeface="SamsungOne 400" panose="020B0503030303020204" pitchFamily="34" charset="0"/>
                    <a:ea typeface="SamsungOne 400" panose="020B0503030303020204" pitchFamily="34" charset="0"/>
                  </a:rPr>
                  <a:t>iterator</a:t>
                </a:r>
                <a:endParaRPr lang="ko-KR" altLang="en-US" sz="1500" dirty="0">
                  <a:latin typeface="SamsungOne 400" panose="020B0503030303020204" pitchFamily="34" charset="0"/>
                </a:endParaRPr>
              </a:p>
            </p:txBody>
          </p:sp>
          <p:sp>
            <p:nvSpPr>
              <p:cNvPr id="33" name="TextBox 38">
                <a:extLst>
                  <a:ext uri="{FF2B5EF4-FFF2-40B4-BE49-F238E27FC236}">
                    <a16:creationId xmlns="" xmlns:a16="http://schemas.microsoft.com/office/drawing/2014/main" id="{2A72DCA5-F0AB-404B-8C80-F1DDBD7EEF3E}"/>
                  </a:ext>
                </a:extLst>
              </p:cNvPr>
              <p:cNvSpPr txBox="1"/>
              <p:nvPr/>
            </p:nvSpPr>
            <p:spPr>
              <a:xfrm>
                <a:off x="4147948" y="4578886"/>
                <a:ext cx="1402948"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Iterator object</a:t>
                </a:r>
                <a:endParaRPr lang="ko-KR" altLang="en-US" sz="1500" dirty="0">
                  <a:latin typeface="SamsungOne 400" panose="020B0503030303020204" pitchFamily="34" charset="0"/>
                </a:endParaRPr>
              </a:p>
            </p:txBody>
          </p:sp>
          <p:sp>
            <p:nvSpPr>
              <p:cNvPr id="39" name="TextBox 42">
                <a:extLst>
                  <a:ext uri="{FF2B5EF4-FFF2-40B4-BE49-F238E27FC236}">
                    <a16:creationId xmlns="" xmlns:a16="http://schemas.microsoft.com/office/drawing/2014/main" id="{5F01673B-0F2A-4E45-B9E1-DECE27BE45BF}"/>
                  </a:ext>
                </a:extLst>
              </p:cNvPr>
              <p:cNvSpPr txBox="1"/>
              <p:nvPr/>
            </p:nvSpPr>
            <p:spPr>
              <a:xfrm>
                <a:off x="6487719" y="3216245"/>
                <a:ext cx="385042"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10</a:t>
                </a:r>
                <a:endParaRPr lang="ko-KR" altLang="en-US" sz="1500" dirty="0">
                  <a:latin typeface="SamsungOne 400" panose="020B0503030303020204" pitchFamily="34" charset="0"/>
                </a:endParaRPr>
              </a:p>
            </p:txBody>
          </p:sp>
          <p:sp>
            <p:nvSpPr>
              <p:cNvPr id="40" name="TextBox 43">
                <a:extLst>
                  <a:ext uri="{FF2B5EF4-FFF2-40B4-BE49-F238E27FC236}">
                    <a16:creationId xmlns="" xmlns:a16="http://schemas.microsoft.com/office/drawing/2014/main" id="{184250D6-C4E5-47AD-A400-6BCFC6B00883}"/>
                  </a:ext>
                </a:extLst>
              </p:cNvPr>
              <p:cNvSpPr txBox="1"/>
              <p:nvPr/>
            </p:nvSpPr>
            <p:spPr>
              <a:xfrm>
                <a:off x="6487719" y="3594774"/>
                <a:ext cx="401072"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20</a:t>
                </a:r>
                <a:endParaRPr lang="ko-KR" altLang="en-US" sz="1500" dirty="0">
                  <a:latin typeface="SamsungOne 400" panose="020B0503030303020204" pitchFamily="34" charset="0"/>
                </a:endParaRPr>
              </a:p>
            </p:txBody>
          </p:sp>
          <p:sp>
            <p:nvSpPr>
              <p:cNvPr id="41" name="TextBox 44">
                <a:extLst>
                  <a:ext uri="{FF2B5EF4-FFF2-40B4-BE49-F238E27FC236}">
                    <a16:creationId xmlns="" xmlns:a16="http://schemas.microsoft.com/office/drawing/2014/main" id="{BD433429-AEB2-48EC-A0EF-B1B26B9E05B1}"/>
                  </a:ext>
                </a:extLst>
              </p:cNvPr>
              <p:cNvSpPr txBox="1"/>
              <p:nvPr/>
            </p:nvSpPr>
            <p:spPr>
              <a:xfrm>
                <a:off x="6487719" y="3976300"/>
                <a:ext cx="407484"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30</a:t>
                </a:r>
                <a:endParaRPr lang="ko-KR" altLang="en-US" sz="1500" dirty="0">
                  <a:latin typeface="SamsungOne 400" panose="020B0503030303020204" pitchFamily="34" charset="0"/>
                </a:endParaRPr>
              </a:p>
            </p:txBody>
          </p:sp>
          <p:sp>
            <p:nvSpPr>
              <p:cNvPr id="43" name="TextBox 46">
                <a:extLst>
                  <a:ext uri="{FF2B5EF4-FFF2-40B4-BE49-F238E27FC236}">
                    <a16:creationId xmlns="" xmlns:a16="http://schemas.microsoft.com/office/drawing/2014/main" id="{35621862-5F0E-496D-BB40-F96193DDEA02}"/>
                  </a:ext>
                </a:extLst>
              </p:cNvPr>
              <p:cNvSpPr txBox="1"/>
              <p:nvPr/>
            </p:nvSpPr>
            <p:spPr>
              <a:xfrm>
                <a:off x="6028941" y="4619069"/>
                <a:ext cx="1308371" cy="323165"/>
              </a:xfrm>
              <a:prstGeom prst="rect">
                <a:avLst/>
              </a:prstGeom>
              <a:solidFill>
                <a:schemeClr val="accent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StopIteration</a:t>
                </a:r>
                <a:endParaRPr lang="ko-KR" altLang="en-US" sz="1500" dirty="0">
                  <a:latin typeface="SamsungOne 400" panose="020B0503030303020204" pitchFamily="34" charset="0"/>
                  <a:ea typeface="D2Coding" panose="020B0609020101020101" pitchFamily="49" charset="-127"/>
                </a:endParaRPr>
              </a:p>
            </p:txBody>
          </p:sp>
          <p:grpSp>
            <p:nvGrpSpPr>
              <p:cNvPr id="6" name="그룹 5"/>
              <p:cNvGrpSpPr/>
              <p:nvPr/>
            </p:nvGrpSpPr>
            <p:grpSpPr>
              <a:xfrm>
                <a:off x="6791520" y="3519366"/>
                <a:ext cx="2447755" cy="1056671"/>
                <a:chOff x="7343945" y="3763206"/>
                <a:chExt cx="2447755" cy="1056671"/>
              </a:xfrm>
            </p:grpSpPr>
            <p:sp>
              <p:nvSpPr>
                <p:cNvPr id="46" name="TextBox 45">
                  <a:extLst>
                    <a:ext uri="{FF2B5EF4-FFF2-40B4-BE49-F238E27FC236}">
                      <a16:creationId xmlns="" xmlns:a16="http://schemas.microsoft.com/office/drawing/2014/main" id="{19E6F985-9D1D-4A70-889F-799BF640C1DA}"/>
                    </a:ext>
                  </a:extLst>
                </p:cNvPr>
                <p:cNvSpPr txBox="1"/>
                <p:nvPr/>
              </p:nvSpPr>
              <p:spPr>
                <a:xfrm>
                  <a:off x="7607038" y="3763206"/>
                  <a:ext cx="2184662" cy="692497"/>
                </a:xfrm>
                <a:prstGeom prst="rect">
                  <a:avLst/>
                </a:prstGeom>
                <a:solidFill>
                  <a:schemeClr val="accent5">
                    <a:lumMod val="20000"/>
                    <a:lumOff val="80000"/>
                  </a:schemeClr>
                </a:solidFill>
                <a:ln>
                  <a:solidFill>
                    <a:srgbClr val="193EB0"/>
                  </a:solidFill>
                </a:ln>
              </p:spPr>
              <p:txBody>
                <a:bodyPr wrap="square" rtlCol="0">
                  <a:spAutoFit/>
                </a:bodyPr>
                <a:lstStyle/>
                <a:p>
                  <a:r>
                    <a:rPr lang="en-US" altLang="ko-KR" sz="1300" dirty="0">
                      <a:solidFill>
                        <a:srgbClr val="193EB0"/>
                      </a:solidFill>
                      <a:latin typeface="SamsungOne 400" panose="020B0503030303020204" pitchFamily="34" charset="0"/>
                      <a:ea typeface="SamsungOne 400" panose="020B0503030303020204" pitchFamily="34" charset="0"/>
                    </a:rPr>
                    <a:t>Returns </a:t>
                  </a:r>
                  <a:r>
                    <a:rPr lang="en-US" altLang="ko-KR" sz="1300" dirty="0" err="1">
                      <a:solidFill>
                        <a:srgbClr val="193EB0"/>
                      </a:solidFill>
                      <a:latin typeface="SamsungOne 400" panose="020B0503030303020204" pitchFamily="34" charset="0"/>
                      <a:ea typeface="SamsungOne 400" panose="020B0503030303020204" pitchFamily="34" charset="0"/>
                    </a:rPr>
                    <a:t>StopIteration</a:t>
                  </a:r>
                  <a:r>
                    <a:rPr lang="en-US" altLang="ko-KR" sz="1300" dirty="0">
                      <a:solidFill>
                        <a:srgbClr val="193EB0"/>
                      </a:solidFill>
                      <a:latin typeface="SamsungOne 400" panose="020B0503030303020204" pitchFamily="34" charset="0"/>
                      <a:ea typeface="SamsungOne 400" panose="020B0503030303020204" pitchFamily="34" charset="0"/>
                    </a:rPr>
                    <a:t> after iteration.(Error when there is no more object to print)</a:t>
                  </a:r>
                  <a:endParaRPr lang="ko-KR" altLang="en-US" sz="1300" dirty="0">
                    <a:solidFill>
                      <a:srgbClr val="193EB0"/>
                    </a:solidFill>
                    <a:latin typeface="SamsungOne 400" panose="020B0503030303020204" pitchFamily="34" charset="0"/>
                  </a:endParaRPr>
                </a:p>
              </p:txBody>
            </p:sp>
            <p:cxnSp>
              <p:nvCxnSpPr>
                <p:cNvPr id="47" name="직선 화살표 연결선 46">
                  <a:extLst>
                    <a:ext uri="{FF2B5EF4-FFF2-40B4-BE49-F238E27FC236}">
                      <a16:creationId xmlns="" xmlns:a16="http://schemas.microsoft.com/office/drawing/2014/main" id="{12CE2575-3CA2-41E9-A6D7-72C9CFB1F5D8}"/>
                    </a:ext>
                  </a:extLst>
                </p:cNvPr>
                <p:cNvCxnSpPr>
                  <a:cxnSpLocks/>
                </p:cNvCxnSpPr>
                <p:nvPr/>
              </p:nvCxnSpPr>
              <p:spPr>
                <a:xfrm flipH="1">
                  <a:off x="7343945" y="4448224"/>
                  <a:ext cx="267196" cy="371653"/>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원호 4"/>
              <p:cNvSpPr/>
              <p:nvPr/>
            </p:nvSpPr>
            <p:spPr>
              <a:xfrm>
                <a:off x="5787415" y="3374586"/>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0" name="원호 49"/>
              <p:cNvSpPr/>
              <p:nvPr/>
            </p:nvSpPr>
            <p:spPr>
              <a:xfrm>
                <a:off x="5802655" y="3747966"/>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2" name="원호 51"/>
              <p:cNvSpPr/>
              <p:nvPr/>
            </p:nvSpPr>
            <p:spPr>
              <a:xfrm>
                <a:off x="5794213" y="4103788"/>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원호 52"/>
              <p:cNvSpPr/>
              <p:nvPr/>
            </p:nvSpPr>
            <p:spPr>
              <a:xfrm rot="3332370">
                <a:off x="5655389" y="4381255"/>
                <a:ext cx="814253" cy="727042"/>
              </a:xfrm>
              <a:prstGeom prst="arc">
                <a:avLst>
                  <a:gd name="adj1" fmla="val 10166456"/>
                  <a:gd name="adj2" fmla="val 16779412"/>
                </a:avLst>
              </a:prstGeom>
              <a:ln w="12700">
                <a:solidFill>
                  <a:srgbClr val="EE210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Tree>
    <p:custDataLst>
      <p:tags r:id="rId1"/>
    </p:custDataLst>
    <p:extLst>
      <p:ext uri="{BB962C8B-B14F-4D97-AF65-F5344CB8AC3E}">
        <p14:creationId xmlns:p14="http://schemas.microsoft.com/office/powerpoint/2010/main" val="53852786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 xmlns:a16="http://schemas.microsoft.com/office/drawing/2014/main"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 xmlns:a16="http://schemas.microsoft.com/office/drawing/2014/main"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 xmlns:a16="http://schemas.microsoft.com/office/drawing/2014/main"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 name="그룹 7">
              <a:extLst>
                <a:ext uri="{FF2B5EF4-FFF2-40B4-BE49-F238E27FC236}">
                  <a16:creationId xmlns="" xmlns:a16="http://schemas.microsoft.com/office/drawing/2014/main"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 xmlns:a16="http://schemas.microsoft.com/office/drawing/2014/main"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 xmlns:a16="http://schemas.microsoft.com/office/drawing/2014/main"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 xmlns:a16="http://schemas.microsoft.com/office/drawing/2014/main"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grpSp>
        <p:nvGrpSpPr>
          <p:cNvPr id="42" name="그룹 41">
            <a:extLst>
              <a:ext uri="{FF2B5EF4-FFF2-40B4-BE49-F238E27FC236}">
                <a16:creationId xmlns="" xmlns:a16="http://schemas.microsoft.com/office/drawing/2014/main"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 xmlns:a16="http://schemas.microsoft.com/office/drawing/2014/main"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 xmlns:a16="http://schemas.microsoft.com/office/drawing/2014/main"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19</a:t>
              </a:r>
            </a:p>
          </p:txBody>
        </p:sp>
      </p:grpSp>
      <p:sp>
        <p:nvSpPr>
          <p:cNvPr id="14" name="TextBox 13">
            <a:extLst>
              <a:ext uri="{FF2B5EF4-FFF2-40B4-BE49-F238E27FC236}">
                <a16:creationId xmlns="" xmlns:a16="http://schemas.microsoft.com/office/drawing/2014/main" id="{203D0B5B-D6F4-4498-AA8E-6D2DB9043229}"/>
              </a:ext>
            </a:extLst>
          </p:cNvPr>
          <p:cNvSpPr txBox="1"/>
          <p:nvPr/>
        </p:nvSpPr>
        <p:spPr>
          <a:xfrm>
            <a:off x="609600" y="1952683"/>
            <a:ext cx="4953000" cy="338554"/>
          </a:xfrm>
          <a:prstGeom prst="rect">
            <a:avLst/>
          </a:prstGeom>
          <a:noFill/>
        </p:spPr>
        <p:txBody>
          <a:bodyPr wrap="square">
            <a:spAutoFit/>
          </a:bodyPr>
          <a:lstStyle/>
          <a:p>
            <a:r>
              <a:rPr lang="en-US" altLang="ko-KR" sz="1600" b="1" i="0" dirty="0" smtClean="0">
                <a:effectLst/>
                <a:latin typeface="SamsungOne 700" panose="020B0803030303020204" pitchFamily="34" charset="0"/>
                <a:ea typeface="SamsungOne 700" panose="020B0803030303020204" pitchFamily="34" charset="0"/>
              </a:rPr>
              <a:t>2.1. </a:t>
            </a:r>
            <a:r>
              <a:rPr lang="en-US" altLang="ko-KR" sz="1600" b="1" i="0" dirty="0">
                <a:effectLst/>
                <a:latin typeface="SamsungOne 700" panose="020B0803030303020204" pitchFamily="34" charset="0"/>
                <a:ea typeface="SamsungOne 700" panose="020B0803030303020204" pitchFamily="34" charset="0"/>
              </a:rPr>
              <a:t>Iterator Object</a:t>
            </a:r>
            <a:endParaRPr lang="ko-KR" altLang="en-US" sz="1600" b="1" dirty="0">
              <a:latin typeface="SamsungOne 700" panose="020B0803030303020204" pitchFamily="34" charset="0"/>
              <a:ea typeface="+mn-ea"/>
            </a:endParaRPr>
          </a:p>
        </p:txBody>
      </p:sp>
      <p:sp>
        <p:nvSpPr>
          <p:cNvPr id="15" name="직사각형 14">
            <a:extLst>
              <a:ext uri="{FF2B5EF4-FFF2-40B4-BE49-F238E27FC236}">
                <a16:creationId xmlns="" xmlns:a16="http://schemas.microsoft.com/office/drawing/2014/main" id="{90EFA62F-9637-4E5A-AAB1-9E61461D75DD}"/>
              </a:ext>
            </a:extLst>
          </p:cNvPr>
          <p:cNvSpPr/>
          <p:nvPr/>
        </p:nvSpPr>
        <p:spPr>
          <a:xfrm>
            <a:off x="921906" y="2358427"/>
            <a:ext cx="8537906" cy="1913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Python’s [10, 20, 30] list is called repeatedly in iterations such as for </a:t>
            </a:r>
            <a:r>
              <a:rPr lang="en-US" altLang="ko-KR" sz="1300" dirty="0" err="1">
                <a:solidFill>
                  <a:schemeClr val="tx1"/>
                </a:solidFill>
                <a:latin typeface="SamsungOne 400" panose="020B0503030303020204" pitchFamily="34" charset="0"/>
                <a:ea typeface="SamsungOne 400" panose="020B0503030303020204" pitchFamily="34" charset="0"/>
              </a:rPr>
              <a:t>i</a:t>
            </a:r>
            <a:r>
              <a:rPr lang="en-US" altLang="ko-KR" sz="1300" dirty="0">
                <a:solidFill>
                  <a:schemeClr val="tx1"/>
                </a:solidFill>
                <a:latin typeface="SamsungOne 400" panose="020B0503030303020204" pitchFamily="34" charset="0"/>
                <a:ea typeface="SamsungOne 400" panose="020B0503030303020204" pitchFamily="34" charset="0"/>
              </a:rPr>
              <a:t> in [10, 20 ,30]: .</a:t>
            </a:r>
          </a:p>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How do you know if the for statement reached the end of list [10, 20, 30]?</a:t>
            </a:r>
          </a:p>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This is possible because </a:t>
            </a:r>
            <a:r>
              <a:rPr lang="en-US" altLang="ko-KR" sz="1300" dirty="0" err="1">
                <a:solidFill>
                  <a:schemeClr val="tx1"/>
                </a:solidFill>
                <a:latin typeface="SamsungOne 400" panose="020B0503030303020204" pitchFamily="34" charset="0"/>
                <a:ea typeface="SamsungOne 400" panose="020B0503030303020204" pitchFamily="34" charset="0"/>
              </a:rPr>
              <a:t>StopIteration</a:t>
            </a:r>
            <a:r>
              <a:rPr lang="en-US" altLang="ko-KR" sz="1300" dirty="0">
                <a:solidFill>
                  <a:schemeClr val="tx1"/>
                </a:solidFill>
                <a:latin typeface="SamsungOne 400" panose="020B0503030303020204" pitchFamily="34" charset="0"/>
                <a:ea typeface="SamsungOne 400" panose="020B0503030303020204" pitchFamily="34" charset="0"/>
              </a:rPr>
              <a:t> object is hidden and returned at the end of [10, 20, 30] like [10, 20, 30, </a:t>
            </a:r>
            <a:r>
              <a:rPr lang="en-US" altLang="ko-KR" sz="1300" dirty="0" err="1">
                <a:solidFill>
                  <a:schemeClr val="tx1"/>
                </a:solidFill>
                <a:latin typeface="SamsungOne 400" panose="020B0503030303020204" pitchFamily="34" charset="0"/>
                <a:ea typeface="SamsungOne 400" panose="020B0503030303020204" pitchFamily="34" charset="0"/>
              </a:rPr>
              <a:t>StopIteration</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800"/>
              </a:spcAft>
              <a:buSzPct val="120000"/>
              <a:buBlip>
                <a:blip r:embed="rId5"/>
              </a:buBlip>
              <a:defRPr/>
            </a:pPr>
            <a:r>
              <a:rPr lang="en-US" altLang="ko-KR" sz="1300" dirty="0" err="1">
                <a:solidFill>
                  <a:schemeClr val="tx1"/>
                </a:solidFill>
                <a:latin typeface="SamsungOne 400" panose="020B0503030303020204" pitchFamily="34" charset="0"/>
                <a:ea typeface="SamsungOne 400" panose="020B0503030303020204" pitchFamily="34" charset="0"/>
              </a:rPr>
              <a:t>StopIteration</a:t>
            </a:r>
            <a:r>
              <a:rPr lang="en-US" altLang="ko-KR" sz="1300" dirty="0">
                <a:solidFill>
                  <a:schemeClr val="tx1"/>
                </a:solidFill>
                <a:latin typeface="SamsungOne 400" panose="020B0503030303020204" pitchFamily="34" charset="0"/>
                <a:ea typeface="SamsungOne 400" panose="020B0503030303020204" pitchFamily="34" charset="0"/>
              </a:rPr>
              <a:t> object notifies the user that there is no more item to return in the iteration loop.</a:t>
            </a:r>
          </a:p>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This object is created by the built-in function next and the special method __next__ .</a:t>
            </a:r>
          </a:p>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Refer to the Python development document for more info. </a:t>
            </a:r>
          </a:p>
        </p:txBody>
      </p:sp>
    </p:spTree>
    <p:custDataLst>
      <p:tags r:id="rId1"/>
    </p:custDataLst>
    <p:extLst>
      <p:ext uri="{BB962C8B-B14F-4D97-AF65-F5344CB8AC3E}">
        <p14:creationId xmlns:p14="http://schemas.microsoft.com/office/powerpoint/2010/main" val="11005586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Tree>
    <p:extLst>
      <p:ext uri="{BB962C8B-B14F-4D97-AF65-F5344CB8AC3E}">
        <p14:creationId xmlns:p14="http://schemas.microsoft.com/office/powerpoint/2010/main" val="119506674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9" name="직사각형 8">
            <a:extLst>
              <a:ext uri="{FF2B5EF4-FFF2-40B4-BE49-F238E27FC236}">
                <a16:creationId xmlns="" xmlns:a16="http://schemas.microsoft.com/office/drawing/2014/main" id="{303D697C-7CA5-406A-9D6D-D29D106724B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1" name="TextBox 10">
            <a:extLst>
              <a:ext uri="{FF2B5EF4-FFF2-40B4-BE49-F238E27FC236}">
                <a16:creationId xmlns="" xmlns:a16="http://schemas.microsoft.com/office/drawing/2014/main" id="{54DDB5D9-F9CE-4584-99CE-6970DA4421EC}"/>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2.2. Built-in function for iterable objects</a:t>
            </a:r>
            <a:endParaRPr lang="en-US" altLang="ko-KR" b="1" dirty="0">
              <a:latin typeface="Samsung Sharp Sans" pitchFamily="2" charset="0"/>
            </a:endParaRPr>
          </a:p>
        </p:txBody>
      </p:sp>
      <p:sp>
        <p:nvSpPr>
          <p:cNvPr id="8" name="직사각형 7">
            <a:extLst>
              <a:ext uri="{FF2B5EF4-FFF2-40B4-BE49-F238E27FC236}">
                <a16:creationId xmlns="" xmlns:a16="http://schemas.microsoft.com/office/drawing/2014/main" id="{90EFA62F-9637-4E5A-AAB1-9E61461D75DD}"/>
              </a:ext>
            </a:extLst>
          </p:cNvPr>
          <p:cNvSpPr/>
          <p:nvPr/>
        </p:nvSpPr>
        <p:spPr>
          <a:xfrm>
            <a:off x="580388" y="2037598"/>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Many built-in functions can be applied to the iterable objects in Python.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Functions such as min or max receive iterable objects as input and returns the minimum and maximum values. Other high-level built-in functions such as all, any, ascii, bool, filter,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are also offered. </a:t>
            </a:r>
          </a:p>
        </p:txBody>
      </p:sp>
    </p:spTree>
    <p:custDataLst>
      <p:tags r:id="rId1"/>
    </p:custDataLst>
    <p:extLst>
      <p:ext uri="{BB962C8B-B14F-4D97-AF65-F5344CB8AC3E}">
        <p14:creationId xmlns:p14="http://schemas.microsoft.com/office/powerpoint/2010/main" val="116023195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4" name="그림 3">
            <a:extLst>
              <a:ext uri="{FF2B5EF4-FFF2-40B4-BE49-F238E27FC236}">
                <a16:creationId xmlns="" xmlns:a16="http://schemas.microsoft.com/office/drawing/2014/main" id="{682F3800-B872-42C4-B66F-BA73981DAB3D}"/>
              </a:ext>
            </a:extLst>
          </p:cNvPr>
          <p:cNvPicPr>
            <a:picLocks noChangeAspect="1"/>
          </p:cNvPicPr>
          <p:nvPr/>
        </p:nvPicPr>
        <p:blipFill>
          <a:blip r:embed="rId4"/>
          <a:stretch>
            <a:fillRect/>
          </a:stretch>
        </p:blipFill>
        <p:spPr>
          <a:xfrm>
            <a:off x="510959" y="3128094"/>
            <a:ext cx="9004986" cy="1428666"/>
          </a:xfrm>
          <a:prstGeom prst="rect">
            <a:avLst/>
          </a:prstGeom>
        </p:spPr>
      </p:pic>
      <p:sp>
        <p:nvSpPr>
          <p:cNvPr id="10" name="직사각형 9">
            <a:extLst>
              <a:ext uri="{FF2B5EF4-FFF2-40B4-BE49-F238E27FC236}">
                <a16:creationId xmlns="" xmlns:a16="http://schemas.microsoft.com/office/drawing/2014/main" id="{F48BF94D-FAB2-4C05-B28B-07D2E4ACF29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1" name="TextBox 10">
            <a:extLst>
              <a:ext uri="{FF2B5EF4-FFF2-40B4-BE49-F238E27FC236}">
                <a16:creationId xmlns="" xmlns:a16="http://schemas.microsoft.com/office/drawing/2014/main" id="{DE0188A3-416D-4AAA-BC7E-977DA83C0197}"/>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2.2. Iterator and </a:t>
            </a:r>
            <a:r>
              <a:rPr lang="en-US" altLang="ko-KR" b="1" i="0" dirty="0" err="1">
                <a:effectLst/>
                <a:latin typeface="Samsung Sharp Sans" pitchFamily="2" charset="0"/>
              </a:rPr>
              <a:t>iter</a:t>
            </a:r>
            <a:r>
              <a:rPr lang="en-US" altLang="ko-KR" b="1" i="0" dirty="0">
                <a:effectLst/>
                <a:latin typeface="Samsung Sharp Sans" pitchFamily="2" charset="0"/>
              </a:rPr>
              <a:t>, next function</a:t>
            </a:r>
            <a:endParaRPr lang="en-US" altLang="ko-KR" b="1" dirty="0">
              <a:latin typeface="Samsung Sharp Sans" pitchFamily="2" charset="0"/>
            </a:endParaRPr>
          </a:p>
        </p:txBody>
      </p:sp>
      <p:sp>
        <p:nvSpPr>
          <p:cNvPr id="12" name="직사각형 11">
            <a:extLst>
              <a:ext uri="{FF2B5EF4-FFF2-40B4-BE49-F238E27FC236}">
                <a16:creationId xmlns="" xmlns:a16="http://schemas.microsoft.com/office/drawing/2014/main" id="{90EFA62F-9637-4E5A-AAB1-9E61461D75DD}"/>
              </a:ext>
            </a:extLst>
          </p:cNvPr>
          <p:cNvSpPr/>
          <p:nvPr/>
        </p:nvSpPr>
        <p:spPr>
          <a:xfrm>
            <a:off x="580388" y="2037598"/>
            <a:ext cx="8887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list data type with items of [10, 20, 30] has been converted to a data type called </a:t>
            </a:r>
            <a:r>
              <a:rPr lang="en-US" altLang="ko-KR" sz="1300" dirty="0" err="1">
                <a:solidFill>
                  <a:prstClr val="black"/>
                </a:solidFill>
                <a:latin typeface="SamsungOne 400" panose="020B0503030303020204" pitchFamily="34" charset="0"/>
                <a:ea typeface="SamsungOne 400" panose="020B0503030303020204" pitchFamily="34" charset="0"/>
              </a:rPr>
              <a:t>list_iterator</a:t>
            </a:r>
            <a:r>
              <a:rPr lang="en-US" altLang="ko-KR" sz="1300" dirty="0">
                <a:solidFill>
                  <a:prstClr val="black"/>
                </a:solidFill>
                <a:latin typeface="SamsungOne 400" panose="020B0503030303020204" pitchFamily="34" charset="0"/>
                <a:ea typeface="SamsungOne 400" panose="020B0503030303020204" pitchFamily="34" charset="0"/>
              </a:rPr>
              <a:t> by the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function.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The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function receives iterator data as input and returns iterators.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Generally you use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function with the next function.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The next function receives an iterator as input and returns the item the iterator must print next. </a:t>
            </a:r>
          </a:p>
        </p:txBody>
      </p:sp>
    </p:spTree>
    <p:custDataLst>
      <p:tags r:id="rId1"/>
    </p:custDataLst>
    <p:extLst>
      <p:ext uri="{BB962C8B-B14F-4D97-AF65-F5344CB8AC3E}">
        <p14:creationId xmlns:p14="http://schemas.microsoft.com/office/powerpoint/2010/main" val="119910119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 xmlns:a16="http://schemas.microsoft.com/office/drawing/2014/main"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 xmlns:a16="http://schemas.microsoft.com/office/drawing/2014/main"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 xmlns:a16="http://schemas.microsoft.com/office/drawing/2014/main"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 name="그룹 7">
              <a:extLst>
                <a:ext uri="{FF2B5EF4-FFF2-40B4-BE49-F238E27FC236}">
                  <a16:creationId xmlns="" xmlns:a16="http://schemas.microsoft.com/office/drawing/2014/main"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 xmlns:a16="http://schemas.microsoft.com/office/drawing/2014/main"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 xmlns:a16="http://schemas.microsoft.com/office/drawing/2014/main"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 xmlns:a16="http://schemas.microsoft.com/office/drawing/2014/main"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grpSp>
        <p:nvGrpSpPr>
          <p:cNvPr id="42" name="그룹 41">
            <a:extLst>
              <a:ext uri="{FF2B5EF4-FFF2-40B4-BE49-F238E27FC236}">
                <a16:creationId xmlns="" xmlns:a16="http://schemas.microsoft.com/office/drawing/2014/main"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 xmlns:a16="http://schemas.microsoft.com/office/drawing/2014/main"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 xmlns:a16="http://schemas.microsoft.com/office/drawing/2014/main"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19</a:t>
              </a:r>
            </a:p>
          </p:txBody>
        </p:sp>
      </p:grpSp>
      <p:sp>
        <p:nvSpPr>
          <p:cNvPr id="18" name="직사각형 17">
            <a:extLst>
              <a:ext uri="{FF2B5EF4-FFF2-40B4-BE49-F238E27FC236}">
                <a16:creationId xmlns="" xmlns:a16="http://schemas.microsoft.com/office/drawing/2014/main" id="{90EFA62F-9637-4E5A-AAB1-9E61461D75DD}"/>
              </a:ext>
            </a:extLst>
          </p:cNvPr>
          <p:cNvSpPr/>
          <p:nvPr/>
        </p:nvSpPr>
        <p:spPr>
          <a:xfrm>
            <a:off x="811247" y="2327947"/>
            <a:ext cx="3349274" cy="2231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For list a=[10, 20, 30], if you call next(a) to view the items of the list, following error occurs. Therefore, a list object cannot return items consecutively.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Python’s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function makes this list a into an </a:t>
            </a:r>
            <a:r>
              <a:rPr lang="en-US" altLang="ko-KR" sz="1300" dirty="0" err="1">
                <a:solidFill>
                  <a:prstClr val="black"/>
                </a:solidFill>
                <a:latin typeface="SamsungOne 400" panose="020B0503030303020204" pitchFamily="34" charset="0"/>
                <a:ea typeface="SamsungOne 400" panose="020B0503030303020204" pitchFamily="34" charset="0"/>
              </a:rPr>
              <a:t>iter_a</a:t>
            </a:r>
            <a:r>
              <a:rPr lang="en-US" altLang="ko-KR" sz="1300" dirty="0">
                <a:solidFill>
                  <a:prstClr val="black"/>
                </a:solidFill>
                <a:latin typeface="SamsungOne 400" panose="020B0503030303020204" pitchFamily="34" charset="0"/>
                <a:ea typeface="SamsungOne 400" panose="020B0503030303020204" pitchFamily="34" charset="0"/>
              </a:rPr>
              <a:t> object.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This </a:t>
            </a:r>
            <a:r>
              <a:rPr lang="en-US" altLang="ko-KR" sz="1300" dirty="0" err="1">
                <a:solidFill>
                  <a:prstClr val="black"/>
                </a:solidFill>
                <a:latin typeface="SamsungOne 400" panose="020B0503030303020204" pitchFamily="34" charset="0"/>
                <a:ea typeface="SamsungOne 400" panose="020B0503030303020204" pitchFamily="34" charset="0"/>
              </a:rPr>
              <a:t>iter_a</a:t>
            </a: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300" dirty="0" err="1">
                <a:solidFill>
                  <a:prstClr val="black"/>
                </a:solidFill>
                <a:latin typeface="SamsungOne 400" panose="020B0503030303020204" pitchFamily="34" charset="0"/>
                <a:ea typeface="SamsungOne 400" panose="020B0503030303020204" pitchFamily="34" charset="0"/>
              </a:rPr>
              <a:t>repeteadly</a:t>
            </a:r>
            <a:r>
              <a:rPr lang="en-US" altLang="ko-KR" sz="1300" dirty="0">
                <a:solidFill>
                  <a:prstClr val="black"/>
                </a:solidFill>
                <a:latin typeface="SamsungOne 400" panose="020B0503030303020204" pitchFamily="34" charset="0"/>
                <a:ea typeface="SamsungOne 400" panose="020B0503030303020204" pitchFamily="34" charset="0"/>
              </a:rPr>
              <a:t> returns items by next(</a:t>
            </a:r>
            <a:r>
              <a:rPr lang="en-US" altLang="ko-KR" sz="1300" dirty="0" err="1">
                <a:solidFill>
                  <a:prstClr val="black"/>
                </a:solidFill>
                <a:latin typeface="SamsungOne 400" panose="020B0503030303020204" pitchFamily="34" charset="0"/>
                <a:ea typeface="SamsungOne 400" panose="020B0503030303020204" pitchFamily="34" charset="0"/>
              </a:rPr>
              <a:t>iter_a</a:t>
            </a:r>
            <a:r>
              <a:rPr lang="en-US" altLang="ko-KR" sz="1300" dirty="0">
                <a:solidFill>
                  <a:prstClr val="black"/>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next function consecutively calls the items of the iterable object. </a:t>
            </a:r>
          </a:p>
        </p:txBody>
      </p:sp>
      <p:sp>
        <p:nvSpPr>
          <p:cNvPr id="19" name="TextBox 18">
            <a:extLst>
              <a:ext uri="{FF2B5EF4-FFF2-40B4-BE49-F238E27FC236}">
                <a16:creationId xmlns="" xmlns:a16="http://schemas.microsoft.com/office/drawing/2014/main" id="{203D0B5B-D6F4-4498-AA8E-6D2DB9043229}"/>
              </a:ext>
            </a:extLst>
          </p:cNvPr>
          <p:cNvSpPr txBox="1"/>
          <p:nvPr/>
        </p:nvSpPr>
        <p:spPr>
          <a:xfrm>
            <a:off x="609600" y="1925387"/>
            <a:ext cx="4953000" cy="338554"/>
          </a:xfrm>
          <a:prstGeom prst="rect">
            <a:avLst/>
          </a:prstGeom>
          <a:noFill/>
        </p:spPr>
        <p:txBody>
          <a:bodyPr wrap="square">
            <a:spAutoFit/>
          </a:bodyPr>
          <a:lstStyle/>
          <a:p>
            <a:r>
              <a:rPr lang="en-US" altLang="ko-KR" sz="1600" b="1" dirty="0">
                <a:latin typeface="SamsungOne 700" panose="020B0803030303020204" pitchFamily="34" charset="0"/>
                <a:ea typeface="SamsungOne 700" panose="020B0803030303020204" pitchFamily="34" charset="0"/>
              </a:rPr>
              <a:t>2.2. Iterator and </a:t>
            </a:r>
            <a:r>
              <a:rPr lang="en-US" altLang="ko-KR" sz="1600" b="1" dirty="0" err="1">
                <a:latin typeface="SamsungOne 700" panose="020B0803030303020204" pitchFamily="34" charset="0"/>
                <a:ea typeface="SamsungOne 700" panose="020B0803030303020204" pitchFamily="34" charset="0"/>
              </a:rPr>
              <a:t>iter</a:t>
            </a:r>
            <a:r>
              <a:rPr lang="en-US" altLang="ko-KR" sz="1600" b="1" dirty="0">
                <a:latin typeface="SamsungOne 700" panose="020B0803030303020204" pitchFamily="34" charset="0"/>
                <a:ea typeface="SamsungOne 700" panose="020B0803030303020204" pitchFamily="34" charset="0"/>
              </a:rPr>
              <a:t>, next function</a:t>
            </a:r>
          </a:p>
        </p:txBody>
      </p:sp>
      <p:grpSp>
        <p:nvGrpSpPr>
          <p:cNvPr id="14" name="그룹 13"/>
          <p:cNvGrpSpPr/>
          <p:nvPr/>
        </p:nvGrpSpPr>
        <p:grpSpPr>
          <a:xfrm>
            <a:off x="4322818" y="2312706"/>
            <a:ext cx="4954704" cy="3035549"/>
            <a:chOff x="4322818" y="2312706"/>
            <a:chExt cx="4954704" cy="3035549"/>
          </a:xfrm>
        </p:grpSpPr>
        <p:pic>
          <p:nvPicPr>
            <p:cNvPr id="3" name="그림 2">
              <a:extLst>
                <a:ext uri="{FF2B5EF4-FFF2-40B4-BE49-F238E27FC236}">
                  <a16:creationId xmlns="" xmlns:a16="http://schemas.microsoft.com/office/drawing/2014/main" id="{DADC0672-32A0-47C1-99A4-26B79402E194}"/>
                </a:ext>
              </a:extLst>
            </p:cNvPr>
            <p:cNvPicPr>
              <a:picLocks noChangeAspect="1"/>
            </p:cNvPicPr>
            <p:nvPr/>
          </p:nvPicPr>
          <p:blipFill>
            <a:blip r:embed="rId6"/>
            <a:stretch>
              <a:fillRect/>
            </a:stretch>
          </p:blipFill>
          <p:spPr>
            <a:xfrm>
              <a:off x="4322818" y="2312706"/>
              <a:ext cx="4954704" cy="1565873"/>
            </a:xfrm>
            <a:prstGeom prst="rect">
              <a:avLst/>
            </a:prstGeom>
          </p:spPr>
        </p:pic>
        <p:grpSp>
          <p:nvGrpSpPr>
            <p:cNvPr id="2" name="그룹 1"/>
            <p:cNvGrpSpPr/>
            <p:nvPr/>
          </p:nvGrpSpPr>
          <p:grpSpPr>
            <a:xfrm>
              <a:off x="4322818" y="4007003"/>
              <a:ext cx="4954704" cy="1341252"/>
              <a:chOff x="4322818" y="4007003"/>
              <a:chExt cx="4954704" cy="1341252"/>
            </a:xfrm>
          </p:grpSpPr>
          <p:grpSp>
            <p:nvGrpSpPr>
              <p:cNvPr id="4" name="그룹 3"/>
              <p:cNvGrpSpPr/>
              <p:nvPr/>
            </p:nvGrpSpPr>
            <p:grpSpPr>
              <a:xfrm>
                <a:off x="4322818" y="4007003"/>
                <a:ext cx="4954704" cy="1341252"/>
                <a:chOff x="4322818" y="4007003"/>
                <a:chExt cx="4954704" cy="1341252"/>
              </a:xfrm>
            </p:grpSpPr>
            <p:pic>
              <p:nvPicPr>
                <p:cNvPr id="5" name="그림 4">
                  <a:extLst>
                    <a:ext uri="{FF2B5EF4-FFF2-40B4-BE49-F238E27FC236}">
                      <a16:creationId xmlns="" xmlns:a16="http://schemas.microsoft.com/office/drawing/2014/main" id="{46B622EC-0D29-4130-B565-D67CC03C68D3}"/>
                    </a:ext>
                  </a:extLst>
                </p:cNvPr>
                <p:cNvPicPr>
                  <a:picLocks noChangeAspect="1"/>
                </p:cNvPicPr>
                <p:nvPr/>
              </p:nvPicPr>
              <p:blipFill>
                <a:blip r:embed="rId7"/>
                <a:stretch>
                  <a:fillRect/>
                </a:stretch>
              </p:blipFill>
              <p:spPr>
                <a:xfrm>
                  <a:off x="4322818" y="4007003"/>
                  <a:ext cx="4074677" cy="1341252"/>
                </a:xfrm>
                <a:prstGeom prst="rect">
                  <a:avLst/>
                </a:prstGeom>
              </p:spPr>
            </p:pic>
            <p:pic>
              <p:nvPicPr>
                <p:cNvPr id="20" name="그림 19">
                  <a:extLst>
                    <a:ext uri="{FF2B5EF4-FFF2-40B4-BE49-F238E27FC236}">
                      <a16:creationId xmlns="" xmlns:a16="http://schemas.microsoft.com/office/drawing/2014/main" id="{46B622EC-0D29-4130-B565-D67CC03C68D3}"/>
                    </a:ext>
                  </a:extLst>
                </p:cNvPr>
                <p:cNvPicPr>
                  <a:picLocks noChangeAspect="1"/>
                </p:cNvPicPr>
                <p:nvPr/>
              </p:nvPicPr>
              <p:blipFill rotWithShape="1">
                <a:blip r:embed="rId7"/>
                <a:srcRect l="75030"/>
                <a:stretch/>
              </p:blipFill>
              <p:spPr>
                <a:xfrm>
                  <a:off x="8260080" y="4007003"/>
                  <a:ext cx="1017442" cy="1341252"/>
                </a:xfrm>
                <a:prstGeom prst="rect">
                  <a:avLst/>
                </a:prstGeom>
              </p:spPr>
            </p:pic>
          </p:grpSp>
          <p:sp>
            <p:nvSpPr>
              <p:cNvPr id="21" name="TextBox 1"/>
              <p:cNvSpPr txBox="1"/>
              <p:nvPr/>
            </p:nvSpPr>
            <p:spPr>
              <a:xfrm>
                <a:off x="5592300" y="4913194"/>
                <a:ext cx="3102333" cy="211540"/>
              </a:xfrm>
              <a:prstGeom prst="rect">
                <a:avLst/>
              </a:prstGeom>
              <a:solidFill>
                <a:srgbClr val="F9F9F9"/>
              </a:solidFill>
            </p:spPr>
            <p:txBody>
              <a:bodyPr wrap="square" rtlCol="0" anchor="ctr">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100" i="1" dirty="0" smtClean="0">
                    <a:solidFill>
                      <a:srgbClr val="2E8489"/>
                    </a:solidFill>
                    <a:latin typeface="D2Coding" panose="020B0609020101020101" pitchFamily="49" charset="-127"/>
                    <a:ea typeface="D2Coding" panose="020B0609020101020101" pitchFamily="49" charset="-127"/>
                  </a:rPr>
                  <a:t># Returns the next time from the iterator</a:t>
                </a:r>
                <a:endParaRPr lang="ko-KR" altLang="en-US" sz="1100" i="1" dirty="0">
                  <a:solidFill>
                    <a:srgbClr val="2E8489"/>
                  </a:solidFill>
                  <a:latin typeface="D2Coding" panose="020B0609020101020101" pitchFamily="49" charset="-127"/>
                  <a:ea typeface="D2Coding" panose="020B0609020101020101" pitchFamily="49" charset="-127"/>
                </a:endParaRPr>
              </a:p>
            </p:txBody>
          </p:sp>
        </p:grpSp>
        <p:cxnSp>
          <p:nvCxnSpPr>
            <p:cNvPr id="11" name="직선 연결선 10"/>
            <p:cNvCxnSpPr/>
            <p:nvPr/>
          </p:nvCxnSpPr>
          <p:spPr>
            <a:xfrm>
              <a:off x="9270698" y="2381534"/>
              <a:ext cx="0" cy="4162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9276841" y="4089779"/>
              <a:ext cx="0" cy="4162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9263874" y="4879074"/>
              <a:ext cx="0" cy="27295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088622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5" name="직사각형 14">
            <a:extLst>
              <a:ext uri="{FF2B5EF4-FFF2-40B4-BE49-F238E27FC236}">
                <a16:creationId xmlns="" xmlns:a16="http://schemas.microsoft.com/office/drawing/2014/main" id="{B9C06EF4-BF9A-4FA3-A906-0507F4FE1CBD}"/>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6" name="TextBox 15">
            <a:extLst>
              <a:ext uri="{FF2B5EF4-FFF2-40B4-BE49-F238E27FC236}">
                <a16:creationId xmlns="" xmlns:a16="http://schemas.microsoft.com/office/drawing/2014/main" id="{2C31AD60-9EEB-44B5-A4A2-4D5DA986F933}"/>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2.3. </a:t>
            </a:r>
            <a:r>
              <a:rPr lang="en-US" altLang="ko-KR" b="1" i="0" dirty="0">
                <a:effectLst/>
                <a:latin typeface="Samsung Sharp Sans" pitchFamily="2" charset="0"/>
                <a:sym typeface="Arial"/>
              </a:rPr>
              <a:t>N</a:t>
            </a:r>
            <a:r>
              <a:rPr lang="en-US" altLang="ko-KR" b="1" dirty="0">
                <a:latin typeface="Samsung Sharp Sans" pitchFamily="2" charset="0"/>
                <a:sym typeface="Arial"/>
              </a:rPr>
              <a:t>on-</a:t>
            </a:r>
            <a:r>
              <a:rPr lang="en-US" altLang="ko-KR" b="1" dirty="0" err="1">
                <a:latin typeface="Samsung Sharp Sans" pitchFamily="2" charset="0"/>
                <a:sym typeface="Arial"/>
              </a:rPr>
              <a:t>iterable</a:t>
            </a:r>
            <a:r>
              <a:rPr lang="en-US" altLang="ko-KR" b="1" dirty="0">
                <a:latin typeface="Samsung Sharp Sans" pitchFamily="2" charset="0"/>
                <a:sym typeface="Arial"/>
              </a:rPr>
              <a:t> data type and usage of </a:t>
            </a:r>
            <a:r>
              <a:rPr lang="en-US" altLang="ko-KR" b="1" dirty="0" err="1">
                <a:latin typeface="Samsung Sharp Sans" pitchFamily="2" charset="0"/>
                <a:sym typeface="Arial"/>
              </a:rPr>
              <a:t>iter</a:t>
            </a:r>
            <a:r>
              <a:rPr lang="en-US" altLang="ko-KR" b="1" dirty="0">
                <a:latin typeface="Samsung Sharp Sans" pitchFamily="2" charset="0"/>
                <a:sym typeface="Arial"/>
              </a:rPr>
              <a:t> function</a:t>
            </a:r>
            <a:endParaRPr lang="en-US" altLang="ko-KR" b="1" dirty="0">
              <a:latin typeface="Samsung Sharp Sans" pitchFamily="2" charset="0"/>
            </a:endParaRPr>
          </a:p>
        </p:txBody>
      </p:sp>
      <p:grpSp>
        <p:nvGrpSpPr>
          <p:cNvPr id="7" name="그룹 6"/>
          <p:cNvGrpSpPr/>
          <p:nvPr/>
        </p:nvGrpSpPr>
        <p:grpSpPr>
          <a:xfrm>
            <a:off x="463014" y="2089066"/>
            <a:ext cx="9004986" cy="2933310"/>
            <a:chOff x="463014" y="2089066"/>
            <a:chExt cx="9004986" cy="2933310"/>
          </a:xfrm>
        </p:grpSpPr>
        <p:grpSp>
          <p:nvGrpSpPr>
            <p:cNvPr id="4" name="그룹 3"/>
            <p:cNvGrpSpPr/>
            <p:nvPr/>
          </p:nvGrpSpPr>
          <p:grpSpPr>
            <a:xfrm>
              <a:off x="463014" y="2089066"/>
              <a:ext cx="9004986" cy="2933310"/>
              <a:chOff x="463014" y="2089066"/>
              <a:chExt cx="9004986" cy="2933310"/>
            </a:xfrm>
          </p:grpSpPr>
          <p:sp>
            <p:nvSpPr>
              <p:cNvPr id="23" name="Google Shape;2260;ge1857c1b0b_0_159">
                <a:extLst>
                  <a:ext uri="{FF2B5EF4-FFF2-40B4-BE49-F238E27FC236}">
                    <a16:creationId xmlns="" xmlns:a16="http://schemas.microsoft.com/office/drawing/2014/main" id="{C13CE823-CA49-4F6C-80ED-FD0396F2D824}"/>
                  </a:ext>
                </a:extLst>
              </p:cNvPr>
              <p:cNvSpPr/>
              <p:nvPr/>
            </p:nvSpPr>
            <p:spPr>
              <a:xfrm>
                <a:off x="465416" y="2094873"/>
                <a:ext cx="9002584" cy="2927503"/>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3" name="그룹 2"/>
              <p:cNvGrpSpPr/>
              <p:nvPr/>
            </p:nvGrpSpPr>
            <p:grpSpPr>
              <a:xfrm>
                <a:off x="463014" y="2089066"/>
                <a:ext cx="9002584" cy="311234"/>
                <a:chOff x="463014" y="2089066"/>
                <a:chExt cx="9002584" cy="311234"/>
              </a:xfrm>
            </p:grpSpPr>
            <p:sp>
              <p:nvSpPr>
                <p:cNvPr id="24" name="Google Shape;2261;ge1857c1b0b_0_159">
                  <a:extLst>
                    <a:ext uri="{FF2B5EF4-FFF2-40B4-BE49-F238E27FC236}">
                      <a16:creationId xmlns="" xmlns:a16="http://schemas.microsoft.com/office/drawing/2014/main" id="{B31E3547-FF77-42F1-B145-EDF41E069F90}"/>
                    </a:ext>
                  </a:extLst>
                </p:cNvPr>
                <p:cNvSpPr/>
                <p:nvPr/>
              </p:nvSpPr>
              <p:spPr>
                <a:xfrm>
                  <a:off x="463014" y="2089066"/>
                  <a:ext cx="9002584" cy="311234"/>
                </a:xfrm>
                <a:prstGeom prst="roundRect">
                  <a:avLst>
                    <a:gd name="adj" fmla="val 0"/>
                  </a:avLst>
                </a:prstGeom>
                <a:solidFill>
                  <a:srgbClr val="C1292F"/>
                </a:solidFill>
                <a:ln>
                  <a:solidFill>
                    <a:srgbClr val="EE2109"/>
                  </a:solidFill>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25" name="Google Shape;2262;ge1857c1b0b_0_159">
                  <a:extLst>
                    <a:ext uri="{FF2B5EF4-FFF2-40B4-BE49-F238E27FC236}">
                      <a16:creationId xmlns="" xmlns:a16="http://schemas.microsoft.com/office/drawing/2014/main" id="{667E1488-9265-424B-9EE1-18107A5E2401}"/>
                    </a:ext>
                  </a:extLst>
                </p:cNvPr>
                <p:cNvSpPr txBox="1"/>
                <p:nvPr/>
              </p:nvSpPr>
              <p:spPr>
                <a:xfrm>
                  <a:off x="748010" y="2090925"/>
                  <a:ext cx="8118748" cy="307736"/>
                </a:xfrm>
                <a:prstGeom prst="rect">
                  <a:avLst/>
                </a:prstGeom>
                <a:noFill/>
                <a:ln>
                  <a:noFill/>
                </a:ln>
              </p:spPr>
              <p:txBody>
                <a:bodyPr spcFirstLastPara="1" wrap="square" lIns="91425" tIns="45700" rIns="91425" bIns="45700" anchor="t" anchorCtr="0">
                  <a:spAutoFit/>
                </a:bodyPr>
                <a:lstStyle/>
                <a:p>
                  <a:pPr fontAlgn="auto" latinLnBrk="0">
                    <a:spcBef>
                      <a:spcPts val="0"/>
                    </a:spcBef>
                    <a:spcAft>
                      <a:spcPts val="0"/>
                    </a:spcAft>
                    <a:buClr>
                      <a:srgbClr val="000000"/>
                    </a:buClr>
                    <a:buSzPts val="1300"/>
                    <a:buFont typeface="Arial"/>
                    <a:buNone/>
                  </a:pPr>
                  <a:r>
                    <a:rPr kumimoji="0" lang="en-US" altLang="ko-KR" sz="1400" b="1" kern="0" dirty="0">
                      <a:solidFill>
                        <a:srgbClr val="FFFFFF"/>
                      </a:solidFill>
                      <a:latin typeface="SamsungOne 400" panose="020B0503030303020204" pitchFamily="34" charset="0"/>
                      <a:ea typeface="SamsungOne 400" panose="020B0503030303020204" pitchFamily="34" charset="0"/>
                      <a:cs typeface="Arial"/>
                      <a:sym typeface="Arial"/>
                    </a:rPr>
                    <a:t>Type</a:t>
                  </a:r>
                  <a:r>
                    <a:rPr kumimoji="0" lang="en-US" sz="1400" b="1" kern="0" dirty="0">
                      <a:solidFill>
                        <a:srgbClr val="FFFFFF"/>
                      </a:solidFill>
                      <a:latin typeface="SamsungOne 400" panose="020B0503030303020204" pitchFamily="34" charset="0"/>
                      <a:ea typeface="SamsungOne 400" panose="020B0503030303020204" pitchFamily="34" charset="0"/>
                      <a:cs typeface="Arial"/>
                      <a:sym typeface="Arial"/>
                    </a:rPr>
                    <a:t>Error</a:t>
                  </a:r>
                  <a:endParaRPr kumimoji="0" sz="1400" b="1" kern="0" dirty="0">
                    <a:solidFill>
                      <a:srgbClr val="FFFFFF"/>
                    </a:solidFill>
                    <a:latin typeface="SamsungOne 400" panose="020B0503030303020204" pitchFamily="34" charset="0"/>
                    <a:ea typeface="SamsungOne 400" panose="020B0503030303020204" pitchFamily="34" charset="0"/>
                    <a:cs typeface="Arial"/>
                    <a:sym typeface="Arial"/>
                  </a:endParaRPr>
                </a:p>
              </p:txBody>
            </p:sp>
            <p:pic>
              <p:nvPicPr>
                <p:cNvPr id="26" name="Google Shape;2263;ge1857c1b0b_0_159">
                  <a:extLst>
                    <a:ext uri="{FF2B5EF4-FFF2-40B4-BE49-F238E27FC236}">
                      <a16:creationId xmlns="" xmlns:a16="http://schemas.microsoft.com/office/drawing/2014/main" id="{D7FBD64E-381C-42D6-AE5C-1337DFA3D7AB}"/>
                    </a:ext>
                  </a:extLst>
                </p:cNvPr>
                <p:cNvPicPr preferRelativeResize="0"/>
                <p:nvPr/>
              </p:nvPicPr>
              <p:blipFill rotWithShape="1">
                <a:blip r:embed="rId4">
                  <a:alphaModFix/>
                </a:blip>
                <a:srcRect/>
                <a:stretch/>
              </p:blipFill>
              <p:spPr>
                <a:xfrm>
                  <a:off x="551552" y="2135694"/>
                  <a:ext cx="216000" cy="216000"/>
                </a:xfrm>
                <a:prstGeom prst="rect">
                  <a:avLst/>
                </a:prstGeom>
                <a:noFill/>
                <a:ln>
                  <a:noFill/>
                </a:ln>
              </p:spPr>
            </p:pic>
          </p:grpSp>
          <p:sp>
            <p:nvSpPr>
              <p:cNvPr id="20" name="TextBox 19">
                <a:extLst>
                  <a:ext uri="{FF2B5EF4-FFF2-40B4-BE49-F238E27FC236}">
                    <a16:creationId xmlns="" xmlns:a16="http://schemas.microsoft.com/office/drawing/2014/main" id="{0470BB2C-291B-4F69-8CBB-EB4F83A491FB}"/>
                  </a:ext>
                </a:extLst>
              </p:cNvPr>
              <p:cNvSpPr txBox="1"/>
              <p:nvPr/>
            </p:nvSpPr>
            <p:spPr>
              <a:xfrm>
                <a:off x="643375" y="4284350"/>
                <a:ext cx="8698518" cy="595035"/>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If you pass int type variable with the value 100 as argument for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function,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TypeError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occurs. </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Integer data type int cannot be converted to an iterator object because it is not an iterable data type. </a:t>
                </a:r>
              </a:p>
            </p:txBody>
          </p:sp>
          <p:pic>
            <p:nvPicPr>
              <p:cNvPr id="8" name="그림 7" descr="텍스트이(가) 표시된 사진&#10;&#10;자동 생성된 설명">
                <a:extLst>
                  <a:ext uri="{FF2B5EF4-FFF2-40B4-BE49-F238E27FC236}">
                    <a16:creationId xmlns="" xmlns:a16="http://schemas.microsoft.com/office/drawing/2014/main" id="{98F30901-5536-4022-9AA0-BBAA63B363E5}"/>
                  </a:ext>
                </a:extLst>
              </p:cNvPr>
              <p:cNvPicPr>
                <a:picLocks noChangeAspect="1"/>
              </p:cNvPicPr>
              <p:nvPr/>
            </p:nvPicPr>
            <p:blipFill rotWithShape="1">
              <a:blip r:embed="rId5"/>
              <a:srcRect r="4414"/>
              <a:stretch/>
            </p:blipFill>
            <p:spPr>
              <a:xfrm>
                <a:off x="526713" y="2477724"/>
                <a:ext cx="8938885" cy="1781856"/>
              </a:xfrm>
              <a:prstGeom prst="rect">
                <a:avLst/>
              </a:prstGeom>
            </p:spPr>
          </p:pic>
        </p:grpSp>
        <p:sp>
          <p:nvSpPr>
            <p:cNvPr id="18" name="Rectangle 13"/>
            <p:cNvSpPr>
              <a:spLocks noChangeArrowheads="1"/>
            </p:cNvSpPr>
            <p:nvPr/>
          </p:nvSpPr>
          <p:spPr bwMode="white">
            <a:xfrm>
              <a:off x="1619250" y="2593647"/>
              <a:ext cx="2274570" cy="156356"/>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i="1" dirty="0">
                  <a:solidFill>
                    <a:srgbClr val="2E8489"/>
                  </a:solidFill>
                  <a:latin typeface="D2Coding" pitchFamily="49" charset="-127"/>
                  <a:ea typeface="D2Coding" pitchFamily="49" charset="-127"/>
                </a:rPr>
                <a:t># Non-</a:t>
              </a:r>
              <a:r>
                <a:rPr lang="en-US" altLang="ko-KR" i="1" dirty="0" err="1">
                  <a:solidFill>
                    <a:srgbClr val="2E8489"/>
                  </a:solidFill>
                  <a:latin typeface="D2Coding" pitchFamily="49" charset="-127"/>
                  <a:ea typeface="D2Coding" pitchFamily="49" charset="-127"/>
                </a:rPr>
                <a:t>iterable</a:t>
              </a:r>
              <a:r>
                <a:rPr lang="en-US" altLang="ko-KR" i="1" dirty="0">
                  <a:solidFill>
                    <a:srgbClr val="2E8489"/>
                  </a:solidFill>
                  <a:latin typeface="D2Coding" pitchFamily="49" charset="-127"/>
                  <a:ea typeface="D2Coding" pitchFamily="49" charset="-127"/>
                </a:rPr>
                <a:t> data type </a:t>
              </a:r>
              <a:r>
                <a:rPr lang="en-US" altLang="ko-KR" i="1" dirty="0" err="1">
                  <a:solidFill>
                    <a:srgbClr val="2E8489"/>
                  </a:solidFill>
                  <a:latin typeface="D2Coding" pitchFamily="49" charset="-127"/>
                  <a:ea typeface="D2Coding" pitchFamily="49" charset="-127"/>
                </a:rPr>
                <a:t>int</a:t>
              </a:r>
              <a:endParaRPr lang="ko-KR" altLang="en-US" i="1" dirty="0">
                <a:solidFill>
                  <a:srgbClr val="2E8489"/>
                </a:solidFill>
                <a:latin typeface="D2Coding" pitchFamily="49" charset="-127"/>
                <a:ea typeface="D2Coding" pitchFamily="49" charset="-127"/>
              </a:endParaRPr>
            </a:p>
          </p:txBody>
        </p:sp>
        <p:sp>
          <p:nvSpPr>
            <p:cNvPr id="19" name="Rectangle 13"/>
            <p:cNvSpPr>
              <a:spLocks noChangeArrowheads="1"/>
            </p:cNvSpPr>
            <p:nvPr/>
          </p:nvSpPr>
          <p:spPr bwMode="white">
            <a:xfrm>
              <a:off x="1805940" y="3527378"/>
              <a:ext cx="2274570" cy="156356"/>
            </a:xfrm>
            <a:prstGeom prst="rect">
              <a:avLst/>
            </a:prstGeom>
            <a:solidFill>
              <a:schemeClr val="bg1"/>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dirty="0">
                  <a:solidFill>
                    <a:srgbClr val="CD524D"/>
                  </a:solidFill>
                  <a:latin typeface="D2Coding" pitchFamily="49" charset="-127"/>
                  <a:ea typeface="D2Coding" pitchFamily="49" charset="-127"/>
                </a:rPr>
                <a:t># Non-</a:t>
              </a:r>
              <a:r>
                <a:rPr lang="en-US" altLang="ko-KR" dirty="0" err="1">
                  <a:solidFill>
                    <a:srgbClr val="CD524D"/>
                  </a:solidFill>
                  <a:latin typeface="D2Coding" pitchFamily="49" charset="-127"/>
                  <a:ea typeface="D2Coding" pitchFamily="49" charset="-127"/>
                </a:rPr>
                <a:t>iterable</a:t>
              </a:r>
              <a:r>
                <a:rPr lang="en-US" altLang="ko-KR" dirty="0">
                  <a:solidFill>
                    <a:srgbClr val="CD524D"/>
                  </a:solidFill>
                  <a:latin typeface="D2Coding" pitchFamily="49" charset="-127"/>
                  <a:ea typeface="D2Coding" pitchFamily="49" charset="-127"/>
                </a:rPr>
                <a:t> data type </a:t>
              </a:r>
              <a:r>
                <a:rPr lang="en-US" altLang="ko-KR" dirty="0" err="1">
                  <a:solidFill>
                    <a:srgbClr val="CD524D"/>
                  </a:solidFill>
                  <a:latin typeface="D2Coding" pitchFamily="49" charset="-127"/>
                  <a:ea typeface="D2Coding" pitchFamily="49" charset="-127"/>
                </a:rPr>
                <a:t>int</a:t>
              </a:r>
              <a:endParaRPr lang="ko-KR" altLang="en-US" dirty="0">
                <a:solidFill>
                  <a:srgbClr val="CD524D"/>
                </a:solidFill>
                <a:latin typeface="D2Coding" pitchFamily="49" charset="-127"/>
                <a:ea typeface="D2Coding" pitchFamily="49" charset="-127"/>
              </a:endParaRPr>
            </a:p>
          </p:txBody>
        </p:sp>
      </p:grpSp>
    </p:spTree>
    <p:custDataLst>
      <p:tags r:id="rId1"/>
    </p:custDataLst>
    <p:extLst>
      <p:ext uri="{BB962C8B-B14F-4D97-AF65-F5344CB8AC3E}">
        <p14:creationId xmlns:p14="http://schemas.microsoft.com/office/powerpoint/2010/main" val="211447381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 xmlns:a16="http://schemas.microsoft.com/office/drawing/2014/main" id="{1789408B-3F5E-42AE-9321-3B102E43ECF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2" name="TextBox 11">
            <a:extLst>
              <a:ext uri="{FF2B5EF4-FFF2-40B4-BE49-F238E27FC236}">
                <a16:creationId xmlns="" xmlns:a16="http://schemas.microsoft.com/office/drawing/2014/main" id="{86264B37-16F7-459E-BEE3-83814E594129}"/>
              </a:ext>
            </a:extLst>
          </p:cNvPr>
          <p:cNvSpPr txBox="1"/>
          <p:nvPr/>
        </p:nvSpPr>
        <p:spPr>
          <a:xfrm>
            <a:off x="361949" y="1586913"/>
            <a:ext cx="7312915" cy="369332"/>
          </a:xfrm>
          <a:prstGeom prst="rect">
            <a:avLst/>
          </a:prstGeom>
          <a:noFill/>
        </p:spPr>
        <p:txBody>
          <a:bodyPr wrap="square">
            <a:spAutoFit/>
          </a:bodyPr>
          <a:lstStyle/>
          <a:p>
            <a:pPr algn="l"/>
            <a:r>
              <a:rPr lang="en-US" altLang="ko-KR" b="1" i="0" dirty="0">
                <a:effectLst/>
                <a:latin typeface="Samsung Sharp Sans" pitchFamily="2" charset="0"/>
              </a:rPr>
              <a:t>2.4. </a:t>
            </a:r>
            <a:r>
              <a:rPr lang="en-US" altLang="ko-KR" b="1" i="0" dirty="0">
                <a:effectLst/>
                <a:latin typeface="Samsung Sharp Sans" pitchFamily="2" charset="0"/>
                <a:sym typeface="Arial"/>
              </a:rPr>
              <a:t>next function and extracting units from iterator object</a:t>
            </a:r>
            <a:endParaRPr lang="en-US" altLang="ko-KR" b="1" dirty="0">
              <a:latin typeface="Samsung Sharp Sans" pitchFamily="2" charset="0"/>
            </a:endParaRPr>
          </a:p>
        </p:txBody>
      </p:sp>
      <p:sp>
        <p:nvSpPr>
          <p:cNvPr id="9" name="직사각형 8">
            <a:extLst>
              <a:ext uri="{FF2B5EF4-FFF2-40B4-BE49-F238E27FC236}">
                <a16:creationId xmlns="" xmlns:a16="http://schemas.microsoft.com/office/drawing/2014/main" id="{90EFA62F-9637-4E5A-AAB1-9E61461D75DD}"/>
              </a:ext>
            </a:extLst>
          </p:cNvPr>
          <p:cNvSpPr/>
          <p:nvPr/>
        </p:nvSpPr>
        <p:spPr>
          <a:xfrm>
            <a:off x="463014" y="4818882"/>
            <a:ext cx="9004986"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First create the list object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lst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Apply this object to the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iter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function and the variable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l_iter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You can see that the object is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list_iterator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data type.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Iterator type can extract items one by one by using the next function.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As a result, you can consecutively obtain items of the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lst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object 10, 20, 30.</a:t>
            </a:r>
          </a:p>
        </p:txBody>
      </p:sp>
      <p:grpSp>
        <p:nvGrpSpPr>
          <p:cNvPr id="5" name="그룹 4"/>
          <p:cNvGrpSpPr/>
          <p:nvPr/>
        </p:nvGrpSpPr>
        <p:grpSpPr>
          <a:xfrm>
            <a:off x="361948" y="1956245"/>
            <a:ext cx="9194841" cy="2759056"/>
            <a:chOff x="361948" y="1956245"/>
            <a:chExt cx="9194841" cy="2759056"/>
          </a:xfrm>
        </p:grpSpPr>
        <p:pic>
          <p:nvPicPr>
            <p:cNvPr id="4" name="그림 3" descr="텍스트이(가) 표시된 사진&#10;&#10;자동 생성된 설명">
              <a:extLst>
                <a:ext uri="{FF2B5EF4-FFF2-40B4-BE49-F238E27FC236}">
                  <a16:creationId xmlns="" xmlns:a16="http://schemas.microsoft.com/office/drawing/2014/main" id="{CAE27F02-5DDF-46BD-8631-482504EF11EB}"/>
                </a:ext>
              </a:extLst>
            </p:cNvPr>
            <p:cNvPicPr>
              <a:picLocks noChangeAspect="1"/>
            </p:cNvPicPr>
            <p:nvPr/>
          </p:nvPicPr>
          <p:blipFill>
            <a:blip r:embed="rId5"/>
            <a:stretch>
              <a:fillRect/>
            </a:stretch>
          </p:blipFill>
          <p:spPr>
            <a:xfrm>
              <a:off x="361948" y="1956245"/>
              <a:ext cx="9194841" cy="2759056"/>
            </a:xfrm>
            <a:prstGeom prst="rect">
              <a:avLst/>
            </a:prstGeom>
          </p:spPr>
        </p:pic>
        <p:sp>
          <p:nvSpPr>
            <p:cNvPr id="10" name="Rectangle 13"/>
            <p:cNvSpPr>
              <a:spLocks noChangeArrowheads="1"/>
            </p:cNvSpPr>
            <p:nvPr/>
          </p:nvSpPr>
          <p:spPr bwMode="white">
            <a:xfrm>
              <a:off x="2265426" y="2252271"/>
              <a:ext cx="3333750" cy="156552"/>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i="1" dirty="0">
                  <a:solidFill>
                    <a:srgbClr val="2E8489"/>
                  </a:solidFill>
                  <a:latin typeface="D2Coding" pitchFamily="49" charset="-127"/>
                  <a:ea typeface="D2Coding" pitchFamily="49" charset="-127"/>
                </a:rPr>
                <a:t># Converts list type object to an iterator</a:t>
              </a:r>
              <a:endParaRPr lang="ko-KR" altLang="en-US" i="1" dirty="0">
                <a:solidFill>
                  <a:srgbClr val="2E8489"/>
                </a:solidFill>
                <a:latin typeface="D2Coding" pitchFamily="49" charset="-127"/>
                <a:ea typeface="D2Coding" pitchFamily="49" charset="-127"/>
              </a:endParaRPr>
            </a:p>
          </p:txBody>
        </p:sp>
      </p:grpSp>
    </p:spTree>
    <p:custDataLst>
      <p:tags r:id="rId1"/>
    </p:custDataLst>
    <p:extLst>
      <p:ext uri="{BB962C8B-B14F-4D97-AF65-F5344CB8AC3E}">
        <p14:creationId xmlns:p14="http://schemas.microsoft.com/office/powerpoint/2010/main" val="422815368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그룹 42"/>
          <p:cNvGrpSpPr/>
          <p:nvPr/>
        </p:nvGrpSpPr>
        <p:grpSpPr>
          <a:xfrm>
            <a:off x="463014" y="2040769"/>
            <a:ext cx="9004986" cy="2158495"/>
            <a:chOff x="463014" y="2068065"/>
            <a:chExt cx="9004986" cy="2158495"/>
          </a:xfrm>
        </p:grpSpPr>
        <p:sp>
          <p:nvSpPr>
            <p:cNvPr id="44" name="Google Shape;2260;ge1857c1b0b_0_159">
              <a:extLst>
                <a:ext uri="{FF2B5EF4-FFF2-40B4-BE49-F238E27FC236}">
                  <a16:creationId xmlns="" xmlns:a16="http://schemas.microsoft.com/office/drawing/2014/main" id="{C13CE823-CA49-4F6C-80ED-FD0396F2D824}"/>
                </a:ext>
              </a:extLst>
            </p:cNvPr>
            <p:cNvSpPr/>
            <p:nvPr/>
          </p:nvSpPr>
          <p:spPr>
            <a:xfrm>
              <a:off x="465416" y="2094873"/>
              <a:ext cx="9002584" cy="2131687"/>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45" name="그룹 44"/>
            <p:cNvGrpSpPr/>
            <p:nvPr/>
          </p:nvGrpSpPr>
          <p:grpSpPr>
            <a:xfrm>
              <a:off x="463014" y="2068065"/>
              <a:ext cx="9002584" cy="307736"/>
              <a:chOff x="463014" y="2068065"/>
              <a:chExt cx="9002584" cy="307736"/>
            </a:xfrm>
          </p:grpSpPr>
          <p:sp>
            <p:nvSpPr>
              <p:cNvPr id="48" name="Google Shape;2261;ge1857c1b0b_0_159">
                <a:extLst>
                  <a:ext uri="{FF2B5EF4-FFF2-40B4-BE49-F238E27FC236}">
                    <a16:creationId xmlns="" xmlns:a16="http://schemas.microsoft.com/office/drawing/2014/main" id="{B31E3547-FF77-42F1-B145-EDF41E069F90}"/>
                  </a:ext>
                </a:extLst>
              </p:cNvPr>
              <p:cNvSpPr/>
              <p:nvPr/>
            </p:nvSpPr>
            <p:spPr>
              <a:xfrm>
                <a:off x="463014" y="2089066"/>
                <a:ext cx="9002584" cy="259477"/>
              </a:xfrm>
              <a:prstGeom prst="roundRect">
                <a:avLst>
                  <a:gd name="adj" fmla="val 0"/>
                </a:avLst>
              </a:prstGeom>
              <a:solidFill>
                <a:srgbClr val="C1292F"/>
              </a:solidFill>
              <a:ln>
                <a:noFill/>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49" name="Google Shape;2262;ge1857c1b0b_0_159">
                <a:extLst>
                  <a:ext uri="{FF2B5EF4-FFF2-40B4-BE49-F238E27FC236}">
                    <a16:creationId xmlns="" xmlns:a16="http://schemas.microsoft.com/office/drawing/2014/main" id="{667E1488-9265-424B-9EE1-18107A5E2401}"/>
                  </a:ext>
                </a:extLst>
              </p:cNvPr>
              <p:cNvSpPr txBox="1"/>
              <p:nvPr/>
            </p:nvSpPr>
            <p:spPr>
              <a:xfrm>
                <a:off x="755630" y="2068065"/>
                <a:ext cx="8118748" cy="307736"/>
              </a:xfrm>
              <a:prstGeom prst="rect">
                <a:avLst/>
              </a:prstGeom>
              <a:noFill/>
              <a:ln>
                <a:noFill/>
              </a:ln>
            </p:spPr>
            <p:txBody>
              <a:bodyPr spcFirstLastPara="1" wrap="square" lIns="91425" tIns="45700" rIns="91425" bIns="45700" anchor="t" anchorCtr="0">
                <a:spAutoFit/>
              </a:bodyPr>
              <a:lstStyle/>
              <a:p>
                <a:pPr fontAlgn="auto" latinLnBrk="0">
                  <a:spcBef>
                    <a:spcPts val="0"/>
                  </a:spcBef>
                  <a:spcAft>
                    <a:spcPts val="0"/>
                  </a:spcAft>
                  <a:buClr>
                    <a:srgbClr val="000000"/>
                  </a:buClr>
                  <a:buSzPts val="1300"/>
                  <a:buFont typeface="Arial"/>
                  <a:buNone/>
                </a:pPr>
                <a:r>
                  <a:rPr kumimoji="0" lang="en-US" altLang="ko-KR" sz="1400" b="1" kern="0" dirty="0">
                    <a:solidFill>
                      <a:srgbClr val="FFFFFF"/>
                    </a:solidFill>
                    <a:latin typeface="SamsungOne 400" panose="020B0503030303020204" pitchFamily="34" charset="0"/>
                    <a:ea typeface="SamsungOne 400" panose="020B0503030303020204" pitchFamily="34" charset="0"/>
                    <a:cs typeface="Arial"/>
                  </a:rPr>
                  <a:t>Return </a:t>
                </a:r>
                <a:r>
                  <a:rPr kumimoji="0" lang="en-US" altLang="ko-KR" sz="1400" b="1" kern="0" dirty="0" err="1">
                    <a:solidFill>
                      <a:srgbClr val="FFFFFF"/>
                    </a:solidFill>
                    <a:latin typeface="SamsungOne 400" panose="020B0503030303020204" pitchFamily="34" charset="0"/>
                    <a:ea typeface="SamsungOne 400" panose="020B0503030303020204" pitchFamily="34" charset="0"/>
                    <a:cs typeface="Arial"/>
                  </a:rPr>
                  <a:t>StopIteration</a:t>
                </a:r>
                <a:r>
                  <a:rPr kumimoji="0" lang="en-US" altLang="ko-KR" sz="1400" b="1" kern="0" dirty="0">
                    <a:solidFill>
                      <a:srgbClr val="FFFFFF"/>
                    </a:solidFill>
                    <a:latin typeface="SamsungOne 400" panose="020B0503030303020204" pitchFamily="34" charset="0"/>
                    <a:ea typeface="SamsungOne 400" panose="020B0503030303020204" pitchFamily="34" charset="0"/>
                    <a:cs typeface="Arial"/>
                  </a:rPr>
                  <a:t> exception</a:t>
                </a:r>
                <a:endParaRPr kumimoji="0" lang="ko-KR" altLang="en-US" sz="1400" b="1" kern="0" dirty="0">
                  <a:solidFill>
                    <a:srgbClr val="FFFFFF"/>
                  </a:solidFill>
                  <a:latin typeface="SamsungOne 400" panose="020B0503030303020204" pitchFamily="34" charset="0"/>
                  <a:ea typeface="SamsungOne-400" panose="020B0503030303020204" pitchFamily="34" charset="0"/>
                  <a:cs typeface="Arial"/>
                  <a:sym typeface="Arial"/>
                </a:endParaRPr>
              </a:p>
            </p:txBody>
          </p:sp>
          <p:pic>
            <p:nvPicPr>
              <p:cNvPr id="50" name="Google Shape;2263;ge1857c1b0b_0_159">
                <a:extLst>
                  <a:ext uri="{FF2B5EF4-FFF2-40B4-BE49-F238E27FC236}">
                    <a16:creationId xmlns="" xmlns:a16="http://schemas.microsoft.com/office/drawing/2014/main" id="{D7FBD64E-381C-42D6-AE5C-1337DFA3D7AB}"/>
                  </a:ext>
                </a:extLst>
              </p:cNvPr>
              <p:cNvPicPr preferRelativeResize="0"/>
              <p:nvPr/>
            </p:nvPicPr>
            <p:blipFill rotWithShape="1">
              <a:blip r:embed="rId4">
                <a:alphaModFix/>
              </a:blip>
              <a:srcRect/>
              <a:stretch/>
            </p:blipFill>
            <p:spPr>
              <a:xfrm>
                <a:off x="559172" y="2112834"/>
                <a:ext cx="216000" cy="216000"/>
              </a:xfrm>
              <a:prstGeom prst="rect">
                <a:avLst/>
              </a:prstGeom>
              <a:noFill/>
              <a:ln>
                <a:noFill/>
              </a:ln>
            </p:spPr>
          </p:pic>
        </p:grpSp>
      </p:grpSp>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5" name="그림 4" descr="텍스트, 테이블이(가) 표시된 사진&#10;&#10;자동 생성된 설명">
            <a:extLst>
              <a:ext uri="{FF2B5EF4-FFF2-40B4-BE49-F238E27FC236}">
                <a16:creationId xmlns="" xmlns:a16="http://schemas.microsoft.com/office/drawing/2014/main" id="{6267D00E-7602-43F6-A4AB-2C059BBF348E}"/>
              </a:ext>
            </a:extLst>
          </p:cNvPr>
          <p:cNvPicPr>
            <a:picLocks noChangeAspect="1"/>
          </p:cNvPicPr>
          <p:nvPr/>
        </p:nvPicPr>
        <p:blipFill>
          <a:blip r:embed="rId5"/>
          <a:stretch>
            <a:fillRect/>
          </a:stretch>
        </p:blipFill>
        <p:spPr>
          <a:xfrm>
            <a:off x="559082" y="2360143"/>
            <a:ext cx="8773557" cy="1427109"/>
          </a:xfrm>
          <a:prstGeom prst="rect">
            <a:avLst/>
          </a:prstGeom>
        </p:spPr>
      </p:pic>
      <p:sp>
        <p:nvSpPr>
          <p:cNvPr id="31" name="직사각형 30">
            <a:extLst>
              <a:ext uri="{FF2B5EF4-FFF2-40B4-BE49-F238E27FC236}">
                <a16:creationId xmlns="" xmlns:a16="http://schemas.microsoft.com/office/drawing/2014/main" id="{7C5569D3-A2DD-44BB-9FD7-735B4E4BA4E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33" name="TextBox 32">
            <a:extLst>
              <a:ext uri="{FF2B5EF4-FFF2-40B4-BE49-F238E27FC236}">
                <a16:creationId xmlns="" xmlns:a16="http://schemas.microsoft.com/office/drawing/2014/main" id="{2EFF5E5C-7F7C-41D1-B8B2-AFAE91353E4A}"/>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2.5. </a:t>
            </a:r>
            <a:r>
              <a:rPr lang="en-US" altLang="ko-KR" b="1" i="0" dirty="0" err="1">
                <a:effectLst/>
                <a:latin typeface="Samsung Sharp Sans" pitchFamily="2" charset="0"/>
              </a:rPr>
              <a:t>StopIteration</a:t>
            </a:r>
            <a:r>
              <a:rPr lang="en-US" altLang="ko-KR" b="1" i="0" dirty="0">
                <a:effectLst/>
                <a:latin typeface="Samsung Sharp Sans" pitchFamily="2" charset="0"/>
              </a:rPr>
              <a:t> </a:t>
            </a:r>
            <a:r>
              <a:rPr lang="en-US" altLang="ko-KR" b="1" dirty="0">
                <a:latin typeface="Samsung Sharp Sans" pitchFamily="2" charset="0"/>
              </a:rPr>
              <a:t>Exception</a:t>
            </a:r>
          </a:p>
        </p:txBody>
      </p:sp>
      <p:sp>
        <p:nvSpPr>
          <p:cNvPr id="34" name="직사각형 33">
            <a:extLst>
              <a:ext uri="{FF2B5EF4-FFF2-40B4-BE49-F238E27FC236}">
                <a16:creationId xmlns="" xmlns:a16="http://schemas.microsoft.com/office/drawing/2014/main" id="{90EFA62F-9637-4E5A-AAB1-9E61461D75DD}"/>
              </a:ext>
            </a:extLst>
          </p:cNvPr>
          <p:cNvSpPr/>
          <p:nvPr/>
        </p:nvSpPr>
        <p:spPr>
          <a:xfrm>
            <a:off x="615984" y="3837914"/>
            <a:ext cx="900498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spcAft>
                <a:spcPts val="800"/>
              </a:spcAft>
              <a:buClr>
                <a:srgbClr val="193EB0"/>
              </a:buClr>
              <a:buSzPts val="1400"/>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call a next function for an iterator object that returned all items, it generates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StopIteration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exception. </a:t>
            </a:r>
          </a:p>
        </p:txBody>
      </p:sp>
      <p:grpSp>
        <p:nvGrpSpPr>
          <p:cNvPr id="53" name="그룹 52"/>
          <p:cNvGrpSpPr/>
          <p:nvPr/>
        </p:nvGrpSpPr>
        <p:grpSpPr>
          <a:xfrm>
            <a:off x="2283267" y="4273206"/>
            <a:ext cx="6104828" cy="2162689"/>
            <a:chOff x="3898039" y="2851753"/>
            <a:chExt cx="6104828" cy="2300149"/>
          </a:xfrm>
        </p:grpSpPr>
        <p:sp>
          <p:nvSpPr>
            <p:cNvPr id="54" name="TextBox 35">
              <a:extLst>
                <a:ext uri="{FF2B5EF4-FFF2-40B4-BE49-F238E27FC236}">
                  <a16:creationId xmlns="" xmlns:a16="http://schemas.microsoft.com/office/drawing/2014/main" id="{CF0FA82A-05E6-4F0C-9BB1-9BC817A4E510}"/>
                </a:ext>
              </a:extLst>
            </p:cNvPr>
            <p:cNvSpPr txBox="1"/>
            <p:nvPr/>
          </p:nvSpPr>
          <p:spPr>
            <a:xfrm>
              <a:off x="5646208" y="2851753"/>
              <a:ext cx="1313180"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next function</a:t>
              </a:r>
              <a:endParaRPr lang="ko-KR" altLang="en-US" sz="1500" dirty="0">
                <a:latin typeface="SamsungOne 400" panose="020B0503030303020204" pitchFamily="34" charset="0"/>
              </a:endParaRPr>
            </a:p>
          </p:txBody>
        </p:sp>
        <p:sp>
          <p:nvSpPr>
            <p:cNvPr id="55" name="모서리가 둥근 직사각형 36">
              <a:extLst>
                <a:ext uri="{FF2B5EF4-FFF2-40B4-BE49-F238E27FC236}">
                  <a16:creationId xmlns="" xmlns:a16="http://schemas.microsoft.com/office/drawing/2014/main" id="{AEE30648-312A-495E-AF98-4E754F0D4B2C}"/>
                </a:ext>
              </a:extLst>
            </p:cNvPr>
            <p:cNvSpPr/>
            <p:nvPr/>
          </p:nvSpPr>
          <p:spPr>
            <a:xfrm>
              <a:off x="3898039" y="3450758"/>
              <a:ext cx="1913368" cy="1080120"/>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500" dirty="0">
                <a:latin typeface="SamsungOne 400" panose="020B0503030303020204" pitchFamily="34" charset="0"/>
              </a:endParaRPr>
            </a:p>
          </p:txBody>
        </p:sp>
        <p:sp>
          <p:nvSpPr>
            <p:cNvPr id="56" name="TextBox 37">
              <a:extLst>
                <a:ext uri="{FF2B5EF4-FFF2-40B4-BE49-F238E27FC236}">
                  <a16:creationId xmlns="" xmlns:a16="http://schemas.microsoft.com/office/drawing/2014/main" id="{6AA48EE6-5D0C-48A1-9C1C-6072ABE329E8}"/>
                </a:ext>
              </a:extLst>
            </p:cNvPr>
            <p:cNvSpPr txBox="1"/>
            <p:nvPr/>
          </p:nvSpPr>
          <p:spPr>
            <a:xfrm>
              <a:off x="4393192" y="3827075"/>
              <a:ext cx="962123"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a:latin typeface="SamsungOne 400" panose="020B0503030303020204" pitchFamily="34" charset="0"/>
                  <a:ea typeface="SamsungOne 400" panose="020B0503030303020204" pitchFamily="34" charset="0"/>
                </a:rPr>
                <a:t>iterator</a:t>
              </a:r>
              <a:endParaRPr lang="ko-KR" altLang="en-US" sz="1500" dirty="0">
                <a:latin typeface="SamsungOne 400" panose="020B0503030303020204" pitchFamily="34" charset="0"/>
              </a:endParaRPr>
            </a:p>
          </p:txBody>
        </p:sp>
        <p:sp>
          <p:nvSpPr>
            <p:cNvPr id="57" name="TextBox 38">
              <a:extLst>
                <a:ext uri="{FF2B5EF4-FFF2-40B4-BE49-F238E27FC236}">
                  <a16:creationId xmlns="" xmlns:a16="http://schemas.microsoft.com/office/drawing/2014/main" id="{2A72DCA5-F0AB-404B-8C80-F1DDBD7EEF3E}"/>
                </a:ext>
              </a:extLst>
            </p:cNvPr>
            <p:cNvSpPr txBox="1"/>
            <p:nvPr/>
          </p:nvSpPr>
          <p:spPr>
            <a:xfrm>
              <a:off x="4147948" y="4578886"/>
              <a:ext cx="1402948"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Iterator object</a:t>
              </a:r>
              <a:endParaRPr lang="ko-KR" altLang="en-US" sz="1500" dirty="0">
                <a:latin typeface="SamsungOne 400" panose="020B0503030303020204" pitchFamily="34" charset="0"/>
              </a:endParaRPr>
            </a:p>
          </p:txBody>
        </p:sp>
        <p:sp>
          <p:nvSpPr>
            <p:cNvPr id="58" name="TextBox 42">
              <a:extLst>
                <a:ext uri="{FF2B5EF4-FFF2-40B4-BE49-F238E27FC236}">
                  <a16:creationId xmlns="" xmlns:a16="http://schemas.microsoft.com/office/drawing/2014/main" id="{5F01673B-0F2A-4E45-B9E1-DECE27BE45BF}"/>
                </a:ext>
              </a:extLst>
            </p:cNvPr>
            <p:cNvSpPr txBox="1"/>
            <p:nvPr/>
          </p:nvSpPr>
          <p:spPr>
            <a:xfrm>
              <a:off x="6487719" y="3216245"/>
              <a:ext cx="385042"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10</a:t>
              </a:r>
              <a:endParaRPr lang="ko-KR" altLang="en-US" sz="1500" dirty="0">
                <a:latin typeface="SamsungOne 400" panose="020B0503030303020204" pitchFamily="34" charset="0"/>
              </a:endParaRPr>
            </a:p>
          </p:txBody>
        </p:sp>
        <p:sp>
          <p:nvSpPr>
            <p:cNvPr id="59" name="TextBox 43">
              <a:extLst>
                <a:ext uri="{FF2B5EF4-FFF2-40B4-BE49-F238E27FC236}">
                  <a16:creationId xmlns="" xmlns:a16="http://schemas.microsoft.com/office/drawing/2014/main" id="{184250D6-C4E5-47AD-A400-6BCFC6B00883}"/>
                </a:ext>
              </a:extLst>
            </p:cNvPr>
            <p:cNvSpPr txBox="1"/>
            <p:nvPr/>
          </p:nvSpPr>
          <p:spPr>
            <a:xfrm>
              <a:off x="6487719" y="3594774"/>
              <a:ext cx="401072"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20</a:t>
              </a:r>
              <a:endParaRPr lang="ko-KR" altLang="en-US" sz="1500" dirty="0">
                <a:latin typeface="SamsungOne 400" panose="020B0503030303020204" pitchFamily="34" charset="0"/>
              </a:endParaRPr>
            </a:p>
          </p:txBody>
        </p:sp>
        <p:sp>
          <p:nvSpPr>
            <p:cNvPr id="60" name="TextBox 44">
              <a:extLst>
                <a:ext uri="{FF2B5EF4-FFF2-40B4-BE49-F238E27FC236}">
                  <a16:creationId xmlns="" xmlns:a16="http://schemas.microsoft.com/office/drawing/2014/main" id="{BD433429-AEB2-48EC-A0EF-B1B26B9E05B1}"/>
                </a:ext>
              </a:extLst>
            </p:cNvPr>
            <p:cNvSpPr txBox="1"/>
            <p:nvPr/>
          </p:nvSpPr>
          <p:spPr>
            <a:xfrm>
              <a:off x="6487719" y="3976300"/>
              <a:ext cx="407484"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30</a:t>
              </a:r>
              <a:endParaRPr lang="ko-KR" altLang="en-US" sz="1500" dirty="0">
                <a:latin typeface="SamsungOne 400" panose="020B0503030303020204" pitchFamily="34" charset="0"/>
              </a:endParaRPr>
            </a:p>
          </p:txBody>
        </p:sp>
        <p:sp>
          <p:nvSpPr>
            <p:cNvPr id="61" name="TextBox 46">
              <a:extLst>
                <a:ext uri="{FF2B5EF4-FFF2-40B4-BE49-F238E27FC236}">
                  <a16:creationId xmlns="" xmlns:a16="http://schemas.microsoft.com/office/drawing/2014/main" id="{35621862-5F0E-496D-BB40-F96193DDEA02}"/>
                </a:ext>
              </a:extLst>
            </p:cNvPr>
            <p:cNvSpPr txBox="1"/>
            <p:nvPr/>
          </p:nvSpPr>
          <p:spPr>
            <a:xfrm>
              <a:off x="6028941" y="4619069"/>
              <a:ext cx="1308371" cy="323165"/>
            </a:xfrm>
            <a:prstGeom prst="rect">
              <a:avLst/>
            </a:prstGeom>
            <a:solidFill>
              <a:schemeClr val="accent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StopIteration</a:t>
              </a:r>
              <a:endParaRPr lang="ko-KR" altLang="en-US" sz="1500" dirty="0">
                <a:latin typeface="SamsungOne 400" panose="020B0503030303020204" pitchFamily="34" charset="0"/>
                <a:ea typeface="D2Coding" panose="020B0609020101020101" pitchFamily="49" charset="-127"/>
              </a:endParaRPr>
            </a:p>
          </p:txBody>
        </p:sp>
        <p:grpSp>
          <p:nvGrpSpPr>
            <p:cNvPr id="62" name="그룹 61"/>
            <p:cNvGrpSpPr/>
            <p:nvPr/>
          </p:nvGrpSpPr>
          <p:grpSpPr>
            <a:xfrm>
              <a:off x="6791520" y="3519366"/>
              <a:ext cx="3211347" cy="1056671"/>
              <a:chOff x="7343945" y="3763206"/>
              <a:chExt cx="3211347" cy="1056671"/>
            </a:xfrm>
          </p:grpSpPr>
          <p:sp>
            <p:nvSpPr>
              <p:cNvPr id="67" name="TextBox 66">
                <a:extLst>
                  <a:ext uri="{FF2B5EF4-FFF2-40B4-BE49-F238E27FC236}">
                    <a16:creationId xmlns="" xmlns:a16="http://schemas.microsoft.com/office/drawing/2014/main" id="{19E6F985-9D1D-4A70-889F-799BF640C1DA}"/>
                  </a:ext>
                </a:extLst>
              </p:cNvPr>
              <p:cNvSpPr txBox="1"/>
              <p:nvPr/>
            </p:nvSpPr>
            <p:spPr>
              <a:xfrm>
                <a:off x="7607037" y="3763206"/>
                <a:ext cx="2948255" cy="736512"/>
              </a:xfrm>
              <a:prstGeom prst="rect">
                <a:avLst/>
              </a:prstGeom>
              <a:solidFill>
                <a:schemeClr val="accent5">
                  <a:lumMod val="20000"/>
                  <a:lumOff val="80000"/>
                </a:schemeClr>
              </a:solidFill>
              <a:ln>
                <a:solidFill>
                  <a:srgbClr val="193EB0"/>
                </a:solidFill>
              </a:ln>
            </p:spPr>
            <p:txBody>
              <a:bodyPr wrap="square" rtlCol="0">
                <a:spAutoFit/>
              </a:bodyPr>
              <a:lstStyle/>
              <a:p>
                <a:r>
                  <a:rPr lang="en-US" altLang="ko-KR" sz="1300" dirty="0">
                    <a:solidFill>
                      <a:srgbClr val="193EB0"/>
                    </a:solidFill>
                    <a:latin typeface="SamsungOne 400" panose="020B0503030303020204" pitchFamily="34" charset="0"/>
                    <a:ea typeface="SamsungOne 400" panose="020B0503030303020204" pitchFamily="34" charset="0"/>
                  </a:rPr>
                  <a:t>Returns </a:t>
                </a:r>
                <a:r>
                  <a:rPr lang="en-US" altLang="ko-KR" sz="1300" dirty="0" err="1">
                    <a:solidFill>
                      <a:srgbClr val="193EB0"/>
                    </a:solidFill>
                    <a:latin typeface="SamsungOne 400" panose="020B0503030303020204" pitchFamily="34" charset="0"/>
                    <a:ea typeface="SamsungOne 400" panose="020B0503030303020204" pitchFamily="34" charset="0"/>
                  </a:rPr>
                  <a:t>StopIteration</a:t>
                </a:r>
                <a:r>
                  <a:rPr lang="en-US" altLang="ko-KR" sz="1300" dirty="0">
                    <a:solidFill>
                      <a:srgbClr val="193EB0"/>
                    </a:solidFill>
                    <a:latin typeface="SamsungOne 400" panose="020B0503030303020204" pitchFamily="34" charset="0"/>
                    <a:ea typeface="SamsungOne 400" panose="020B0503030303020204" pitchFamily="34" charset="0"/>
                  </a:rPr>
                  <a:t> after iteration.(Error when there is no more object to print)</a:t>
                </a:r>
                <a:endParaRPr lang="ko-KR" altLang="en-US" sz="1300" dirty="0">
                  <a:solidFill>
                    <a:srgbClr val="193EB0"/>
                  </a:solidFill>
                  <a:latin typeface="SamsungOne 400" panose="020B0503030303020204" pitchFamily="34" charset="0"/>
                </a:endParaRPr>
              </a:p>
            </p:txBody>
          </p:sp>
          <p:cxnSp>
            <p:nvCxnSpPr>
              <p:cNvPr id="68" name="직선 화살표 연결선 67">
                <a:extLst>
                  <a:ext uri="{FF2B5EF4-FFF2-40B4-BE49-F238E27FC236}">
                    <a16:creationId xmlns="" xmlns:a16="http://schemas.microsoft.com/office/drawing/2014/main" id="{12CE2575-3CA2-41E9-A6D7-72C9CFB1F5D8}"/>
                  </a:ext>
                </a:extLst>
              </p:cNvPr>
              <p:cNvCxnSpPr>
                <a:cxnSpLocks/>
              </p:cNvCxnSpPr>
              <p:nvPr/>
            </p:nvCxnSpPr>
            <p:spPr>
              <a:xfrm flipH="1">
                <a:off x="7343945" y="4448224"/>
                <a:ext cx="267196" cy="371653"/>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원호 62"/>
            <p:cNvSpPr/>
            <p:nvPr/>
          </p:nvSpPr>
          <p:spPr>
            <a:xfrm>
              <a:off x="5787415" y="3374586"/>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원호 63"/>
            <p:cNvSpPr/>
            <p:nvPr/>
          </p:nvSpPr>
          <p:spPr>
            <a:xfrm>
              <a:off x="5802655" y="3747966"/>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5" name="원호 64"/>
            <p:cNvSpPr/>
            <p:nvPr/>
          </p:nvSpPr>
          <p:spPr>
            <a:xfrm>
              <a:off x="5794213" y="4103788"/>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원호 65"/>
            <p:cNvSpPr/>
            <p:nvPr/>
          </p:nvSpPr>
          <p:spPr>
            <a:xfrm rot="3332370">
              <a:off x="5655389" y="4381255"/>
              <a:ext cx="814253" cy="727042"/>
            </a:xfrm>
            <a:prstGeom prst="arc">
              <a:avLst>
                <a:gd name="adj1" fmla="val 10166456"/>
                <a:gd name="adj2" fmla="val 16779412"/>
              </a:avLst>
            </a:prstGeom>
            <a:ln w="12700">
              <a:solidFill>
                <a:srgbClr val="EE210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custDataLst>
      <p:tags r:id="rId1"/>
    </p:custDataLst>
    <p:extLst>
      <p:ext uri="{BB962C8B-B14F-4D97-AF65-F5344CB8AC3E}">
        <p14:creationId xmlns:p14="http://schemas.microsoft.com/office/powerpoint/2010/main" val="192012441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6" name="직사각형 15">
            <a:extLst>
              <a:ext uri="{FF2B5EF4-FFF2-40B4-BE49-F238E27FC236}">
                <a16:creationId xmlns="" xmlns:a16="http://schemas.microsoft.com/office/drawing/2014/main" id="{989AC774-686C-4DAD-8A29-81527EB3673B}"/>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8" name="TextBox 17">
            <a:extLst>
              <a:ext uri="{FF2B5EF4-FFF2-40B4-BE49-F238E27FC236}">
                <a16:creationId xmlns="" xmlns:a16="http://schemas.microsoft.com/office/drawing/2014/main" id="{38BA6229-B32E-4AEE-BFC2-7D9F95887BB5}"/>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2.6. Using special </a:t>
            </a:r>
            <a:r>
              <a:rPr lang="en-US" altLang="ko-KR" b="1" dirty="0">
                <a:latin typeface="Samsung Sharp Sans" pitchFamily="2" charset="0"/>
              </a:rPr>
              <a:t>method </a:t>
            </a:r>
            <a:r>
              <a:rPr lang="en-US" altLang="ko-KR" b="1" dirty="0">
                <a:latin typeface="Samsung Sharp Sans" pitchFamily="2" charset="0"/>
                <a:sym typeface="Arial"/>
              </a:rPr>
              <a:t>__next__</a:t>
            </a:r>
            <a:endParaRPr lang="en-US" altLang="ko-KR" b="1" dirty="0">
              <a:latin typeface="Samsung Sharp Sans" pitchFamily="2" charset="0"/>
            </a:endParaRPr>
          </a:p>
        </p:txBody>
      </p:sp>
      <p:sp>
        <p:nvSpPr>
          <p:cNvPr id="13" name="직사각형 12">
            <a:extLst>
              <a:ext uri="{FF2B5EF4-FFF2-40B4-BE49-F238E27FC236}">
                <a16:creationId xmlns="" xmlns:a16="http://schemas.microsoft.com/office/drawing/2014/main" id="{90EFA62F-9637-4E5A-AAB1-9E61461D75DD}"/>
              </a:ext>
            </a:extLst>
          </p:cNvPr>
          <p:cNvSpPr/>
          <p:nvPr/>
        </p:nvSpPr>
        <p:spPr>
          <a:xfrm>
            <a:off x="580388" y="2029978"/>
            <a:ext cx="8887612" cy="1308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method in Python class that carries out specific tasks is called a special method or magic method.</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special method has double under bar in front and back of the name. (e.g.) __next__()</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It is used to re-define an operator or a function, which has been defined in Python.</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As before, it generates the variable named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l_iter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and converts the list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lst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into an iterator object to act as an input.</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object.__next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__’ behaves like the next function. It returns only when there is an object for return. </a:t>
            </a:r>
          </a:p>
        </p:txBody>
      </p:sp>
      <p:grpSp>
        <p:nvGrpSpPr>
          <p:cNvPr id="8" name="그룹 7"/>
          <p:cNvGrpSpPr/>
          <p:nvPr/>
        </p:nvGrpSpPr>
        <p:grpSpPr>
          <a:xfrm>
            <a:off x="471168" y="3404626"/>
            <a:ext cx="9048145" cy="2568933"/>
            <a:chOff x="471168" y="3404626"/>
            <a:chExt cx="9048145" cy="2568933"/>
          </a:xfrm>
        </p:grpSpPr>
        <p:grpSp>
          <p:nvGrpSpPr>
            <p:cNvPr id="3" name="그룹 2"/>
            <p:cNvGrpSpPr/>
            <p:nvPr/>
          </p:nvGrpSpPr>
          <p:grpSpPr>
            <a:xfrm>
              <a:off x="471168" y="3404626"/>
              <a:ext cx="9048145" cy="2568933"/>
              <a:chOff x="841360" y="3839067"/>
              <a:chExt cx="8494186" cy="2568933"/>
            </a:xfrm>
          </p:grpSpPr>
          <p:pic>
            <p:nvPicPr>
              <p:cNvPr id="7" name="그림 6" descr="텍스트이(가) 표시된 사진&#10;&#10;자동 생성된 설명">
                <a:extLst>
                  <a:ext uri="{FF2B5EF4-FFF2-40B4-BE49-F238E27FC236}">
                    <a16:creationId xmlns="" xmlns:a16="http://schemas.microsoft.com/office/drawing/2014/main" id="{71E7F006-D58B-4E60-B309-4C6C20B5319F}"/>
                  </a:ext>
                </a:extLst>
              </p:cNvPr>
              <p:cNvPicPr>
                <a:picLocks noChangeAspect="1"/>
              </p:cNvPicPr>
              <p:nvPr/>
            </p:nvPicPr>
            <p:blipFill rotWithShape="1">
              <a:blip r:embed="rId5"/>
              <a:srcRect b="35001"/>
              <a:stretch/>
            </p:blipFill>
            <p:spPr>
              <a:xfrm>
                <a:off x="841360" y="3839067"/>
                <a:ext cx="8494186" cy="2568933"/>
              </a:xfrm>
              <a:prstGeom prst="rect">
                <a:avLst/>
              </a:prstGeom>
            </p:spPr>
          </p:pic>
          <p:grpSp>
            <p:nvGrpSpPr>
              <p:cNvPr id="21" name="그룹 20">
                <a:extLst>
                  <a:ext uri="{FF2B5EF4-FFF2-40B4-BE49-F238E27FC236}">
                    <a16:creationId xmlns="" xmlns:a16="http://schemas.microsoft.com/office/drawing/2014/main" id="{B11FD7F1-2EEC-4515-BAF2-0B1F367A561B}"/>
                  </a:ext>
                </a:extLst>
              </p:cNvPr>
              <p:cNvGrpSpPr/>
              <p:nvPr/>
            </p:nvGrpSpPr>
            <p:grpSpPr>
              <a:xfrm>
                <a:off x="2413458" y="4678206"/>
                <a:ext cx="2930065" cy="292388"/>
                <a:chOff x="2703918" y="3983731"/>
                <a:chExt cx="4085878" cy="291903"/>
              </a:xfrm>
            </p:grpSpPr>
            <p:sp>
              <p:nvSpPr>
                <p:cNvPr id="22" name="TextBox 21">
                  <a:extLst>
                    <a:ext uri="{FF2B5EF4-FFF2-40B4-BE49-F238E27FC236}">
                      <a16:creationId xmlns="" xmlns:a16="http://schemas.microsoft.com/office/drawing/2014/main" id="{00E4BDF9-A459-4146-8B8F-11592B2F8891}"/>
                    </a:ext>
                  </a:extLst>
                </p:cNvPr>
                <p:cNvSpPr txBox="1"/>
                <p:nvPr/>
              </p:nvSpPr>
              <p:spPr>
                <a:xfrm>
                  <a:off x="3662820" y="3983731"/>
                  <a:ext cx="3126976" cy="291903"/>
                </a:xfrm>
                <a:prstGeom prst="rect">
                  <a:avLst/>
                </a:prstGeom>
                <a:solidFill>
                  <a:schemeClr val="accent5">
                    <a:lumMod val="20000"/>
                    <a:lumOff val="80000"/>
                  </a:schemeClr>
                </a:solidFill>
                <a:ln>
                  <a:solidFill>
                    <a:srgbClr val="193EB0"/>
                  </a:solidFill>
                </a:ln>
              </p:spPr>
              <p:txBody>
                <a:bodyPr wrap="square" rtlCol="0">
                  <a:spAutoFit/>
                </a:bodyPr>
                <a:lstStyle/>
                <a:p>
                  <a:r>
                    <a:rPr lang="en-US" altLang="ko-KR" sz="1300" dirty="0">
                      <a:solidFill>
                        <a:srgbClr val="193EB0"/>
                      </a:solidFill>
                      <a:latin typeface="SamsungOne 400" panose="020B0503030303020204" pitchFamily="34" charset="0"/>
                      <a:ea typeface="SamsungOne 400" panose="020B0503030303020204" pitchFamily="34" charset="0"/>
                    </a:rPr>
                    <a:t>Call special method __next__ </a:t>
                  </a:r>
                  <a:endParaRPr lang="ko-KR" altLang="en-US" sz="1300" dirty="0">
                    <a:solidFill>
                      <a:srgbClr val="193EB0"/>
                    </a:solidFill>
                    <a:latin typeface="SamsungOne 400" panose="020B0503030303020204" pitchFamily="34" charset="0"/>
                  </a:endParaRPr>
                </a:p>
              </p:txBody>
            </p:sp>
            <p:cxnSp>
              <p:nvCxnSpPr>
                <p:cNvPr id="23" name="직선 화살표 연결선 22">
                  <a:extLst>
                    <a:ext uri="{FF2B5EF4-FFF2-40B4-BE49-F238E27FC236}">
                      <a16:creationId xmlns="" xmlns:a16="http://schemas.microsoft.com/office/drawing/2014/main" id="{A6DED941-B869-4701-8B5C-6F69C529A434}"/>
                    </a:ext>
                  </a:extLst>
                </p:cNvPr>
                <p:cNvCxnSpPr>
                  <a:cxnSpLocks/>
                  <a:stCxn id="22" idx="1"/>
                </p:cNvCxnSpPr>
                <p:nvPr/>
              </p:nvCxnSpPr>
              <p:spPr>
                <a:xfrm flipH="1">
                  <a:off x="2703918" y="4129682"/>
                  <a:ext cx="958901"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4" name="Rectangle 13"/>
            <p:cNvSpPr>
              <a:spLocks noChangeArrowheads="1"/>
            </p:cNvSpPr>
            <p:nvPr/>
          </p:nvSpPr>
          <p:spPr bwMode="white">
            <a:xfrm>
              <a:off x="2306227" y="3938196"/>
              <a:ext cx="3470910" cy="141558"/>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i="1" dirty="0">
                  <a:solidFill>
                    <a:srgbClr val="2E8489"/>
                  </a:solidFill>
                  <a:latin typeface="D2Coding" pitchFamily="49" charset="-127"/>
                  <a:ea typeface="D2Coding" pitchFamily="49" charset="-127"/>
                </a:rPr>
                <a:t># converts</a:t>
              </a:r>
              <a:r>
                <a:rPr lang="ko-KR" altLang="en-US" i="1" dirty="0">
                  <a:solidFill>
                    <a:srgbClr val="2E8489"/>
                  </a:solidFill>
                  <a:latin typeface="D2Coding" pitchFamily="49" charset="-127"/>
                  <a:ea typeface="D2Coding" pitchFamily="49" charset="-127"/>
                </a:rPr>
                <a:t> </a:t>
              </a:r>
              <a:r>
                <a:rPr lang="en-US" altLang="ko-KR" i="1" dirty="0">
                  <a:solidFill>
                    <a:srgbClr val="2E8489"/>
                  </a:solidFill>
                  <a:latin typeface="D2Coding" pitchFamily="49" charset="-127"/>
                  <a:ea typeface="D2Coding" pitchFamily="49" charset="-127"/>
                </a:rPr>
                <a:t>list type object into an iterator</a:t>
              </a:r>
              <a:endParaRPr lang="ko-KR" altLang="en-US" i="1" dirty="0">
                <a:solidFill>
                  <a:srgbClr val="2E8489"/>
                </a:solidFill>
                <a:latin typeface="D2Coding" pitchFamily="49" charset="-127"/>
                <a:ea typeface="D2Coding" pitchFamily="49" charset="-127"/>
              </a:endParaRPr>
            </a:p>
          </p:txBody>
        </p:sp>
      </p:grpSp>
    </p:spTree>
    <p:custDataLst>
      <p:tags r:id="rId1"/>
    </p:custDataLst>
    <p:extLst>
      <p:ext uri="{BB962C8B-B14F-4D97-AF65-F5344CB8AC3E}">
        <p14:creationId xmlns:p14="http://schemas.microsoft.com/office/powerpoint/2010/main" val="368665529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 xmlns:a16="http://schemas.microsoft.com/office/drawing/2014/main"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 xmlns:a16="http://schemas.microsoft.com/office/drawing/2014/main"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 xmlns:a16="http://schemas.microsoft.com/office/drawing/2014/main"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 name="그룹 7">
              <a:extLst>
                <a:ext uri="{FF2B5EF4-FFF2-40B4-BE49-F238E27FC236}">
                  <a16:creationId xmlns="" xmlns:a16="http://schemas.microsoft.com/office/drawing/2014/main"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 xmlns:a16="http://schemas.microsoft.com/office/drawing/2014/main"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 xmlns:a16="http://schemas.microsoft.com/office/drawing/2014/main"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 xmlns:a16="http://schemas.microsoft.com/office/drawing/2014/main"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grpSp>
        <p:nvGrpSpPr>
          <p:cNvPr id="42" name="그룹 41">
            <a:extLst>
              <a:ext uri="{FF2B5EF4-FFF2-40B4-BE49-F238E27FC236}">
                <a16:creationId xmlns="" xmlns:a16="http://schemas.microsoft.com/office/drawing/2014/main"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 xmlns:a16="http://schemas.microsoft.com/office/drawing/2014/main"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 xmlns:a16="http://schemas.microsoft.com/office/drawing/2014/main"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19</a:t>
              </a:r>
            </a:p>
          </p:txBody>
        </p:sp>
      </p:grpSp>
      <p:pic>
        <p:nvPicPr>
          <p:cNvPr id="4" name="그림 3">
            <a:extLst>
              <a:ext uri="{FF2B5EF4-FFF2-40B4-BE49-F238E27FC236}">
                <a16:creationId xmlns="" xmlns:a16="http://schemas.microsoft.com/office/drawing/2014/main" id="{5C058F62-4A20-4DDB-A486-4D3CCDC1A8D5}"/>
              </a:ext>
            </a:extLst>
          </p:cNvPr>
          <p:cNvPicPr>
            <a:picLocks noChangeAspect="1"/>
          </p:cNvPicPr>
          <p:nvPr/>
        </p:nvPicPr>
        <p:blipFill>
          <a:blip r:embed="rId5"/>
          <a:stretch>
            <a:fillRect/>
          </a:stretch>
        </p:blipFill>
        <p:spPr>
          <a:xfrm>
            <a:off x="5843016" y="2383278"/>
            <a:ext cx="3250760" cy="680837"/>
          </a:xfrm>
          <a:prstGeom prst="rect">
            <a:avLst/>
          </a:prstGeom>
          <a:ln>
            <a:solidFill>
              <a:schemeClr val="bg1">
                <a:lumMod val="85000"/>
              </a:schemeClr>
            </a:solidFill>
          </a:ln>
        </p:spPr>
      </p:pic>
      <p:pic>
        <p:nvPicPr>
          <p:cNvPr id="10" name="그림 9">
            <a:extLst>
              <a:ext uri="{FF2B5EF4-FFF2-40B4-BE49-F238E27FC236}">
                <a16:creationId xmlns="" xmlns:a16="http://schemas.microsoft.com/office/drawing/2014/main" id="{2F5C7B2E-D1CE-49A8-B745-27A0C8BEA265}"/>
              </a:ext>
            </a:extLst>
          </p:cNvPr>
          <p:cNvPicPr>
            <a:picLocks noChangeAspect="1"/>
          </p:cNvPicPr>
          <p:nvPr/>
        </p:nvPicPr>
        <p:blipFill rotWithShape="1">
          <a:blip r:embed="rId6"/>
          <a:srcRect r="5137"/>
          <a:stretch/>
        </p:blipFill>
        <p:spPr>
          <a:xfrm>
            <a:off x="5843016" y="3865752"/>
            <a:ext cx="3264408" cy="619784"/>
          </a:xfrm>
          <a:prstGeom prst="rect">
            <a:avLst/>
          </a:prstGeom>
          <a:ln>
            <a:solidFill>
              <a:schemeClr val="bg1">
                <a:lumMod val="85000"/>
              </a:schemeClr>
            </a:solidFill>
          </a:ln>
        </p:spPr>
      </p:pic>
      <p:sp>
        <p:nvSpPr>
          <p:cNvPr id="18" name="직사각형 17">
            <a:extLst>
              <a:ext uri="{FF2B5EF4-FFF2-40B4-BE49-F238E27FC236}">
                <a16:creationId xmlns="" xmlns:a16="http://schemas.microsoft.com/office/drawing/2014/main" id="{90EFA62F-9637-4E5A-AAB1-9E61461D75DD}"/>
              </a:ext>
            </a:extLst>
          </p:cNvPr>
          <p:cNvSpPr/>
          <p:nvPr/>
        </p:nvSpPr>
        <p:spPr>
          <a:xfrm>
            <a:off x="818866" y="2396527"/>
            <a:ext cx="4941854" cy="2262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Operating 10 + 20 gives 30. </a:t>
            </a:r>
          </a:p>
          <a:p>
            <a:pPr marL="117475" indent="-117475" defTabSz="-45199300">
              <a:spcBef>
                <a:spcPts val="0"/>
              </a:spcBef>
              <a:spcAft>
                <a:spcPts val="600"/>
              </a:spcAft>
              <a:buClr>
                <a:srgbClr val="000000"/>
              </a:buClr>
              <a:buSzPct val="120000"/>
              <a:buBlip>
                <a:blip r:embed="rId7"/>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addition operator is the result of an operation executed by the  special method __add__ on the integer object 10. </a:t>
            </a:r>
          </a:p>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Thus, the code 10 + 20 is equal to (10).__add__(20).</a:t>
            </a:r>
          </a:p>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Python has many methods that has names written as __XXX__. These are special methods.</a:t>
            </a:r>
          </a:p>
          <a:p>
            <a:pPr marL="117475" indent="-117475" defTabSz="-45199300">
              <a:spcBef>
                <a:spcPts val="0"/>
              </a:spcBef>
              <a:spcAft>
                <a:spcPts val="600"/>
              </a:spcAft>
              <a:buClr>
                <a:srgbClr val="000000"/>
              </a:buClr>
              <a:buSzPct val="120000"/>
              <a:buBlip>
                <a:blip r:embed="rId7"/>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More about class and method in Unit 21. </a:t>
            </a:r>
          </a:p>
        </p:txBody>
      </p:sp>
      <p:sp>
        <p:nvSpPr>
          <p:cNvPr id="19" name="TextBox 18">
            <a:extLst>
              <a:ext uri="{FF2B5EF4-FFF2-40B4-BE49-F238E27FC236}">
                <a16:creationId xmlns="" xmlns:a16="http://schemas.microsoft.com/office/drawing/2014/main" id="{203D0B5B-D6F4-4498-AA8E-6D2DB9043229}"/>
              </a:ext>
            </a:extLst>
          </p:cNvPr>
          <p:cNvSpPr txBox="1"/>
          <p:nvPr/>
        </p:nvSpPr>
        <p:spPr>
          <a:xfrm>
            <a:off x="609600" y="1925387"/>
            <a:ext cx="4953000" cy="338554"/>
          </a:xfrm>
          <a:prstGeom prst="rect">
            <a:avLst/>
          </a:prstGeom>
          <a:noFill/>
        </p:spPr>
        <p:txBody>
          <a:bodyPr wrap="square">
            <a:spAutoFit/>
          </a:bodyPr>
          <a:lstStyle/>
          <a:p>
            <a:r>
              <a:rPr lang="en-US" altLang="ko-KR" sz="1600" b="1" dirty="0">
                <a:latin typeface="SamsungOne 700" panose="020B0803030303020204" pitchFamily="34" charset="0"/>
                <a:ea typeface="SamsungOne 700" panose="020B0803030303020204" pitchFamily="34" charset="0"/>
              </a:rPr>
              <a:t>2.6. Using special method __next__</a:t>
            </a:r>
            <a:endParaRPr lang="ko-KR" altLang="en-US" sz="1600" b="1" dirty="0">
              <a:latin typeface="SamsungOne 700" panose="020B0803030303020204" pitchFamily="34" charset="0"/>
            </a:endParaRPr>
          </a:p>
        </p:txBody>
      </p:sp>
    </p:spTree>
    <p:custDataLst>
      <p:tags r:id="rId1"/>
    </p:custDataLst>
    <p:extLst>
      <p:ext uri="{BB962C8B-B14F-4D97-AF65-F5344CB8AC3E}">
        <p14:creationId xmlns:p14="http://schemas.microsoft.com/office/powerpoint/2010/main" val="276335948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pSp>
        <p:nvGrpSpPr>
          <p:cNvPr id="13" name="그룹 12">
            <a:extLst>
              <a:ext uri="{FF2B5EF4-FFF2-40B4-BE49-F238E27FC236}">
                <a16:creationId xmlns="" xmlns:a16="http://schemas.microsoft.com/office/drawing/2014/main" id="{BDB8FC3F-1686-4C4A-A03C-3F3639A9B7F9}"/>
              </a:ext>
            </a:extLst>
          </p:cNvPr>
          <p:cNvGrpSpPr/>
          <p:nvPr/>
        </p:nvGrpSpPr>
        <p:grpSpPr>
          <a:xfrm>
            <a:off x="463014" y="3755224"/>
            <a:ext cx="9004986" cy="1256824"/>
            <a:chOff x="559817" y="3240571"/>
            <a:chExt cx="8791575" cy="1256824"/>
          </a:xfrm>
        </p:grpSpPr>
        <p:sp>
          <p:nvSpPr>
            <p:cNvPr id="16" name="모서리가 둥근 직사각형 4">
              <a:extLst>
                <a:ext uri="{FF2B5EF4-FFF2-40B4-BE49-F238E27FC236}">
                  <a16:creationId xmlns="" xmlns:a16="http://schemas.microsoft.com/office/drawing/2014/main" id="{E5F60E68-0A83-45DC-BAF1-5A195B7AF06A}"/>
                </a:ext>
              </a:extLst>
            </p:cNvPr>
            <p:cNvSpPr/>
            <p:nvPr/>
          </p:nvSpPr>
          <p:spPr>
            <a:xfrm>
              <a:off x="559817" y="3240571"/>
              <a:ext cx="8791575" cy="1256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 xmlns:a16="http://schemas.microsoft.com/office/drawing/2014/main" id="{5C13652A-A77C-49AD-9F47-674CB712D49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9EDB43D8-BCAA-49AB-A33A-59196853C78F}"/>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1 - 3 </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0" name="TextBox 19">
              <a:extLst>
                <a:ext uri="{FF2B5EF4-FFF2-40B4-BE49-F238E27FC236}">
                  <a16:creationId xmlns="" xmlns:a16="http://schemas.microsoft.com/office/drawing/2014/main" id="{EBB8FE3F-8A08-4470-8AB3-96F7C66286CA}"/>
                </a:ext>
              </a:extLst>
            </p:cNvPr>
            <p:cNvSpPr txBox="1"/>
            <p:nvPr/>
          </p:nvSpPr>
          <p:spPr>
            <a:xfrm>
              <a:off x="1036273" y="3626634"/>
              <a:ext cx="8281138" cy="754053"/>
            </a:xfrm>
            <a:prstGeom prst="rect">
              <a:avLst/>
            </a:prstGeom>
            <a:noFill/>
          </p:spPr>
          <p:txBody>
            <a:bodyPr wrap="square" lIns="0" tIns="0" rIns="0" bIns="0">
              <a:spAutoFit/>
            </a:bodyPr>
            <a:lstStyle/>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Using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(l), check if the list object l can be converted into an iterator in try : clause.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Exception does not occur.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 message ‘is an iterable object’ pops up.</a:t>
              </a:r>
            </a:p>
          </p:txBody>
        </p:sp>
      </p:grpSp>
      <p:grpSp>
        <p:nvGrpSpPr>
          <p:cNvPr id="3" name="그룹 2"/>
          <p:cNvGrpSpPr/>
          <p:nvPr/>
        </p:nvGrpSpPr>
        <p:grpSpPr>
          <a:xfrm>
            <a:off x="463014" y="2007130"/>
            <a:ext cx="9042651" cy="1578792"/>
            <a:chOff x="740205" y="1952031"/>
            <a:chExt cx="9523910" cy="1800477"/>
          </a:xfrm>
        </p:grpSpPr>
        <p:pic>
          <p:nvPicPr>
            <p:cNvPr id="4" name="그림 3">
              <a:extLst>
                <a:ext uri="{FF2B5EF4-FFF2-40B4-BE49-F238E27FC236}">
                  <a16:creationId xmlns="" xmlns:a16="http://schemas.microsoft.com/office/drawing/2014/main" id="{BC6B087E-3032-42DB-B7DA-50A2F473E850}"/>
                </a:ext>
              </a:extLst>
            </p:cNvPr>
            <p:cNvPicPr>
              <a:picLocks noChangeAspect="1"/>
            </p:cNvPicPr>
            <p:nvPr/>
          </p:nvPicPr>
          <p:blipFill rotWithShape="1">
            <a:blip r:embed="rId5"/>
            <a:srcRect b="13607"/>
            <a:stretch/>
          </p:blipFill>
          <p:spPr>
            <a:xfrm>
              <a:off x="740205" y="1952032"/>
              <a:ext cx="8316486" cy="1555477"/>
            </a:xfrm>
            <a:prstGeom prst="rect">
              <a:avLst/>
            </a:prstGeom>
          </p:spPr>
        </p:pic>
        <p:sp>
          <p:nvSpPr>
            <p:cNvPr id="21" name="직사각형 20">
              <a:extLst>
                <a:ext uri="{FF2B5EF4-FFF2-40B4-BE49-F238E27FC236}">
                  <a16:creationId xmlns="" xmlns:a16="http://schemas.microsoft.com/office/drawing/2014/main" id="{1B7AA809-F0B4-48FA-B298-A54ECBEB40D1}"/>
                </a:ext>
              </a:extLst>
            </p:cNvPr>
            <p:cNvSpPr/>
            <p:nvPr/>
          </p:nvSpPr>
          <p:spPr>
            <a:xfrm>
              <a:off x="752475" y="3459626"/>
              <a:ext cx="2613723" cy="292881"/>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 xmlns:a16="http://schemas.microsoft.com/office/drawing/2014/main" id="{BC6B087E-3032-42DB-B7DA-50A2F473E850}"/>
                </a:ext>
              </a:extLst>
            </p:cNvPr>
            <p:cNvPicPr>
              <a:picLocks noChangeAspect="1"/>
            </p:cNvPicPr>
            <p:nvPr/>
          </p:nvPicPr>
          <p:blipFill rotWithShape="1">
            <a:blip r:embed="rId5"/>
            <a:srcRect l="85519"/>
            <a:stretch/>
          </p:blipFill>
          <p:spPr>
            <a:xfrm>
              <a:off x="8466803" y="1952031"/>
              <a:ext cx="1797312" cy="1800477"/>
            </a:xfrm>
            <a:prstGeom prst="rect">
              <a:avLst/>
            </a:prstGeom>
          </p:spPr>
        </p:pic>
      </p:grpSp>
      <p:sp>
        <p:nvSpPr>
          <p:cNvPr id="22" name="직사각형 21">
            <a:extLst>
              <a:ext uri="{FF2B5EF4-FFF2-40B4-BE49-F238E27FC236}">
                <a16:creationId xmlns="" xmlns:a16="http://schemas.microsoft.com/office/drawing/2014/main" id="{ED449F4B-60D3-4050-B266-892BE4DE1BF9}"/>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23" name="TextBox 22">
            <a:extLst>
              <a:ext uri="{FF2B5EF4-FFF2-40B4-BE49-F238E27FC236}">
                <a16:creationId xmlns="" xmlns:a16="http://schemas.microsoft.com/office/drawing/2014/main" id="{6D3885C8-8B0A-4481-9D06-F40698F480FD}"/>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2.7. Code that verifies if the object is iterable</a:t>
            </a:r>
            <a:endParaRPr lang="en-US" altLang="ko-KR" b="1" dirty="0">
              <a:latin typeface="Samsung Sharp Sans" pitchFamily="2" charset="0"/>
            </a:endParaRPr>
          </a:p>
        </p:txBody>
      </p:sp>
      <p:sp>
        <p:nvSpPr>
          <p:cNvPr id="26" name="직사각형 25"/>
          <p:cNvSpPr/>
          <p:nvPr/>
        </p:nvSpPr>
        <p:spPr>
          <a:xfrm>
            <a:off x="1584542" y="3065467"/>
            <a:ext cx="3056639" cy="204100"/>
          </a:xfrm>
          <a:prstGeom prst="rect">
            <a:avLst/>
          </a:prstGeom>
          <a:solidFill>
            <a:srgbClr val="F7F7F7"/>
          </a:solidFill>
        </p:spPr>
        <p:txBody>
          <a:bodyPr wrap="none" lIns="0" tIns="0" rIns="0" bIns="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a:solidFill>
                  <a:srgbClr val="BF3238"/>
                </a:solidFill>
                <a:latin typeface="D2Coding" panose="020B0609020101020101" pitchFamily="49" charset="-127"/>
                <a:ea typeface="D2Coding" panose="020B0609020101020101" pitchFamily="49" charset="-127"/>
              </a:rPr>
              <a:t>'list is </a:t>
            </a:r>
            <a:r>
              <a:rPr lang="en-US" altLang="ko-KR" sz="1200" dirty="0" smtClean="0">
                <a:solidFill>
                  <a:srgbClr val="BF3238"/>
                </a:solidFill>
                <a:latin typeface="D2Coding" panose="020B0609020101020101" pitchFamily="49" charset="-127"/>
                <a:ea typeface="D2Coding" panose="020B0609020101020101" pitchFamily="49" charset="-127"/>
              </a:rPr>
              <a:t>an </a:t>
            </a:r>
            <a:r>
              <a:rPr lang="en-US" altLang="ko-KR" sz="1200" dirty="0">
                <a:solidFill>
                  <a:srgbClr val="BF3238"/>
                </a:solidFill>
                <a:latin typeface="D2Coding" panose="020B0609020101020101" pitchFamily="49" charset="-127"/>
                <a:ea typeface="D2Coding" panose="020B0609020101020101" pitchFamily="49" charset="-127"/>
              </a:rPr>
              <a:t>iterable object</a:t>
            </a:r>
            <a:r>
              <a:rPr lang="en-US" altLang="ko-KR" sz="1200" dirty="0" smtClean="0">
                <a:solidFill>
                  <a:srgbClr val="BF3238"/>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 </a:t>
            </a:r>
            <a:endParaRPr lang="ko-KR" altLang="en-US" sz="1200" dirty="0">
              <a:latin typeface="D2Coding" panose="020B0609020101020101" pitchFamily="49" charset="-127"/>
              <a:ea typeface="D2Coding" panose="020B0609020101020101" pitchFamily="49" charset="-127"/>
            </a:endParaRPr>
          </a:p>
        </p:txBody>
      </p:sp>
      <p:sp>
        <p:nvSpPr>
          <p:cNvPr id="30" name="직사각형 29"/>
          <p:cNvSpPr/>
          <p:nvPr/>
        </p:nvSpPr>
        <p:spPr>
          <a:xfrm>
            <a:off x="549724" y="3355880"/>
            <a:ext cx="2176056" cy="228568"/>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list is an iterable object.</a:t>
            </a:r>
            <a:endParaRPr lang="ko-KR" altLang="en-US" sz="1200" dirty="0">
              <a:latin typeface="D2Coding" panose="020B0609020101020101" pitchFamily="49" charset="-127"/>
              <a:ea typeface="D2Coding" panose="020B0609020101020101" pitchFamily="49" charset="-127"/>
            </a:endParaRPr>
          </a:p>
        </p:txBody>
      </p:sp>
      <p:sp>
        <p:nvSpPr>
          <p:cNvPr id="31" name="직사각형 30"/>
          <p:cNvSpPr/>
          <p:nvPr/>
        </p:nvSpPr>
        <p:spPr>
          <a:xfrm>
            <a:off x="1584542" y="2755812"/>
            <a:ext cx="3056639" cy="204100"/>
          </a:xfrm>
          <a:prstGeom prst="rect">
            <a:avLst/>
          </a:prstGeom>
          <a:solidFill>
            <a:srgbClr val="F7F7F7"/>
          </a:solidFill>
        </p:spPr>
        <p:txBody>
          <a:bodyPr wrap="none" lIns="0" tIns="0" rIns="0" bIns="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'list </a:t>
            </a:r>
            <a:r>
              <a:rPr lang="en-US" altLang="ko-KR" sz="1200" dirty="0">
                <a:solidFill>
                  <a:srgbClr val="BF3238"/>
                </a:solidFill>
                <a:latin typeface="D2Coding" panose="020B0609020101020101" pitchFamily="49" charset="-127"/>
                <a:ea typeface="D2Coding" panose="020B0609020101020101" pitchFamily="49" charset="-127"/>
              </a:rPr>
              <a:t>is not an iterable object</a:t>
            </a:r>
            <a:r>
              <a:rPr lang="en-US" altLang="ko-KR" sz="1200" dirty="0" smtClean="0">
                <a:solidFill>
                  <a:srgbClr val="BF3238"/>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 </a:t>
            </a:r>
            <a:endParaRPr lang="ko-KR" altLang="en-US" sz="1200" dirty="0">
              <a:latin typeface="D2Coding" panose="020B0609020101020101" pitchFamily="49" charset="-127"/>
              <a:ea typeface="D2Coding" panose="020B0609020101020101" pitchFamily="49" charset="-127"/>
            </a:endParaRPr>
          </a:p>
        </p:txBody>
      </p:sp>
    </p:spTree>
    <p:custDataLst>
      <p:tags r:id="rId1"/>
    </p:custDataLst>
    <p:extLst>
      <p:ext uri="{BB962C8B-B14F-4D97-AF65-F5344CB8AC3E}">
        <p14:creationId xmlns:p14="http://schemas.microsoft.com/office/powerpoint/2010/main" val="32046933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24" name="직사각형 23">
            <a:extLst>
              <a:ext uri="{FF2B5EF4-FFF2-40B4-BE49-F238E27FC236}">
                <a16:creationId xmlns="" xmlns:a16="http://schemas.microsoft.com/office/drawing/2014/main" id="{BD99F290-225B-44C9-84A2-850C81D9F87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25" name="TextBox 24">
            <a:extLst>
              <a:ext uri="{FF2B5EF4-FFF2-40B4-BE49-F238E27FC236}">
                <a16:creationId xmlns="" xmlns:a16="http://schemas.microsoft.com/office/drawing/2014/main" id="{2162DD6D-FA71-44CD-B717-D41C495B0B91}"/>
              </a:ext>
            </a:extLst>
          </p:cNvPr>
          <p:cNvSpPr txBox="1"/>
          <p:nvPr/>
        </p:nvSpPr>
        <p:spPr>
          <a:xfrm>
            <a:off x="361949" y="1586913"/>
            <a:ext cx="6760381" cy="369332"/>
          </a:xfrm>
          <a:prstGeom prst="rect">
            <a:avLst/>
          </a:prstGeom>
          <a:noFill/>
        </p:spPr>
        <p:txBody>
          <a:bodyPr wrap="square">
            <a:spAutoFit/>
          </a:bodyPr>
          <a:lstStyle/>
          <a:p>
            <a:r>
              <a:rPr lang="en-US" altLang="ko-KR" b="1" dirty="0">
                <a:latin typeface="Samsung Sharp Sans" pitchFamily="2" charset="0"/>
              </a:rPr>
              <a:t>2.7. Code that verifies if the object is iterable</a:t>
            </a:r>
          </a:p>
        </p:txBody>
      </p:sp>
      <p:grpSp>
        <p:nvGrpSpPr>
          <p:cNvPr id="7" name="그룹 6"/>
          <p:cNvGrpSpPr/>
          <p:nvPr/>
        </p:nvGrpSpPr>
        <p:grpSpPr>
          <a:xfrm>
            <a:off x="413897" y="2034396"/>
            <a:ext cx="9099066" cy="1623079"/>
            <a:chOff x="413897" y="2022204"/>
            <a:chExt cx="9099066" cy="1623079"/>
          </a:xfrm>
        </p:grpSpPr>
        <p:grpSp>
          <p:nvGrpSpPr>
            <p:cNvPr id="3" name="그룹 2"/>
            <p:cNvGrpSpPr/>
            <p:nvPr/>
          </p:nvGrpSpPr>
          <p:grpSpPr>
            <a:xfrm>
              <a:off x="413897" y="2022204"/>
              <a:ext cx="9099066" cy="1623079"/>
              <a:chOff x="476300" y="2198524"/>
              <a:chExt cx="11108275" cy="1981478"/>
            </a:xfrm>
          </p:grpSpPr>
          <p:pic>
            <p:nvPicPr>
              <p:cNvPr id="4" name="그림 3">
                <a:extLst>
                  <a:ext uri="{FF2B5EF4-FFF2-40B4-BE49-F238E27FC236}">
                    <a16:creationId xmlns="" xmlns:a16="http://schemas.microsoft.com/office/drawing/2014/main" id="{EC067AC7-C1A3-4279-BFFC-A0EA6F4DDD7F}"/>
                  </a:ext>
                </a:extLst>
              </p:cNvPr>
              <p:cNvPicPr>
                <a:picLocks noChangeAspect="1"/>
              </p:cNvPicPr>
              <p:nvPr/>
            </p:nvPicPr>
            <p:blipFill rotWithShape="1">
              <a:blip r:embed="rId4"/>
              <a:srcRect b="13560"/>
              <a:stretch/>
            </p:blipFill>
            <p:spPr>
              <a:xfrm>
                <a:off x="476300" y="2198524"/>
                <a:ext cx="8991699" cy="1712785"/>
              </a:xfrm>
              <a:prstGeom prst="rect">
                <a:avLst/>
              </a:prstGeom>
            </p:spPr>
          </p:pic>
          <p:sp>
            <p:nvSpPr>
              <p:cNvPr id="21" name="직사각형 20">
                <a:extLst>
                  <a:ext uri="{FF2B5EF4-FFF2-40B4-BE49-F238E27FC236}">
                    <a16:creationId xmlns="" xmlns:a16="http://schemas.microsoft.com/office/drawing/2014/main" id="{46A99D73-C8DB-4CAA-AD85-5DF26F29485A}"/>
                  </a:ext>
                </a:extLst>
              </p:cNvPr>
              <p:cNvSpPr/>
              <p:nvPr/>
            </p:nvSpPr>
            <p:spPr>
              <a:xfrm>
                <a:off x="534258" y="3870095"/>
                <a:ext cx="2748478" cy="292881"/>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 xmlns:a16="http://schemas.microsoft.com/office/drawing/2014/main" id="{EC067AC7-C1A3-4279-BFFC-A0EA6F4DDD7F}"/>
                  </a:ext>
                </a:extLst>
              </p:cNvPr>
              <p:cNvPicPr>
                <a:picLocks noChangeAspect="1"/>
              </p:cNvPicPr>
              <p:nvPr/>
            </p:nvPicPr>
            <p:blipFill rotWithShape="1">
              <a:blip r:embed="rId4"/>
              <a:srcRect l="68098"/>
              <a:stretch/>
            </p:blipFill>
            <p:spPr>
              <a:xfrm>
                <a:off x="8716039" y="2198524"/>
                <a:ext cx="2868536" cy="1981478"/>
              </a:xfrm>
              <a:prstGeom prst="rect">
                <a:avLst/>
              </a:prstGeom>
            </p:spPr>
          </p:pic>
        </p:grpSp>
        <p:sp>
          <p:nvSpPr>
            <p:cNvPr id="6" name="TextBox 5">
              <a:extLst>
                <a:ext uri="{FF2B5EF4-FFF2-40B4-BE49-F238E27FC236}">
                  <a16:creationId xmlns="" xmlns:a16="http://schemas.microsoft.com/office/drawing/2014/main" id="{567A6C69-DCFF-F844-81D8-171062D02A9C}"/>
                </a:ext>
              </a:extLst>
            </p:cNvPr>
            <p:cNvSpPr txBox="1"/>
            <p:nvPr/>
          </p:nvSpPr>
          <p:spPr>
            <a:xfrm>
              <a:off x="835152" y="2120575"/>
              <a:ext cx="3656433" cy="15933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a:t>
              </a:r>
              <a:r>
                <a:rPr lang="ko-KR" altLang="en-US" sz="1100" dirty="0"/>
                <a:t> </a:t>
              </a:r>
              <a:r>
                <a:rPr lang="en-US" altLang="ko-KR" sz="1100" dirty="0"/>
                <a:t>verifies if the tuple is an iterable object</a:t>
              </a:r>
              <a:endParaRPr lang="ko-KR" altLang="en-US" sz="1100" dirty="0"/>
            </a:p>
          </p:txBody>
        </p:sp>
        <p:sp>
          <p:nvSpPr>
            <p:cNvPr id="23" name="직사각형 22"/>
            <p:cNvSpPr/>
            <p:nvPr/>
          </p:nvSpPr>
          <p:spPr>
            <a:xfrm>
              <a:off x="1428959" y="2414016"/>
              <a:ext cx="2076242"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'Hong </a:t>
              </a:r>
              <a:r>
                <a:rPr lang="en-US" altLang="ko-KR" sz="1100" dirty="0">
                  <a:solidFill>
                    <a:srgbClr val="BF3238"/>
                  </a:solidFill>
                  <a:latin typeface="D2Coding" panose="020B0609020101020101" pitchFamily="49" charset="-127"/>
                  <a:ea typeface="D2Coding" panose="020B0609020101020101" pitchFamily="49" charset="-127"/>
                </a:rPr>
                <a:t>gil </a:t>
              </a:r>
              <a:r>
                <a:rPr lang="en-US" altLang="ko-KR" sz="1100" dirty="0" smtClean="0">
                  <a:solidFill>
                    <a:srgbClr val="BF3238"/>
                  </a:solidFill>
                  <a:latin typeface="D2Coding" panose="020B0609020101020101" pitchFamily="49" charset="-127"/>
                  <a:ea typeface="D2Coding" panose="020B0609020101020101" pitchFamily="49" charset="-127"/>
                </a:rPr>
                <a:t>dong'</a:t>
              </a:r>
              <a:r>
                <a:rPr lang="en-US" altLang="ko-KR" sz="1100" dirty="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0B8B4A"/>
                  </a:solidFill>
                  <a:latin typeface="D2Coding" panose="020B0609020101020101" pitchFamily="49" charset="-127"/>
                  <a:ea typeface="D2Coding" panose="020B0609020101020101" pitchFamily="49" charset="-127"/>
                </a:rPr>
                <a:t>22</a:t>
              </a:r>
              <a:r>
                <a:rPr lang="en-US" altLang="ko-KR" sz="1100" dirty="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0B8B4A"/>
                  </a:solidFill>
                  <a:latin typeface="D2Coding" panose="020B0609020101020101" pitchFamily="49" charset="-127"/>
                  <a:ea typeface="D2Coding" panose="020B0609020101020101" pitchFamily="49" charset="-127"/>
                </a:rPr>
                <a:t>79.7</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33" name="직사각형 32"/>
            <p:cNvSpPr/>
            <p:nvPr/>
          </p:nvSpPr>
          <p:spPr>
            <a:xfrm>
              <a:off x="1493897" y="2865207"/>
              <a:ext cx="2799974"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'tuple is not an iterable object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34" name="직사각형 33"/>
            <p:cNvSpPr/>
            <p:nvPr/>
          </p:nvSpPr>
          <p:spPr>
            <a:xfrm>
              <a:off x="1493897" y="3160396"/>
              <a:ext cx="2491363"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tuple is an iterable object.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35" name="직사각형 34"/>
            <p:cNvSpPr/>
            <p:nvPr/>
          </p:nvSpPr>
          <p:spPr>
            <a:xfrm>
              <a:off x="521530" y="3401600"/>
              <a:ext cx="2176056" cy="204893"/>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tuple is an iterable object.</a:t>
              </a:r>
              <a:endParaRPr lang="ko-KR" altLang="en-US" sz="1200" dirty="0">
                <a:latin typeface="D2Coding" panose="020B0609020101020101" pitchFamily="49" charset="-127"/>
                <a:ea typeface="D2Coding" panose="020B0609020101020101" pitchFamily="49" charset="-127"/>
              </a:endParaRPr>
            </a:p>
          </p:txBody>
        </p:sp>
      </p:grpSp>
      <p:grpSp>
        <p:nvGrpSpPr>
          <p:cNvPr id="37" name="그룹 36">
            <a:extLst>
              <a:ext uri="{FF2B5EF4-FFF2-40B4-BE49-F238E27FC236}">
                <a16:creationId xmlns="" xmlns:a16="http://schemas.microsoft.com/office/drawing/2014/main" id="{BDB8FC3F-1686-4C4A-A03C-3F3639A9B7F9}"/>
              </a:ext>
            </a:extLst>
          </p:cNvPr>
          <p:cNvGrpSpPr/>
          <p:nvPr/>
        </p:nvGrpSpPr>
        <p:grpSpPr>
          <a:xfrm>
            <a:off x="463014" y="3755224"/>
            <a:ext cx="9004986" cy="1256824"/>
            <a:chOff x="559817" y="3240571"/>
            <a:chExt cx="8791575" cy="1256824"/>
          </a:xfrm>
        </p:grpSpPr>
        <p:sp>
          <p:nvSpPr>
            <p:cNvPr id="38" name="모서리가 둥근 직사각형 4">
              <a:extLst>
                <a:ext uri="{FF2B5EF4-FFF2-40B4-BE49-F238E27FC236}">
                  <a16:creationId xmlns="" xmlns:a16="http://schemas.microsoft.com/office/drawing/2014/main" id="{E5F60E68-0A83-45DC-BAF1-5A195B7AF06A}"/>
                </a:ext>
              </a:extLst>
            </p:cNvPr>
            <p:cNvSpPr/>
            <p:nvPr/>
          </p:nvSpPr>
          <p:spPr>
            <a:xfrm>
              <a:off x="559817" y="3240571"/>
              <a:ext cx="8791575" cy="1256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9" name="Picture 2" descr="Byte - Free electronics icons">
              <a:extLst>
                <a:ext uri="{FF2B5EF4-FFF2-40B4-BE49-F238E27FC236}">
                  <a16:creationId xmlns="" xmlns:a16="http://schemas.microsoft.com/office/drawing/2014/main" id="{5C13652A-A77C-49AD-9F47-674CB712D49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 xmlns:a16="http://schemas.microsoft.com/office/drawing/2014/main" id="{9EDB43D8-BCAA-49AB-A33A-59196853C78F}"/>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1 - 3 </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41" name="TextBox 40">
              <a:extLst>
                <a:ext uri="{FF2B5EF4-FFF2-40B4-BE49-F238E27FC236}">
                  <a16:creationId xmlns="" xmlns:a16="http://schemas.microsoft.com/office/drawing/2014/main" id="{EBB8FE3F-8A08-4470-8AB3-96F7C66286CA}"/>
                </a:ext>
              </a:extLst>
            </p:cNvPr>
            <p:cNvSpPr txBox="1"/>
            <p:nvPr/>
          </p:nvSpPr>
          <p:spPr>
            <a:xfrm>
              <a:off x="1036273" y="3626634"/>
              <a:ext cx="8281138" cy="754053"/>
            </a:xfrm>
            <a:prstGeom prst="rect">
              <a:avLst/>
            </a:prstGeom>
            <a:noFill/>
          </p:spPr>
          <p:txBody>
            <a:bodyPr wrap="square" lIns="0" tIns="0" rIns="0" bIns="0">
              <a:spAutoFit/>
            </a:bodyPr>
            <a:lstStyle/>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Using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sym typeface="Arial"/>
                </a:rPr>
                <a:t>iter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 (l), check if the tuple object l can be converted into an iterator in try : clause.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Exception does not occur.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The message ‘is an iterable object’ pops up.</a:t>
              </a:r>
            </a:p>
          </p:txBody>
        </p:sp>
      </p:grpSp>
    </p:spTree>
    <p:custDataLst>
      <p:tags r:id="rId1"/>
    </p:custDataLst>
    <p:extLst>
      <p:ext uri="{BB962C8B-B14F-4D97-AF65-F5344CB8AC3E}">
        <p14:creationId xmlns:p14="http://schemas.microsoft.com/office/powerpoint/2010/main" val="39145426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720000" y="2420520"/>
            <a:ext cx="8157300" cy="2395682"/>
            <a:chOff x="720000" y="2519580"/>
            <a:chExt cx="8157300" cy="2395682"/>
          </a:xfrm>
        </p:grpSpPr>
        <p:sp>
          <p:nvSpPr>
            <p:cNvPr id="6" name="직사각형 133">
              <a:extLst>
                <a:ext uri="{FF2B5EF4-FFF2-40B4-BE49-F238E27FC236}">
                  <a16:creationId xmlns="" xmlns:a16="http://schemas.microsoft.com/office/drawing/2014/main" id="{9ECD4F1E-56F2-4389-8493-B26C356AB15F}"/>
                </a:ext>
              </a:extLst>
            </p:cNvPr>
            <p:cNvSpPr/>
            <p:nvPr/>
          </p:nvSpPr>
          <p:spPr>
            <a:xfrm>
              <a:off x="990000" y="2974294"/>
              <a:ext cx="7887300"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000" dirty="0">
                  <a:solidFill>
                    <a:prstClr val="black"/>
                  </a:solidFill>
                  <a:latin typeface="Samsung Sharp Sans" pitchFamily="2" charset="0"/>
                  <a:cs typeface="Samsung Sharp Sans" pitchFamily="2" charset="0"/>
                </a:rPr>
                <a:t>Effective Python Programing </a:t>
              </a:r>
              <a:r>
                <a:rPr lang="en-US" altLang="ko-KR" sz="4000" dirty="0" smtClean="0">
                  <a:solidFill>
                    <a:prstClr val="black"/>
                  </a:solidFill>
                  <a:latin typeface="Samsung Sharp Sans" pitchFamily="2" charset="0"/>
                  <a:cs typeface="Samsung Sharp Sans" pitchFamily="2" charset="0"/>
                </a:rPr>
                <a:t/>
              </a:r>
              <a:br>
                <a:rPr lang="en-US" altLang="ko-KR" sz="4000" dirty="0" smtClean="0">
                  <a:solidFill>
                    <a:prstClr val="black"/>
                  </a:solidFill>
                  <a:latin typeface="Samsung Sharp Sans" pitchFamily="2" charset="0"/>
                  <a:cs typeface="Samsung Sharp Sans" pitchFamily="2" charset="0"/>
                </a:rPr>
              </a:br>
              <a:r>
                <a:rPr lang="en-US" altLang="ko-KR" sz="4000" dirty="0" smtClean="0">
                  <a:solidFill>
                    <a:prstClr val="black"/>
                  </a:solidFill>
                  <a:latin typeface="Samsung Sharp Sans" pitchFamily="2" charset="0"/>
                  <a:cs typeface="Samsung Sharp Sans" pitchFamily="2" charset="0"/>
                </a:rPr>
                <a:t>- </a:t>
              </a:r>
              <a:r>
                <a:rPr lang="en-US" altLang="ko-KR" sz="4000" dirty="0">
                  <a:solidFill>
                    <a:prstClr val="black"/>
                  </a:solidFill>
                  <a:latin typeface="Samsung Sharp Sans" pitchFamily="2" charset="0"/>
                  <a:cs typeface="Samsung Sharp Sans" pitchFamily="2" charset="0"/>
                </a:rPr>
                <a:t>Function, </a:t>
              </a:r>
              <a:r>
                <a:rPr lang="en-US" altLang="ko-KR" sz="4000" dirty="0" smtClean="0">
                  <a:solidFill>
                    <a:prstClr val="black"/>
                  </a:solidFill>
                  <a:latin typeface="Samsung Sharp Sans" pitchFamily="2" charset="0"/>
                  <a:cs typeface="Samsung Sharp Sans" pitchFamily="2" charset="0"/>
                </a:rPr>
                <a:t>Closure, </a:t>
              </a:r>
              <a:r>
                <a:rPr lang="en-US" altLang="ko-KR" sz="4000" dirty="0">
                  <a:solidFill>
                    <a:prstClr val="black"/>
                  </a:solidFill>
                  <a:latin typeface="Samsung Sharp Sans" pitchFamily="2" charset="0"/>
                  <a:cs typeface="Samsung Sharp Sans" pitchFamily="2" charset="0"/>
                </a:rPr>
                <a:t>and Class</a:t>
              </a:r>
            </a:p>
          </p:txBody>
        </p:sp>
        <p:sp>
          <p:nvSpPr>
            <p:cNvPr id="8" name="직사각형 133">
              <a:extLst>
                <a:ext uri="{FF2B5EF4-FFF2-40B4-BE49-F238E27FC236}">
                  <a16:creationId xmlns="" xmlns:a16="http://schemas.microsoft.com/office/drawing/2014/main" id="{9AE80E35-DC50-4BA6-9B16-9297657601D5}"/>
                </a:ext>
              </a:extLst>
            </p:cNvPr>
            <p:cNvSpPr/>
            <p:nvPr/>
          </p:nvSpPr>
          <p:spPr>
            <a:xfrm>
              <a:off x="990000" y="251958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Samsung Sharp Sans" pitchFamily="2" charset="0"/>
                  <a:ea typeface="Samsung Sharp Sans" pitchFamily="2" charset="0"/>
                  <a:cs typeface="Samsung Sharp Sans" pitchFamily="2" charset="0"/>
                </a:rPr>
                <a:t>Chapter 3. </a:t>
              </a:r>
              <a:endParaRPr lang="en-US" altLang="ko-KR" sz="5400" dirty="0">
                <a:solidFill>
                  <a:schemeClr val="bg1">
                    <a:lumMod val="50000"/>
                  </a:scheme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5D14EC55-4505-4D03-B538-D66AAACB366E}"/>
                </a:ext>
              </a:extLst>
            </p:cNvPr>
            <p:cNvSpPr/>
            <p:nvPr/>
          </p:nvSpPr>
          <p:spPr>
            <a:xfrm>
              <a:off x="720000" y="2544855"/>
              <a:ext cx="60008" cy="175282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nvGrpSpPr>
            <p:cNvPr id="2" name="그룹 1"/>
            <p:cNvGrpSpPr/>
            <p:nvPr/>
          </p:nvGrpSpPr>
          <p:grpSpPr>
            <a:xfrm>
              <a:off x="720000" y="4592097"/>
              <a:ext cx="3980016" cy="323165"/>
              <a:chOff x="720000" y="4073937"/>
              <a:chExt cx="3980016" cy="323165"/>
            </a:xfrm>
          </p:grpSpPr>
          <p:sp>
            <p:nvSpPr>
              <p:cNvPr id="7" name="직사각형 133">
                <a:extLst>
                  <a:ext uri="{FF2B5EF4-FFF2-40B4-BE49-F238E27FC236}">
                    <a16:creationId xmlns="" xmlns:a16="http://schemas.microsoft.com/office/drawing/2014/main" id="{68C423AE-9FF7-4CCB-8CFB-0D036BBE42B6}"/>
                  </a:ext>
                </a:extLst>
              </p:cNvPr>
              <p:cNvSpPr/>
              <p:nvPr/>
            </p:nvSpPr>
            <p:spPr>
              <a:xfrm>
                <a:off x="990000" y="4073937"/>
                <a:ext cx="3710016"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100" dirty="0">
                  <a:solidFill>
                    <a:srgbClr val="1428A0"/>
                  </a:solidFill>
                  <a:latin typeface="Samsung Sharp Sans" pitchFamily="2" charset="0"/>
                  <a:cs typeface="Samsung Sharp Sans" pitchFamily="2" charset="0"/>
                </a:endParaRPr>
              </a:p>
            </p:txBody>
          </p:sp>
          <p:sp>
            <p:nvSpPr>
              <p:cNvPr id="10" name="직사각형 9">
                <a:extLst>
                  <a:ext uri="{FF2B5EF4-FFF2-40B4-BE49-F238E27FC236}">
                    <a16:creationId xmlns="" xmlns:a16="http://schemas.microsoft.com/office/drawing/2014/main" id="{6490A05B-990A-4F39-A4F0-CDC93970D232}"/>
                  </a:ext>
                </a:extLst>
              </p:cNvPr>
              <p:cNvSpPr/>
              <p:nvPr/>
            </p:nvSpPr>
            <p:spPr>
              <a:xfrm>
                <a:off x="720000" y="407393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2547334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0" name="TextBox 19">
            <a:extLst>
              <a:ext uri="{FF2B5EF4-FFF2-40B4-BE49-F238E27FC236}">
                <a16:creationId xmlns="" xmlns:a16="http://schemas.microsoft.com/office/drawing/2014/main" id="{F19CC24E-A2BB-4E2A-BB13-4BD1D588FDEB}"/>
              </a:ext>
            </a:extLst>
          </p:cNvPr>
          <p:cNvSpPr txBox="1"/>
          <p:nvPr/>
        </p:nvSpPr>
        <p:spPr>
          <a:xfrm>
            <a:off x="361949" y="1586913"/>
            <a:ext cx="8915865" cy="369332"/>
          </a:xfrm>
          <a:prstGeom prst="rect">
            <a:avLst/>
          </a:prstGeom>
          <a:noFill/>
        </p:spPr>
        <p:txBody>
          <a:bodyPr wrap="square">
            <a:spAutoFit/>
          </a:bodyPr>
          <a:lstStyle/>
          <a:p>
            <a:r>
              <a:rPr lang="en-US" altLang="ko-KR" b="1" dirty="0" smtClean="0">
                <a:latin typeface="Samsung Sharp Sans" pitchFamily="2" charset="0"/>
              </a:rPr>
              <a:t>1.1. </a:t>
            </a:r>
            <a:r>
              <a:rPr lang="en-US" altLang="ko-KR" b="1" dirty="0">
                <a:latin typeface="Samsung Sharp Sans" pitchFamily="2" charset="0"/>
              </a:rPr>
              <a:t>Function is the basic building blocks of a program</a:t>
            </a:r>
            <a:endParaRPr lang="ko-KR" altLang="en-US" b="1" dirty="0">
              <a:latin typeface="Samsung Sharp Sans" pitchFamily="2" charset="0"/>
            </a:endParaRPr>
          </a:p>
        </p:txBody>
      </p:sp>
      <p:sp>
        <p:nvSpPr>
          <p:cNvPr id="22" name="직사각형 21">
            <a:extLst>
              <a:ext uri="{FF2B5EF4-FFF2-40B4-BE49-F238E27FC236}">
                <a16:creationId xmlns="" xmlns:a16="http://schemas.microsoft.com/office/drawing/2014/main" id="{90EFA62F-9637-4E5A-AAB1-9E61461D75DD}"/>
              </a:ext>
            </a:extLst>
          </p:cNvPr>
          <p:cNvSpPr/>
          <p:nvPr/>
        </p:nvSpPr>
        <p:spPr>
          <a:xfrm>
            <a:off x="580388" y="2009877"/>
            <a:ext cx="8887612"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this unit, we are going to learn functions that play a very important role in programming.</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function is a set of codes that performs a specific operation within a program. It has the characteristic of being executed when it is called.</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function is the basic building block of a program.</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software we use is made by combining various functions and modules.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Think about assembling Lego blocks to create the shape you want. It is the same for making programs. To make a large program with more than tens of thousands of code lines, the necessary functions must be well combined and arranged in order.</a:t>
            </a:r>
          </a:p>
        </p:txBody>
      </p:sp>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5" name="그룹 4">
            <a:extLst>
              <a:ext uri="{FF2B5EF4-FFF2-40B4-BE49-F238E27FC236}">
                <a16:creationId xmlns="" xmlns:a16="http://schemas.microsoft.com/office/drawing/2014/main" id="{05543F4F-B3C4-4A17-8E9B-2C58EA40504C}"/>
              </a:ext>
            </a:extLst>
          </p:cNvPr>
          <p:cNvGrpSpPr/>
          <p:nvPr/>
        </p:nvGrpSpPr>
        <p:grpSpPr>
          <a:xfrm>
            <a:off x="1027608" y="4212135"/>
            <a:ext cx="8112775" cy="1854807"/>
            <a:chOff x="1097756" y="4087862"/>
            <a:chExt cx="8112775" cy="1854807"/>
          </a:xfrm>
        </p:grpSpPr>
        <p:pic>
          <p:nvPicPr>
            <p:cNvPr id="10" name="Picture 2" descr="https://lh3.googleusercontent.com/8RMXESIB9_-lbrw63wfuHOcd-1mZWw7FjezknSw0pCOgzLBHDtvlFu3xmf3N6A4Ad9DhyKaQEE4UPaDZX6TMgi_SRBZVffPgqYdsjT2J5f9F04lN2BEvfDQZjcUr7JomEdocGCmw">
              <a:extLst>
                <a:ext uri="{FF2B5EF4-FFF2-40B4-BE49-F238E27FC236}">
                  <a16:creationId xmlns="" xmlns:a16="http://schemas.microsoft.com/office/drawing/2014/main" id="{759B7AB6-03EF-4E59-8527-320C1CCE470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3514"/>
            <a:stretch/>
          </p:blipFill>
          <p:spPr bwMode="auto">
            <a:xfrm>
              <a:off x="1590937" y="4087862"/>
              <a:ext cx="1802894" cy="16754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0">
              <a:extLst>
                <a:ext uri="{FF2B5EF4-FFF2-40B4-BE49-F238E27FC236}">
                  <a16:creationId xmlns="" xmlns:a16="http://schemas.microsoft.com/office/drawing/2014/main" id="{C948E8E9-F9E8-4565-A8DD-B552E030E2C4}"/>
                </a:ext>
              </a:extLst>
            </p:cNvPr>
            <p:cNvSpPr txBox="1"/>
            <p:nvPr/>
          </p:nvSpPr>
          <p:spPr>
            <a:xfrm>
              <a:off x="1097756" y="5650281"/>
              <a:ext cx="2539478" cy="292388"/>
            </a:xfrm>
            <a:prstGeom prst="rect">
              <a:avLst/>
            </a:prstGeom>
            <a:no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latin typeface="SamsungOne 400" panose="020B0503030303020204" pitchFamily="34" charset="0"/>
                  <a:ea typeface="SamsungOne 400" panose="020B0503030303020204" pitchFamily="34" charset="0"/>
                </a:rPr>
                <a:t>Functions, Modules, and Classes</a:t>
              </a:r>
              <a:endParaRPr lang="ko-KR" altLang="en-US" sz="1300" dirty="0">
                <a:latin typeface="SamsungOne 400" panose="020B0503030303020204" pitchFamily="34" charset="0"/>
                <a:ea typeface="SamsungOne 400" panose="020B0503030303020204" pitchFamily="34" charset="0"/>
              </a:endParaRPr>
            </a:p>
          </p:txBody>
        </p:sp>
        <p:sp>
          <p:nvSpPr>
            <p:cNvPr id="15" name="TextBox 10">
              <a:extLst>
                <a:ext uri="{FF2B5EF4-FFF2-40B4-BE49-F238E27FC236}">
                  <a16:creationId xmlns="" xmlns:a16="http://schemas.microsoft.com/office/drawing/2014/main" id="{35069377-B383-4317-A861-085EEABE2660}"/>
                </a:ext>
              </a:extLst>
            </p:cNvPr>
            <p:cNvSpPr txBox="1"/>
            <p:nvPr/>
          </p:nvSpPr>
          <p:spPr>
            <a:xfrm>
              <a:off x="4411338" y="5650281"/>
              <a:ext cx="853119" cy="292388"/>
            </a:xfrm>
            <a:prstGeom prst="rect">
              <a:avLst/>
            </a:prstGeom>
            <a:noFill/>
            <a:ln>
              <a:noFill/>
            </a:ln>
          </p:spPr>
          <p:txBody>
            <a:bodyPr wrap="none" rtlCol="0">
              <a:spAutoFit/>
            </a:bodyPr>
            <a:lstStyle>
              <a:defPPr>
                <a:defRPr lang="ko-KR"/>
              </a:defPPr>
              <a:lvl1pPr marL="0" algn="ctr" defTabSz="914400" eaLnBrk="1" hangingPunct="1">
                <a:defRPr sz="12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Software</a:t>
              </a:r>
              <a:endParaRPr lang="ko-KR" altLang="en-US" sz="1300" dirty="0">
                <a:latin typeface="SamsungOne 400" panose="020B0503030303020204" pitchFamily="34" charset="0"/>
                <a:ea typeface="SamsungOne 400" panose="020B0503030303020204" pitchFamily="34" charset="0"/>
              </a:endParaRPr>
            </a:p>
          </p:txBody>
        </p:sp>
        <p:sp>
          <p:nvSpPr>
            <p:cNvPr id="2" name="화살표: 오른쪽 1">
              <a:extLst>
                <a:ext uri="{FF2B5EF4-FFF2-40B4-BE49-F238E27FC236}">
                  <a16:creationId xmlns="" xmlns:a16="http://schemas.microsoft.com/office/drawing/2014/main" id="{A6FE6C4F-AC34-4160-8A78-58531B5D56CF}"/>
                </a:ext>
              </a:extLst>
            </p:cNvPr>
            <p:cNvSpPr/>
            <p:nvPr/>
          </p:nvSpPr>
          <p:spPr>
            <a:xfrm>
              <a:off x="3456606" y="4756442"/>
              <a:ext cx="307731" cy="254977"/>
            </a:xfrm>
            <a:prstGeom prst="right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Picture 2" descr="https://lh3.googleusercontent.com/8RMXESIB9_-lbrw63wfuHOcd-1mZWw7FjezknSw0pCOgzLBHDtvlFu3xmf3N6A4Ad9DhyKaQEE4UPaDZX6TMgi_SRBZVffPgqYdsjT2J5f9F04lN2BEvfDQZjcUr7JomEdocGCmw">
              <a:extLst>
                <a:ext uri="{FF2B5EF4-FFF2-40B4-BE49-F238E27FC236}">
                  <a16:creationId xmlns="" xmlns:a16="http://schemas.microsoft.com/office/drawing/2014/main" id="{2322648B-DD34-42C3-B364-4CD2C8F5FD1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122" r="800"/>
            <a:stretch/>
          </p:blipFill>
          <p:spPr bwMode="auto">
            <a:xfrm>
              <a:off x="3970758" y="4173336"/>
              <a:ext cx="1964050" cy="151084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ADED171E-7899-4931-B6B1-B8B898AC2866}"/>
                </a:ext>
              </a:extLst>
            </p:cNvPr>
            <p:cNvSpPr txBox="1"/>
            <p:nvPr/>
          </p:nvSpPr>
          <p:spPr>
            <a:xfrm>
              <a:off x="6268332" y="4665170"/>
              <a:ext cx="2942199" cy="692497"/>
            </a:xfrm>
            <a:prstGeom prst="rect">
              <a:avLst/>
            </a:prstGeom>
            <a:solidFill>
              <a:schemeClr val="accent1">
                <a:lumMod val="20000"/>
                <a:lumOff val="80000"/>
              </a:schemeClr>
            </a:solidFill>
          </p:spPr>
          <p:txBody>
            <a:bodyPr wrap="square">
              <a:spAutoFit/>
            </a:bodyPr>
            <a:lstStyle/>
            <a:p>
              <a:pPr lvl="0"/>
              <a:r>
                <a:rPr lang="en-US" altLang="ko-KR" sz="1300" dirty="0">
                  <a:latin typeface="SamsungOne 400" panose="020B0503030303020204" pitchFamily="34" charset="0"/>
                  <a:ea typeface="SamsungOne 400" panose="020B0503030303020204" pitchFamily="34" charset="0"/>
                  <a:cs typeface="+mn-cs"/>
                </a:rPr>
                <a:t>Just like making a car shape with small pieces of blocks, we can make programs by combining functions!</a:t>
              </a:r>
              <a:endParaRPr lang="ko-KR" altLang="en-US" sz="1300" dirty="0">
                <a:latin typeface="SamsungOne 400" panose="020B0503030303020204" pitchFamily="34" charset="0"/>
                <a:ea typeface="SamsungOne 400" panose="020B0503030303020204" pitchFamily="34" charset="0"/>
                <a:cs typeface="+mn-cs"/>
              </a:endParaRPr>
            </a:p>
          </p:txBody>
        </p:sp>
      </p:grpSp>
    </p:spTree>
    <p:extLst>
      <p:ext uri="{BB962C8B-B14F-4D97-AF65-F5344CB8AC3E}">
        <p14:creationId xmlns:p14="http://schemas.microsoft.com/office/powerpoint/2010/main" val="326810625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24" name="직사각형 23">
            <a:extLst>
              <a:ext uri="{FF2B5EF4-FFF2-40B4-BE49-F238E27FC236}">
                <a16:creationId xmlns="" xmlns:a16="http://schemas.microsoft.com/office/drawing/2014/main" id="{18EAF74C-E75E-4575-B77E-6B2C253BAAF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25" name="TextBox 24">
            <a:extLst>
              <a:ext uri="{FF2B5EF4-FFF2-40B4-BE49-F238E27FC236}">
                <a16:creationId xmlns="" xmlns:a16="http://schemas.microsoft.com/office/drawing/2014/main" id="{1A966F54-1760-480D-8245-FFF37431E1E3}"/>
              </a:ext>
            </a:extLst>
          </p:cNvPr>
          <p:cNvSpPr txBox="1"/>
          <p:nvPr/>
        </p:nvSpPr>
        <p:spPr>
          <a:xfrm>
            <a:off x="361949" y="1586913"/>
            <a:ext cx="6760381" cy="369332"/>
          </a:xfrm>
          <a:prstGeom prst="rect">
            <a:avLst/>
          </a:prstGeom>
          <a:noFill/>
        </p:spPr>
        <p:txBody>
          <a:bodyPr wrap="square">
            <a:spAutoFit/>
          </a:bodyPr>
          <a:lstStyle/>
          <a:p>
            <a:r>
              <a:rPr lang="en-US" altLang="ko-KR" b="1" dirty="0">
                <a:latin typeface="Samsung Sharp Sans" pitchFamily="2" charset="0"/>
              </a:rPr>
              <a:t>2.7. Code that verifies if the object is iterable</a:t>
            </a:r>
          </a:p>
        </p:txBody>
      </p:sp>
      <p:grpSp>
        <p:nvGrpSpPr>
          <p:cNvPr id="8" name="그룹 7"/>
          <p:cNvGrpSpPr/>
          <p:nvPr/>
        </p:nvGrpSpPr>
        <p:grpSpPr>
          <a:xfrm>
            <a:off x="450000" y="2016320"/>
            <a:ext cx="9071587" cy="1609331"/>
            <a:chOff x="450000" y="2004128"/>
            <a:chExt cx="9071587" cy="1609331"/>
          </a:xfrm>
        </p:grpSpPr>
        <p:grpSp>
          <p:nvGrpSpPr>
            <p:cNvPr id="3" name="그룹 2"/>
            <p:cNvGrpSpPr/>
            <p:nvPr/>
          </p:nvGrpSpPr>
          <p:grpSpPr>
            <a:xfrm>
              <a:off x="450000" y="2004128"/>
              <a:ext cx="9071587" cy="1609331"/>
              <a:chOff x="449999" y="2192880"/>
              <a:chExt cx="11254979" cy="1996671"/>
            </a:xfrm>
          </p:grpSpPr>
          <p:pic>
            <p:nvPicPr>
              <p:cNvPr id="4" name="그림 3">
                <a:extLst>
                  <a:ext uri="{FF2B5EF4-FFF2-40B4-BE49-F238E27FC236}">
                    <a16:creationId xmlns="" xmlns:a16="http://schemas.microsoft.com/office/drawing/2014/main" id="{89E27067-F8A9-4B48-BF3B-21EE9F0A6A40}"/>
                  </a:ext>
                </a:extLst>
              </p:cNvPr>
              <p:cNvPicPr>
                <a:picLocks noChangeAspect="1"/>
              </p:cNvPicPr>
              <p:nvPr/>
            </p:nvPicPr>
            <p:blipFill rotWithShape="1">
              <a:blip r:embed="rId4"/>
              <a:srcRect b="11939"/>
              <a:stretch/>
            </p:blipFill>
            <p:spPr>
              <a:xfrm>
                <a:off x="449999" y="2198524"/>
                <a:ext cx="8983195" cy="1728137"/>
              </a:xfrm>
              <a:prstGeom prst="rect">
                <a:avLst/>
              </a:prstGeom>
            </p:spPr>
          </p:pic>
          <p:sp>
            <p:nvSpPr>
              <p:cNvPr id="21" name="직사각형 20">
                <a:extLst>
                  <a:ext uri="{FF2B5EF4-FFF2-40B4-BE49-F238E27FC236}">
                    <a16:creationId xmlns="" xmlns:a16="http://schemas.microsoft.com/office/drawing/2014/main" id="{4938B60D-B3B7-4024-B077-7B1B3B06E6B2}"/>
                  </a:ext>
                </a:extLst>
              </p:cNvPr>
              <p:cNvSpPr/>
              <p:nvPr/>
            </p:nvSpPr>
            <p:spPr>
              <a:xfrm>
                <a:off x="449999" y="3896670"/>
                <a:ext cx="2875095" cy="292881"/>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 xmlns:a16="http://schemas.microsoft.com/office/drawing/2014/main" id="{89E27067-F8A9-4B48-BF3B-21EE9F0A6A40}"/>
                  </a:ext>
                </a:extLst>
              </p:cNvPr>
              <p:cNvPicPr>
                <a:picLocks noChangeAspect="1"/>
              </p:cNvPicPr>
              <p:nvPr/>
            </p:nvPicPr>
            <p:blipFill rotWithShape="1">
              <a:blip r:embed="rId4"/>
              <a:srcRect l="69998"/>
              <a:stretch/>
            </p:blipFill>
            <p:spPr>
              <a:xfrm>
                <a:off x="9009877" y="2192880"/>
                <a:ext cx="2695101" cy="1962424"/>
              </a:xfrm>
              <a:prstGeom prst="rect">
                <a:avLst/>
              </a:prstGeom>
            </p:spPr>
          </p:pic>
        </p:grpSp>
        <p:sp>
          <p:nvSpPr>
            <p:cNvPr id="39" name="TextBox 38">
              <a:extLst>
                <a:ext uri="{FF2B5EF4-FFF2-40B4-BE49-F238E27FC236}">
                  <a16:creationId xmlns="" xmlns:a16="http://schemas.microsoft.com/office/drawing/2014/main" id="{567A6C69-DCFF-F844-81D8-171062D02A9C}"/>
                </a:ext>
              </a:extLst>
            </p:cNvPr>
            <p:cNvSpPr txBox="1"/>
            <p:nvPr/>
          </p:nvSpPr>
          <p:spPr>
            <a:xfrm>
              <a:off x="835152" y="2120575"/>
              <a:ext cx="3656433" cy="15933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a:t>
              </a:r>
              <a:r>
                <a:rPr lang="ko-KR" altLang="en-US" sz="1100" dirty="0"/>
                <a:t> </a:t>
              </a:r>
              <a:r>
                <a:rPr lang="en-US" altLang="ko-KR" sz="1100" dirty="0"/>
                <a:t>verifies if the tuple is an iterable object</a:t>
              </a:r>
              <a:endParaRPr lang="ko-KR" altLang="en-US" sz="1100" dirty="0"/>
            </a:p>
          </p:txBody>
        </p:sp>
        <p:sp>
          <p:nvSpPr>
            <p:cNvPr id="40" name="직사각형 39"/>
            <p:cNvSpPr/>
            <p:nvPr/>
          </p:nvSpPr>
          <p:spPr>
            <a:xfrm>
              <a:off x="1493897" y="2840823"/>
              <a:ext cx="2799974"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n is not an iterable object.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41" name="직사각형 40"/>
            <p:cNvSpPr/>
            <p:nvPr/>
          </p:nvSpPr>
          <p:spPr>
            <a:xfrm>
              <a:off x="1493897" y="3136012"/>
              <a:ext cx="2491363"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n is an iterable object.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42" name="직사각형 41"/>
            <p:cNvSpPr/>
            <p:nvPr/>
          </p:nvSpPr>
          <p:spPr>
            <a:xfrm>
              <a:off x="547012" y="3368264"/>
              <a:ext cx="2176056" cy="233910"/>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n is not an iterable object.</a:t>
              </a:r>
              <a:endParaRPr lang="ko-KR" altLang="en-US" sz="1200" dirty="0">
                <a:latin typeface="D2Coding" panose="020B0609020101020101" pitchFamily="49" charset="-127"/>
                <a:ea typeface="D2Coding" panose="020B0609020101020101" pitchFamily="49" charset="-127"/>
              </a:endParaRPr>
            </a:p>
          </p:txBody>
        </p:sp>
      </p:grpSp>
      <p:grpSp>
        <p:nvGrpSpPr>
          <p:cNvPr id="43" name="그룹 42">
            <a:extLst>
              <a:ext uri="{FF2B5EF4-FFF2-40B4-BE49-F238E27FC236}">
                <a16:creationId xmlns="" xmlns:a16="http://schemas.microsoft.com/office/drawing/2014/main" id="{BDB8FC3F-1686-4C4A-A03C-3F3639A9B7F9}"/>
              </a:ext>
            </a:extLst>
          </p:cNvPr>
          <p:cNvGrpSpPr/>
          <p:nvPr/>
        </p:nvGrpSpPr>
        <p:grpSpPr>
          <a:xfrm>
            <a:off x="463014" y="3755224"/>
            <a:ext cx="9004986" cy="1256824"/>
            <a:chOff x="559817" y="3240571"/>
            <a:chExt cx="8791575" cy="1256824"/>
          </a:xfrm>
        </p:grpSpPr>
        <p:sp>
          <p:nvSpPr>
            <p:cNvPr id="44" name="모서리가 둥근 직사각형 4">
              <a:extLst>
                <a:ext uri="{FF2B5EF4-FFF2-40B4-BE49-F238E27FC236}">
                  <a16:creationId xmlns="" xmlns:a16="http://schemas.microsoft.com/office/drawing/2014/main" id="{E5F60E68-0A83-45DC-BAF1-5A195B7AF06A}"/>
                </a:ext>
              </a:extLst>
            </p:cNvPr>
            <p:cNvSpPr/>
            <p:nvPr/>
          </p:nvSpPr>
          <p:spPr>
            <a:xfrm>
              <a:off x="559817" y="3240571"/>
              <a:ext cx="8791575" cy="1256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5" name="Picture 2" descr="Byte - Free electronics icons">
              <a:extLst>
                <a:ext uri="{FF2B5EF4-FFF2-40B4-BE49-F238E27FC236}">
                  <a16:creationId xmlns="" xmlns:a16="http://schemas.microsoft.com/office/drawing/2014/main" id="{5C13652A-A77C-49AD-9F47-674CB712D49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 xmlns:a16="http://schemas.microsoft.com/office/drawing/2014/main" id="{9EDB43D8-BCAA-49AB-A33A-59196853C78F}"/>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2 - 4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47" name="TextBox 46">
              <a:extLst>
                <a:ext uri="{FF2B5EF4-FFF2-40B4-BE49-F238E27FC236}">
                  <a16:creationId xmlns="" xmlns:a16="http://schemas.microsoft.com/office/drawing/2014/main" id="{EBB8FE3F-8A08-4470-8AB3-96F7C66286CA}"/>
                </a:ext>
              </a:extLst>
            </p:cNvPr>
            <p:cNvSpPr txBox="1"/>
            <p:nvPr/>
          </p:nvSpPr>
          <p:spPr>
            <a:xfrm>
              <a:off x="1036273" y="3626634"/>
              <a:ext cx="8281138" cy="754053"/>
            </a:xfrm>
            <a:prstGeom prst="rect">
              <a:avLst/>
            </a:prstGeom>
            <a:noFill/>
          </p:spPr>
          <p:txBody>
            <a:bodyPr wrap="square" lIns="0" tIns="0" rIns="0" bIns="0">
              <a:spAutoFit/>
            </a:bodyPr>
            <a:lstStyle/>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Through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sym typeface="Arial"/>
                </a:rPr>
                <a:t>iter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(n) in the try : clause, check if the integer object n can be converted into an iterator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Exception occurs. except: clause processes the exception.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Message ‘is not an iterable object’ pops up because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sym typeface="Arial"/>
                </a:rPr>
                <a:t>TypeError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 exception occurred. </a:t>
              </a:r>
            </a:p>
          </p:txBody>
        </p:sp>
      </p:grpSp>
    </p:spTree>
    <p:custDataLst>
      <p:tags r:id="rId1"/>
    </p:custDataLst>
    <p:extLst>
      <p:ext uri="{BB962C8B-B14F-4D97-AF65-F5344CB8AC3E}">
        <p14:creationId xmlns:p14="http://schemas.microsoft.com/office/powerpoint/2010/main" val="337694316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 xmlns:a16="http://schemas.microsoft.com/office/drawing/2014/main" id="{7AE657A7-A994-4E8E-9081-BBCA28B8E5D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2" name="TextBox 11">
            <a:extLst>
              <a:ext uri="{FF2B5EF4-FFF2-40B4-BE49-F238E27FC236}">
                <a16:creationId xmlns="" xmlns:a16="http://schemas.microsoft.com/office/drawing/2014/main" id="{C3459924-E3C2-412B-BAB4-AE89DDEC9A33}"/>
              </a:ext>
            </a:extLst>
          </p:cNvPr>
          <p:cNvSpPr txBox="1"/>
          <p:nvPr/>
        </p:nvSpPr>
        <p:spPr>
          <a:xfrm>
            <a:off x="361949" y="1586913"/>
            <a:ext cx="7678675" cy="369332"/>
          </a:xfrm>
          <a:prstGeom prst="rect">
            <a:avLst/>
          </a:prstGeom>
          <a:noFill/>
        </p:spPr>
        <p:txBody>
          <a:bodyPr wrap="square">
            <a:spAutoFit/>
          </a:bodyPr>
          <a:lstStyle/>
          <a:p>
            <a:pPr algn="l"/>
            <a:r>
              <a:rPr lang="en-US" altLang="ko-KR" b="1" i="0" dirty="0">
                <a:effectLst/>
                <a:latin typeface="Samsung Sharp Sans" pitchFamily="2" charset="0"/>
              </a:rPr>
              <a:t>2.8. Code that </a:t>
            </a:r>
            <a:r>
              <a:rPr lang="en-US" altLang="ko-KR" b="1" dirty="0">
                <a:latin typeface="Samsung Sharp Sans" pitchFamily="2" charset="0"/>
              </a:rPr>
              <a:t>accesses items of </a:t>
            </a:r>
            <a:r>
              <a:rPr lang="en-US" altLang="ko-KR" b="1" dirty="0" err="1">
                <a:latin typeface="Samsung Sharp Sans" pitchFamily="2" charset="0"/>
              </a:rPr>
              <a:t>range_iterator</a:t>
            </a:r>
            <a:r>
              <a:rPr lang="en-US" altLang="ko-KR" b="1" dirty="0">
                <a:latin typeface="Samsung Sharp Sans" pitchFamily="2" charset="0"/>
              </a:rPr>
              <a:t> type object</a:t>
            </a:r>
          </a:p>
        </p:txBody>
      </p:sp>
      <p:sp>
        <p:nvSpPr>
          <p:cNvPr id="9" name="직사각형 8">
            <a:extLst>
              <a:ext uri="{FF2B5EF4-FFF2-40B4-BE49-F238E27FC236}">
                <a16:creationId xmlns="" xmlns:a16="http://schemas.microsoft.com/office/drawing/2014/main" id="{90EFA62F-9637-4E5A-AAB1-9E61461D75DD}"/>
              </a:ext>
            </a:extLst>
          </p:cNvPr>
          <p:cNvSpPr/>
          <p:nvPr/>
        </p:nvSpPr>
        <p:spPr>
          <a:xfrm>
            <a:off x="580388" y="203175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You can access various items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range_iterator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type object by using the next function.</a:t>
            </a:r>
          </a:p>
        </p:txBody>
      </p:sp>
      <p:grpSp>
        <p:nvGrpSpPr>
          <p:cNvPr id="6" name="그룹 5"/>
          <p:cNvGrpSpPr/>
          <p:nvPr/>
        </p:nvGrpSpPr>
        <p:grpSpPr>
          <a:xfrm>
            <a:off x="515193" y="2279032"/>
            <a:ext cx="8952807" cy="3129439"/>
            <a:chOff x="515193" y="2279032"/>
            <a:chExt cx="8952807" cy="3129439"/>
          </a:xfrm>
        </p:grpSpPr>
        <p:pic>
          <p:nvPicPr>
            <p:cNvPr id="4" name="그림 3" descr="텍스트이(가) 표시된 사진&#10;&#10;자동 생성된 설명">
              <a:extLst>
                <a:ext uri="{FF2B5EF4-FFF2-40B4-BE49-F238E27FC236}">
                  <a16:creationId xmlns="" xmlns:a16="http://schemas.microsoft.com/office/drawing/2014/main" id="{E8061DE3-8235-411E-BB7B-186A6088ACE2}"/>
                </a:ext>
              </a:extLst>
            </p:cNvPr>
            <p:cNvPicPr>
              <a:picLocks noChangeAspect="1"/>
            </p:cNvPicPr>
            <p:nvPr/>
          </p:nvPicPr>
          <p:blipFill>
            <a:blip r:embed="rId5"/>
            <a:stretch>
              <a:fillRect/>
            </a:stretch>
          </p:blipFill>
          <p:spPr>
            <a:xfrm>
              <a:off x="515193" y="2279032"/>
              <a:ext cx="8952807" cy="3129439"/>
            </a:xfrm>
            <a:prstGeom prst="rect">
              <a:avLst/>
            </a:prstGeom>
          </p:spPr>
        </p:pic>
        <p:grpSp>
          <p:nvGrpSpPr>
            <p:cNvPr id="5" name="그룹 4"/>
            <p:cNvGrpSpPr/>
            <p:nvPr/>
          </p:nvGrpSpPr>
          <p:grpSpPr>
            <a:xfrm>
              <a:off x="1897857" y="3009653"/>
              <a:ext cx="4434583" cy="922267"/>
              <a:chOff x="1897857" y="3009653"/>
              <a:chExt cx="4434583" cy="922267"/>
            </a:xfrm>
          </p:grpSpPr>
          <p:sp>
            <p:nvSpPr>
              <p:cNvPr id="3" name="TextBox 2">
                <a:extLst>
                  <a:ext uri="{FF2B5EF4-FFF2-40B4-BE49-F238E27FC236}">
                    <a16:creationId xmlns="" xmlns:a16="http://schemas.microsoft.com/office/drawing/2014/main" id="{0F67EC3B-4A39-0C44-B258-C4A9CBEAF839}"/>
                  </a:ext>
                </a:extLst>
              </p:cNvPr>
              <p:cNvSpPr txBox="1"/>
              <p:nvPr/>
            </p:nvSpPr>
            <p:spPr>
              <a:xfrm>
                <a:off x="2685288" y="3009653"/>
                <a:ext cx="3647152" cy="184651"/>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converts range type object into an iterator</a:t>
                </a:r>
                <a:endParaRPr lang="ko-KR" altLang="en-US" dirty="0"/>
              </a:p>
            </p:txBody>
          </p:sp>
          <p:sp>
            <p:nvSpPr>
              <p:cNvPr id="10" name="TextBox 9">
                <a:extLst>
                  <a:ext uri="{FF2B5EF4-FFF2-40B4-BE49-F238E27FC236}">
                    <a16:creationId xmlns="" xmlns:a16="http://schemas.microsoft.com/office/drawing/2014/main" id="{11B1307B-78D3-7D42-9C4B-4290CE8D659C}"/>
                  </a:ext>
                </a:extLst>
              </p:cNvPr>
              <p:cNvSpPr txBox="1"/>
              <p:nvPr/>
            </p:nvSpPr>
            <p:spPr>
              <a:xfrm>
                <a:off x="1897857" y="3745025"/>
                <a:ext cx="4416594" cy="186895"/>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you can use next() function because it is an iterator</a:t>
                </a:r>
                <a:endParaRPr lang="ko-KR" altLang="en-US" dirty="0"/>
              </a:p>
            </p:txBody>
          </p:sp>
        </p:grpSp>
      </p:grpSp>
    </p:spTree>
    <p:custDataLst>
      <p:tags r:id="rId1"/>
    </p:custDataLst>
    <p:extLst>
      <p:ext uri="{BB962C8B-B14F-4D97-AF65-F5344CB8AC3E}">
        <p14:creationId xmlns:p14="http://schemas.microsoft.com/office/powerpoint/2010/main" val="62588271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 xmlns:a16="http://schemas.microsoft.com/office/drawing/2014/main" id="{53CE28D0-92AD-4561-AD21-553E0A5A113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2" name="TextBox 11">
            <a:extLst>
              <a:ext uri="{FF2B5EF4-FFF2-40B4-BE49-F238E27FC236}">
                <a16:creationId xmlns="" xmlns:a16="http://schemas.microsoft.com/office/drawing/2014/main" id="{C7C45A1A-4EB0-4D6B-8D6A-07DD64575C00}"/>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2.9. </a:t>
            </a:r>
            <a:r>
              <a:rPr lang="en-US" altLang="ko-KR" b="1" dirty="0">
                <a:latin typeface="Samsung Sharp Sans" pitchFamily="2" charset="0"/>
              </a:rPr>
              <a:t>B</a:t>
            </a:r>
            <a:r>
              <a:rPr lang="en-US" altLang="ko-KR" b="1" i="0" dirty="0">
                <a:effectLst/>
                <a:latin typeface="Samsung Sharp Sans" pitchFamily="2" charset="0"/>
              </a:rPr>
              <a:t>uil</a:t>
            </a:r>
            <a:r>
              <a:rPr lang="en-US" altLang="ko-KR" b="1" dirty="0">
                <a:latin typeface="Samsung Sharp Sans" pitchFamily="2" charset="0"/>
              </a:rPr>
              <a:t>t-in function for iterable objects </a:t>
            </a:r>
            <a:r>
              <a:rPr lang="en-US" altLang="ko-KR" b="1" dirty="0">
                <a:latin typeface="Samsung Sharp Sans" pitchFamily="2" charset="0"/>
                <a:sym typeface="Arial"/>
              </a:rPr>
              <a:t>: all</a:t>
            </a:r>
            <a:endParaRPr lang="en-US" altLang="ko-KR" b="1" dirty="0">
              <a:latin typeface="Samsung Sharp Sans" pitchFamily="2" charset="0"/>
            </a:endParaRPr>
          </a:p>
        </p:txBody>
      </p:sp>
      <p:sp>
        <p:nvSpPr>
          <p:cNvPr id="9" name="직사각형 8">
            <a:extLst>
              <a:ext uri="{FF2B5EF4-FFF2-40B4-BE49-F238E27FC236}">
                <a16:creationId xmlns="" xmlns:a16="http://schemas.microsoft.com/office/drawing/2014/main" id="{90EFA62F-9637-4E5A-AAB1-9E61461D75DD}"/>
              </a:ext>
            </a:extLst>
          </p:cNvPr>
          <p:cNvSpPr/>
          <p:nvPr/>
        </p:nvSpPr>
        <p:spPr>
          <a:xfrm>
            <a:off x="580388" y="2029978"/>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all function returns True only when all returnable items are True.</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there is a single 0, “, or None value, it returns False.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In the code below, only all(l1) returns True. </a:t>
            </a:r>
          </a:p>
        </p:txBody>
      </p:sp>
      <p:grpSp>
        <p:nvGrpSpPr>
          <p:cNvPr id="5" name="그룹 4"/>
          <p:cNvGrpSpPr/>
          <p:nvPr/>
        </p:nvGrpSpPr>
        <p:grpSpPr>
          <a:xfrm>
            <a:off x="509194" y="2874668"/>
            <a:ext cx="8910037" cy="2329162"/>
            <a:chOff x="509194" y="2874668"/>
            <a:chExt cx="8910037" cy="2329162"/>
          </a:xfrm>
        </p:grpSpPr>
        <p:grpSp>
          <p:nvGrpSpPr>
            <p:cNvPr id="3" name="그룹 2"/>
            <p:cNvGrpSpPr/>
            <p:nvPr/>
          </p:nvGrpSpPr>
          <p:grpSpPr>
            <a:xfrm>
              <a:off x="509194" y="2874668"/>
              <a:ext cx="8910037" cy="2329162"/>
              <a:chOff x="509194" y="3065556"/>
              <a:chExt cx="8910037" cy="2329162"/>
            </a:xfrm>
          </p:grpSpPr>
          <p:pic>
            <p:nvPicPr>
              <p:cNvPr id="8" name="그림 7">
                <a:extLst>
                  <a:ext uri="{FF2B5EF4-FFF2-40B4-BE49-F238E27FC236}">
                    <a16:creationId xmlns="" xmlns:a16="http://schemas.microsoft.com/office/drawing/2014/main" id="{5552B7D0-1341-419E-B84E-EB7D48965D2C}"/>
                  </a:ext>
                </a:extLst>
              </p:cNvPr>
              <p:cNvPicPr>
                <a:picLocks noChangeAspect="1"/>
              </p:cNvPicPr>
              <p:nvPr/>
            </p:nvPicPr>
            <p:blipFill>
              <a:blip r:embed="rId5"/>
              <a:stretch>
                <a:fillRect/>
              </a:stretch>
            </p:blipFill>
            <p:spPr>
              <a:xfrm>
                <a:off x="509194" y="3065556"/>
                <a:ext cx="6942484" cy="2329162"/>
              </a:xfrm>
              <a:prstGeom prst="rect">
                <a:avLst/>
              </a:prstGeom>
            </p:spPr>
          </p:pic>
          <p:pic>
            <p:nvPicPr>
              <p:cNvPr id="10" name="그림 9">
                <a:extLst>
                  <a:ext uri="{FF2B5EF4-FFF2-40B4-BE49-F238E27FC236}">
                    <a16:creationId xmlns="" xmlns:a16="http://schemas.microsoft.com/office/drawing/2014/main" id="{5552B7D0-1341-419E-B84E-EB7D48965D2C}"/>
                  </a:ext>
                </a:extLst>
              </p:cNvPr>
              <p:cNvPicPr>
                <a:picLocks noChangeAspect="1"/>
              </p:cNvPicPr>
              <p:nvPr/>
            </p:nvPicPr>
            <p:blipFill rotWithShape="1">
              <a:blip r:embed="rId5"/>
              <a:srcRect l="71757"/>
              <a:stretch/>
            </p:blipFill>
            <p:spPr>
              <a:xfrm>
                <a:off x="7308376" y="3065556"/>
                <a:ext cx="2110855" cy="2329162"/>
              </a:xfrm>
              <a:prstGeom prst="rect">
                <a:avLst/>
              </a:prstGeom>
            </p:spPr>
          </p:pic>
        </p:grpSp>
        <p:sp>
          <p:nvSpPr>
            <p:cNvPr id="4" name="TextBox 3">
              <a:extLst>
                <a:ext uri="{FF2B5EF4-FFF2-40B4-BE49-F238E27FC236}">
                  <a16:creationId xmlns="" xmlns:a16="http://schemas.microsoft.com/office/drawing/2014/main" id="{55434C7D-7436-3149-84B1-D0DBC5F4194D}"/>
                </a:ext>
              </a:extLst>
            </p:cNvPr>
            <p:cNvSpPr txBox="1"/>
            <p:nvPr/>
          </p:nvSpPr>
          <p:spPr>
            <a:xfrm>
              <a:off x="2269540" y="2965073"/>
              <a:ext cx="2031325" cy="46088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100"/>
                </a:lnSpc>
                <a:spcAft>
                  <a:spcPts val="0"/>
                </a:spcAft>
              </a:pPr>
              <a:r>
                <a:rPr lang="en-US" altLang="ko-KR" sz="1100" dirty="0"/>
                <a:t># all elements are not 0</a:t>
              </a:r>
            </a:p>
            <a:p>
              <a:pPr>
                <a:lnSpc>
                  <a:spcPts val="1100"/>
                </a:lnSpc>
                <a:spcAft>
                  <a:spcPts val="0"/>
                </a:spcAft>
              </a:pPr>
              <a:r>
                <a:rPr lang="en-US" altLang="ko-KR" sz="1100" dirty="0"/>
                <a:t># one element is 0</a:t>
              </a:r>
            </a:p>
            <a:p>
              <a:pPr>
                <a:lnSpc>
                  <a:spcPts val="1100"/>
                </a:lnSpc>
                <a:spcAft>
                  <a:spcPts val="0"/>
                </a:spcAft>
              </a:pPr>
              <a:r>
                <a:rPr lang="en-US" altLang="ko-KR" sz="1100" dirty="0"/>
                <a:t># all elements are 0</a:t>
              </a:r>
              <a:endParaRPr lang="ko-KR" altLang="en-US" sz="1100" dirty="0"/>
            </a:p>
          </p:txBody>
        </p:sp>
        <p:sp>
          <p:nvSpPr>
            <p:cNvPr id="13" name="TextBox 12">
              <a:extLst>
                <a:ext uri="{FF2B5EF4-FFF2-40B4-BE49-F238E27FC236}">
                  <a16:creationId xmlns="" xmlns:a16="http://schemas.microsoft.com/office/drawing/2014/main" id="{E1FEC93A-1BE1-6047-BC06-B3AC67DC166E}"/>
                </a:ext>
              </a:extLst>
            </p:cNvPr>
            <p:cNvSpPr txBox="1"/>
            <p:nvPr/>
          </p:nvSpPr>
          <p:spPr>
            <a:xfrm>
              <a:off x="2278854" y="3607541"/>
              <a:ext cx="3429144" cy="190267"/>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only when all elements are true</a:t>
              </a:r>
              <a:endParaRPr lang="ko-KR" altLang="en-US" dirty="0"/>
            </a:p>
          </p:txBody>
        </p:sp>
        <p:sp>
          <p:nvSpPr>
            <p:cNvPr id="14" name="TextBox 13">
              <a:extLst>
                <a:ext uri="{FF2B5EF4-FFF2-40B4-BE49-F238E27FC236}">
                  <a16:creationId xmlns="" xmlns:a16="http://schemas.microsoft.com/office/drawing/2014/main" id="{86F6B80A-2DF7-1044-8234-87A77D6B0820}"/>
                </a:ext>
              </a:extLst>
            </p:cNvPr>
            <p:cNvSpPr txBox="1"/>
            <p:nvPr/>
          </p:nvSpPr>
          <p:spPr>
            <a:xfrm>
              <a:off x="2269540" y="4197160"/>
              <a:ext cx="3429144" cy="196951"/>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only when all elements are true</a:t>
              </a:r>
              <a:endParaRPr lang="ko-KR" altLang="en-US" dirty="0"/>
            </a:p>
          </p:txBody>
        </p:sp>
        <p:sp>
          <p:nvSpPr>
            <p:cNvPr id="15" name="TextBox 14">
              <a:extLst>
                <a:ext uri="{FF2B5EF4-FFF2-40B4-BE49-F238E27FC236}">
                  <a16:creationId xmlns="" xmlns:a16="http://schemas.microsoft.com/office/drawing/2014/main" id="{C244BC55-1EFD-3A44-99D6-F72C1858B518}"/>
                </a:ext>
              </a:extLst>
            </p:cNvPr>
            <p:cNvSpPr txBox="1"/>
            <p:nvPr/>
          </p:nvSpPr>
          <p:spPr>
            <a:xfrm>
              <a:off x="2265864" y="4781271"/>
              <a:ext cx="3429144" cy="192857"/>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only when all elements are true</a:t>
              </a:r>
              <a:endParaRPr lang="ko-KR" altLang="en-US" dirty="0"/>
            </a:p>
          </p:txBody>
        </p:sp>
      </p:grpSp>
    </p:spTree>
    <p:custDataLst>
      <p:tags r:id="rId1"/>
    </p:custDataLst>
    <p:extLst>
      <p:ext uri="{BB962C8B-B14F-4D97-AF65-F5344CB8AC3E}">
        <p14:creationId xmlns:p14="http://schemas.microsoft.com/office/powerpoint/2010/main" val="40571635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 xmlns:a16="http://schemas.microsoft.com/office/drawing/2014/main" id="{EC939423-5622-4B05-9AD8-3CA70FAE83F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2" name="TextBox 11">
            <a:extLst>
              <a:ext uri="{FF2B5EF4-FFF2-40B4-BE49-F238E27FC236}">
                <a16:creationId xmlns="" xmlns:a16="http://schemas.microsoft.com/office/drawing/2014/main" id="{73986762-AF89-4EC1-896A-9A6BE502643D}"/>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2.10. </a:t>
            </a:r>
            <a:r>
              <a:rPr lang="en-US" altLang="ko-KR" b="1" dirty="0">
                <a:latin typeface="Samsung Sharp Sans" pitchFamily="2" charset="0"/>
              </a:rPr>
              <a:t>Built-in function for iterable objects </a:t>
            </a:r>
            <a:r>
              <a:rPr lang="en-US" altLang="ko-KR" b="1" dirty="0">
                <a:latin typeface="Samsung Sharp Sans" pitchFamily="2" charset="0"/>
                <a:sym typeface="Arial"/>
              </a:rPr>
              <a:t>: any</a:t>
            </a:r>
            <a:endParaRPr lang="en-US" altLang="ko-KR" b="1" dirty="0">
              <a:latin typeface="Samsung Sharp Sans" pitchFamily="2" charset="0"/>
            </a:endParaRPr>
          </a:p>
        </p:txBody>
      </p:sp>
      <p:sp>
        <p:nvSpPr>
          <p:cNvPr id="9" name="직사각형 8">
            <a:extLst>
              <a:ext uri="{FF2B5EF4-FFF2-40B4-BE49-F238E27FC236}">
                <a16:creationId xmlns="" xmlns:a16="http://schemas.microsoft.com/office/drawing/2014/main" id="{90EFA62F-9637-4E5A-AAB1-9E61461D75DD}"/>
              </a:ext>
            </a:extLst>
          </p:cNvPr>
          <p:cNvSpPr/>
          <p:nvPr/>
        </p:nvSpPr>
        <p:spPr>
          <a:xfrm>
            <a:off x="580388" y="202997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Any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returns True if there is at least one iterable object that is true. </a:t>
            </a:r>
          </a:p>
          <a:p>
            <a:pPr marL="117475" indent="-117475" defTabSz="-45199300">
              <a:spcBef>
                <a:spcPts val="0"/>
              </a:spcBef>
              <a:spcAft>
                <a:spcPts val="6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In the case below, only list l3 returns False for any(l3) function. </a:t>
            </a:r>
          </a:p>
        </p:txBody>
      </p:sp>
      <p:grpSp>
        <p:nvGrpSpPr>
          <p:cNvPr id="5" name="그룹 4"/>
          <p:cNvGrpSpPr/>
          <p:nvPr/>
        </p:nvGrpSpPr>
        <p:grpSpPr>
          <a:xfrm>
            <a:off x="515193" y="2580765"/>
            <a:ext cx="8952807" cy="2443714"/>
            <a:chOff x="515193" y="2580765"/>
            <a:chExt cx="8952807" cy="2443714"/>
          </a:xfrm>
        </p:grpSpPr>
        <p:grpSp>
          <p:nvGrpSpPr>
            <p:cNvPr id="3" name="그룹 2"/>
            <p:cNvGrpSpPr/>
            <p:nvPr/>
          </p:nvGrpSpPr>
          <p:grpSpPr>
            <a:xfrm>
              <a:off x="515193" y="2580765"/>
              <a:ext cx="8952807" cy="2443714"/>
              <a:chOff x="515193" y="2667373"/>
              <a:chExt cx="8952807" cy="2443714"/>
            </a:xfrm>
          </p:grpSpPr>
          <p:pic>
            <p:nvPicPr>
              <p:cNvPr id="4" name="그림 3">
                <a:extLst>
                  <a:ext uri="{FF2B5EF4-FFF2-40B4-BE49-F238E27FC236}">
                    <a16:creationId xmlns="" xmlns:a16="http://schemas.microsoft.com/office/drawing/2014/main" id="{24A053F5-BDCA-42B1-B9E1-7FB34FDFF3C5}"/>
                  </a:ext>
                </a:extLst>
              </p:cNvPr>
              <p:cNvPicPr>
                <a:picLocks noChangeAspect="1"/>
              </p:cNvPicPr>
              <p:nvPr/>
            </p:nvPicPr>
            <p:blipFill>
              <a:blip r:embed="rId5"/>
              <a:stretch>
                <a:fillRect/>
              </a:stretch>
            </p:blipFill>
            <p:spPr>
              <a:xfrm>
                <a:off x="515193" y="2667373"/>
                <a:ext cx="7297530" cy="2443714"/>
              </a:xfrm>
              <a:prstGeom prst="rect">
                <a:avLst/>
              </a:prstGeom>
            </p:spPr>
          </p:pic>
          <p:pic>
            <p:nvPicPr>
              <p:cNvPr id="10" name="그림 9">
                <a:extLst>
                  <a:ext uri="{FF2B5EF4-FFF2-40B4-BE49-F238E27FC236}">
                    <a16:creationId xmlns="" xmlns:a16="http://schemas.microsoft.com/office/drawing/2014/main" id="{24A053F5-BDCA-42B1-B9E1-7FB34FDFF3C5}"/>
                  </a:ext>
                </a:extLst>
              </p:cNvPr>
              <p:cNvPicPr>
                <a:picLocks noChangeAspect="1"/>
              </p:cNvPicPr>
              <p:nvPr/>
            </p:nvPicPr>
            <p:blipFill rotWithShape="1">
              <a:blip r:embed="rId5"/>
              <a:srcRect l="75829"/>
              <a:stretch/>
            </p:blipFill>
            <p:spPr>
              <a:xfrm>
                <a:off x="7704161" y="2667373"/>
                <a:ext cx="1763839" cy="2443714"/>
              </a:xfrm>
              <a:prstGeom prst="rect">
                <a:avLst/>
              </a:prstGeom>
            </p:spPr>
          </p:pic>
        </p:grpSp>
        <p:sp>
          <p:nvSpPr>
            <p:cNvPr id="14" name="TextBox 13">
              <a:extLst>
                <a:ext uri="{FF2B5EF4-FFF2-40B4-BE49-F238E27FC236}">
                  <a16:creationId xmlns="" xmlns:a16="http://schemas.microsoft.com/office/drawing/2014/main" id="{6E152C0D-C9F1-A64B-8FEC-1807B381F941}"/>
                </a:ext>
              </a:extLst>
            </p:cNvPr>
            <p:cNvSpPr txBox="1"/>
            <p:nvPr/>
          </p:nvSpPr>
          <p:spPr>
            <a:xfrm>
              <a:off x="2377440" y="3358457"/>
              <a:ext cx="4449835" cy="195511"/>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if there is at least one element that is True</a:t>
              </a:r>
              <a:endParaRPr lang="ko-KR" altLang="en-US" dirty="0"/>
            </a:p>
          </p:txBody>
        </p:sp>
        <p:sp>
          <p:nvSpPr>
            <p:cNvPr id="15" name="TextBox 14">
              <a:extLst>
                <a:ext uri="{FF2B5EF4-FFF2-40B4-BE49-F238E27FC236}">
                  <a16:creationId xmlns="" xmlns:a16="http://schemas.microsoft.com/office/drawing/2014/main" id="{FBB655C4-D3E4-524A-8EB8-1832C1832028}"/>
                </a:ext>
              </a:extLst>
            </p:cNvPr>
            <p:cNvSpPr txBox="1"/>
            <p:nvPr/>
          </p:nvSpPr>
          <p:spPr>
            <a:xfrm>
              <a:off x="2374105" y="3978977"/>
              <a:ext cx="4340810" cy="175809"/>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if there is at least one element that is True</a:t>
              </a:r>
              <a:endParaRPr lang="ko-KR" altLang="en-US" dirty="0"/>
            </a:p>
          </p:txBody>
        </p:sp>
        <p:sp>
          <p:nvSpPr>
            <p:cNvPr id="16" name="TextBox 15">
              <a:extLst>
                <a:ext uri="{FF2B5EF4-FFF2-40B4-BE49-F238E27FC236}">
                  <a16:creationId xmlns="" xmlns:a16="http://schemas.microsoft.com/office/drawing/2014/main" id="{FBD8763F-BFAA-FC48-BE05-DCC9963B59C7}"/>
                </a:ext>
              </a:extLst>
            </p:cNvPr>
            <p:cNvSpPr txBox="1"/>
            <p:nvPr/>
          </p:nvSpPr>
          <p:spPr>
            <a:xfrm>
              <a:off x="2374105" y="4578777"/>
              <a:ext cx="4392455" cy="182199"/>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if there is at least one element that is True</a:t>
              </a:r>
              <a:endParaRPr lang="ko-KR" altLang="en-US" dirty="0"/>
            </a:p>
          </p:txBody>
        </p:sp>
        <p:sp>
          <p:nvSpPr>
            <p:cNvPr id="17" name="TextBox 16">
              <a:extLst>
                <a:ext uri="{FF2B5EF4-FFF2-40B4-BE49-F238E27FC236}">
                  <a16:creationId xmlns="" xmlns:a16="http://schemas.microsoft.com/office/drawing/2014/main" id="{55434C7D-7436-3149-84B1-D0DBC5F4194D}"/>
                </a:ext>
              </a:extLst>
            </p:cNvPr>
            <p:cNvSpPr txBox="1"/>
            <p:nvPr/>
          </p:nvSpPr>
          <p:spPr>
            <a:xfrm>
              <a:off x="2385364" y="2702945"/>
              <a:ext cx="2031325" cy="46088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100"/>
                </a:lnSpc>
                <a:spcAft>
                  <a:spcPts val="0"/>
                </a:spcAft>
              </a:pPr>
              <a:r>
                <a:rPr lang="en-US" altLang="ko-KR" sz="1100" dirty="0"/>
                <a:t># all elements are not 0</a:t>
              </a:r>
            </a:p>
            <a:p>
              <a:pPr>
                <a:lnSpc>
                  <a:spcPts val="1100"/>
                </a:lnSpc>
                <a:spcAft>
                  <a:spcPts val="0"/>
                </a:spcAft>
              </a:pPr>
              <a:r>
                <a:rPr lang="en-US" altLang="ko-KR" sz="1100" dirty="0"/>
                <a:t># one element is 0</a:t>
              </a:r>
            </a:p>
            <a:p>
              <a:pPr>
                <a:lnSpc>
                  <a:spcPts val="1100"/>
                </a:lnSpc>
                <a:spcAft>
                  <a:spcPts val="0"/>
                </a:spcAft>
              </a:pPr>
              <a:r>
                <a:rPr lang="en-US" altLang="ko-KR" sz="1100" dirty="0"/>
                <a:t># all elements are 0</a:t>
              </a:r>
              <a:endParaRPr lang="ko-KR" altLang="en-US" sz="1100" dirty="0"/>
            </a:p>
          </p:txBody>
        </p:sp>
      </p:grpSp>
    </p:spTree>
    <p:custDataLst>
      <p:tags r:id="rId1"/>
    </p:custDataLst>
    <p:extLst>
      <p:ext uri="{BB962C8B-B14F-4D97-AF65-F5344CB8AC3E}">
        <p14:creationId xmlns:p14="http://schemas.microsoft.com/office/powerpoint/2010/main" val="6648996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 xmlns:a16="http://schemas.microsoft.com/office/drawing/2014/main" id="{AF868D23-639C-49E5-B5DE-752B1DD7BCE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0" name="직사각형 9">
            <a:extLst>
              <a:ext uri="{FF2B5EF4-FFF2-40B4-BE49-F238E27FC236}">
                <a16:creationId xmlns="" xmlns:a16="http://schemas.microsoft.com/office/drawing/2014/main" id="{90EFA62F-9637-4E5A-AAB1-9E61461D75DD}"/>
              </a:ext>
            </a:extLst>
          </p:cNvPr>
          <p:cNvSpPr/>
          <p:nvPr/>
        </p:nvSpPr>
        <p:spPr>
          <a:xfrm>
            <a:off x="580388" y="203057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syntax of the list comprehension is as follows. </a:t>
            </a:r>
          </a:p>
        </p:txBody>
      </p:sp>
      <p:sp>
        <p:nvSpPr>
          <p:cNvPr id="13" name="직사각형 12">
            <a:extLst>
              <a:ext uri="{FF2B5EF4-FFF2-40B4-BE49-F238E27FC236}">
                <a16:creationId xmlns="" xmlns:a16="http://schemas.microsoft.com/office/drawing/2014/main" id="{90EFA62F-9637-4E5A-AAB1-9E61461D75DD}"/>
              </a:ext>
            </a:extLst>
          </p:cNvPr>
          <p:cNvSpPr/>
          <p:nvPr/>
        </p:nvSpPr>
        <p:spPr>
          <a:xfrm>
            <a:off x="672367" y="2325384"/>
            <a:ext cx="7063458" cy="367410"/>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r>
              <a:rPr kumimoji="0" lang="en-US" altLang="ko-KR" sz="1300" kern="0" dirty="0">
                <a:latin typeface="D2Coding" panose="020B0609020101020101" pitchFamily="49" charset="-127"/>
                <a:ea typeface="D2Coding" panose="020B0609020101020101" pitchFamily="49" charset="-127"/>
                <a:cs typeface="Malgun Gothic"/>
              </a:rPr>
              <a:t>[ {expression} for {variable} in {iterator/sequence} if {conditional expression} ]</a:t>
            </a:r>
          </a:p>
        </p:txBody>
      </p:sp>
      <p:sp>
        <p:nvSpPr>
          <p:cNvPr id="14" name="직사각형 13">
            <a:extLst>
              <a:ext uri="{FF2B5EF4-FFF2-40B4-BE49-F238E27FC236}">
                <a16:creationId xmlns="" xmlns:a16="http://schemas.microsoft.com/office/drawing/2014/main" id="{90EFA62F-9637-4E5A-AAB1-9E61461D75DD}"/>
              </a:ext>
            </a:extLst>
          </p:cNvPr>
          <p:cNvSpPr/>
          <p:nvPr/>
        </p:nvSpPr>
        <p:spPr>
          <a:xfrm>
            <a:off x="580388" y="291433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if conditional expression can be omitted in the list comprehension. </a:t>
            </a:r>
          </a:p>
        </p:txBody>
      </p:sp>
      <p:sp>
        <p:nvSpPr>
          <p:cNvPr id="15" name="직사각형 14">
            <a:extLst>
              <a:ext uri="{FF2B5EF4-FFF2-40B4-BE49-F238E27FC236}">
                <a16:creationId xmlns="" xmlns:a16="http://schemas.microsoft.com/office/drawing/2014/main" id="{90EFA62F-9637-4E5A-AAB1-9E61461D75DD}"/>
              </a:ext>
            </a:extLst>
          </p:cNvPr>
          <p:cNvSpPr/>
          <p:nvPr/>
        </p:nvSpPr>
        <p:spPr>
          <a:xfrm>
            <a:off x="672367" y="3217182"/>
            <a:ext cx="5143217" cy="367410"/>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r>
              <a:rPr kumimoji="0" lang="en-US" altLang="ko-KR" sz="1300" kern="0" dirty="0">
                <a:latin typeface="D2Coding" panose="020B0609020101020101" pitchFamily="49" charset="-127"/>
                <a:ea typeface="D2Coding" panose="020B0609020101020101" pitchFamily="49" charset="-127"/>
                <a:cs typeface="Malgun Gothic"/>
              </a:rPr>
              <a:t> [ {expression} for {variable} in {iterator/sequence} ]</a:t>
            </a:r>
          </a:p>
        </p:txBody>
      </p:sp>
      <p:sp>
        <p:nvSpPr>
          <p:cNvPr id="16" name="TextBox 15">
            <a:extLst>
              <a:ext uri="{FF2B5EF4-FFF2-40B4-BE49-F238E27FC236}">
                <a16:creationId xmlns="" xmlns:a16="http://schemas.microsoft.com/office/drawing/2014/main" id="{EDF468A4-DBBD-4C0C-A155-0D17613BCE09}"/>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3.1. </a:t>
            </a:r>
            <a:r>
              <a:rPr lang="en-US" altLang="ko-KR" b="1" dirty="0">
                <a:latin typeface="Samsung Sharp Sans" pitchFamily="2" charset="0"/>
                <a:sym typeface="Arial"/>
              </a:rPr>
              <a:t>Syntax of list comprehension</a:t>
            </a:r>
            <a:endParaRPr lang="en-US" altLang="ko-KR" b="1" dirty="0">
              <a:latin typeface="Samsung Sharp Sans" pitchFamily="2" charset="0"/>
            </a:endParaRPr>
          </a:p>
        </p:txBody>
      </p:sp>
    </p:spTree>
    <p:custDataLst>
      <p:tags r:id="rId1"/>
    </p:custDataLst>
    <p:extLst>
      <p:ext uri="{BB962C8B-B14F-4D97-AF65-F5344CB8AC3E}">
        <p14:creationId xmlns:p14="http://schemas.microsoft.com/office/powerpoint/2010/main" val="114119237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9" name="직사각형 18">
            <a:extLst>
              <a:ext uri="{FF2B5EF4-FFF2-40B4-BE49-F238E27FC236}">
                <a16:creationId xmlns="" xmlns:a16="http://schemas.microsoft.com/office/drawing/2014/main" id="{C33D082A-4ED1-4BC6-A74C-5C06839D9211}"/>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2" name="TextBox 21">
            <a:extLst>
              <a:ext uri="{FF2B5EF4-FFF2-40B4-BE49-F238E27FC236}">
                <a16:creationId xmlns="" xmlns:a16="http://schemas.microsoft.com/office/drawing/2014/main" id="{EDF468A4-DBBD-4C0C-A155-0D17613BCE09}"/>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3.1. </a:t>
            </a:r>
            <a:r>
              <a:rPr lang="en-US" altLang="ko-KR" b="1" dirty="0">
                <a:latin typeface="Samsung Sharp Sans" pitchFamily="2" charset="0"/>
                <a:sym typeface="Arial"/>
              </a:rPr>
              <a:t>Syntax of list comprehension</a:t>
            </a:r>
            <a:endParaRPr lang="en-US" altLang="ko-KR" b="1" dirty="0">
              <a:latin typeface="Samsung Sharp Sans" pitchFamily="2" charset="0"/>
            </a:endParaRPr>
          </a:p>
        </p:txBody>
      </p:sp>
      <p:sp>
        <p:nvSpPr>
          <p:cNvPr id="15" name="직사각형 14">
            <a:extLst>
              <a:ext uri="{FF2B5EF4-FFF2-40B4-BE49-F238E27FC236}">
                <a16:creationId xmlns="" xmlns:a16="http://schemas.microsoft.com/office/drawing/2014/main" id="{90EFA62F-9637-4E5A-AAB1-9E61461D75DD}"/>
              </a:ext>
            </a:extLst>
          </p:cNvPr>
          <p:cNvSpPr/>
          <p:nvPr/>
        </p:nvSpPr>
        <p:spPr>
          <a:xfrm>
            <a:off x="580388" y="2029978"/>
            <a:ext cx="8887612" cy="3831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8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Computing square value of a list by using the map and the lambda function</a:t>
            </a: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Computing square value of a list by using the list comprehension</a:t>
            </a: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Computing square value of a list by using the list comprehension and range</a:t>
            </a:r>
          </a:p>
          <a:p>
            <a:pPr marL="117475" indent="-117475" defTabSz="-45199300">
              <a:spcBef>
                <a:spcPts val="0"/>
              </a:spcBef>
              <a:spcAft>
                <a:spcPts val="800"/>
              </a:spcAft>
              <a:buClr>
                <a:srgbClr val="000000"/>
              </a:buClr>
              <a:buSzPct val="120000"/>
              <a:buBlip>
                <a:blip r:embed="rId4"/>
              </a:buBlip>
            </a:pPr>
            <a:endParaRPr lang="ko-KR" altLang="en-US"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The results of the above three codes are the same. Python offers various methods as such.</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pic>
        <p:nvPicPr>
          <p:cNvPr id="12" name="그림 11">
            <a:extLst>
              <a:ext uri="{FF2B5EF4-FFF2-40B4-BE49-F238E27FC236}">
                <a16:creationId xmlns="" xmlns:a16="http://schemas.microsoft.com/office/drawing/2014/main" id="{66F2FB8D-C86F-40D2-9558-2DEF27C4080F}"/>
              </a:ext>
            </a:extLst>
          </p:cNvPr>
          <p:cNvPicPr>
            <a:picLocks noChangeAspect="1"/>
          </p:cNvPicPr>
          <p:nvPr/>
        </p:nvPicPr>
        <p:blipFill>
          <a:blip r:embed="rId5"/>
          <a:stretch>
            <a:fillRect/>
          </a:stretch>
        </p:blipFill>
        <p:spPr>
          <a:xfrm>
            <a:off x="629815" y="4639998"/>
            <a:ext cx="8757593" cy="818743"/>
          </a:xfrm>
          <a:prstGeom prst="rect">
            <a:avLst/>
          </a:prstGeom>
        </p:spPr>
      </p:pic>
      <p:grpSp>
        <p:nvGrpSpPr>
          <p:cNvPr id="5" name="그룹 4"/>
          <p:cNvGrpSpPr/>
          <p:nvPr/>
        </p:nvGrpSpPr>
        <p:grpSpPr>
          <a:xfrm>
            <a:off x="580388" y="2230504"/>
            <a:ext cx="8842656" cy="907480"/>
            <a:chOff x="580388" y="2230504"/>
            <a:chExt cx="8842656" cy="907480"/>
          </a:xfrm>
        </p:grpSpPr>
        <p:pic>
          <p:nvPicPr>
            <p:cNvPr id="8" name="그림 7">
              <a:extLst>
                <a:ext uri="{FF2B5EF4-FFF2-40B4-BE49-F238E27FC236}">
                  <a16:creationId xmlns="" xmlns:a16="http://schemas.microsoft.com/office/drawing/2014/main" id="{3434443F-D532-4D34-A96F-B366F123300A}"/>
                </a:ext>
              </a:extLst>
            </p:cNvPr>
            <p:cNvPicPr>
              <a:picLocks noChangeAspect="1"/>
            </p:cNvPicPr>
            <p:nvPr/>
          </p:nvPicPr>
          <p:blipFill>
            <a:blip r:embed="rId6"/>
            <a:stretch>
              <a:fillRect/>
            </a:stretch>
          </p:blipFill>
          <p:spPr>
            <a:xfrm>
              <a:off x="580388" y="2230504"/>
              <a:ext cx="8842656" cy="907480"/>
            </a:xfrm>
            <a:prstGeom prst="rect">
              <a:avLst/>
            </a:prstGeom>
          </p:spPr>
        </p:pic>
        <p:sp>
          <p:nvSpPr>
            <p:cNvPr id="3" name="TextBox 2">
              <a:extLst>
                <a:ext uri="{FF2B5EF4-FFF2-40B4-BE49-F238E27FC236}">
                  <a16:creationId xmlns="" xmlns:a16="http://schemas.microsoft.com/office/drawing/2014/main" id="{877D11A6-476A-F04C-8446-E55C081B41EA}"/>
                </a:ext>
              </a:extLst>
            </p:cNvPr>
            <p:cNvSpPr txBox="1"/>
            <p:nvPr/>
          </p:nvSpPr>
          <p:spPr>
            <a:xfrm>
              <a:off x="3301191" y="2338738"/>
              <a:ext cx="4234397" cy="37862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200"/>
                </a:lnSpc>
                <a:spcAft>
                  <a:spcPts val="0"/>
                </a:spcAft>
              </a:pPr>
              <a:r>
                <a:rPr lang="en-US" altLang="ko-KR" sz="1100" dirty="0"/>
                <a:t># list of consecutive values</a:t>
              </a:r>
            </a:p>
            <a:p>
              <a:pPr>
                <a:lnSpc>
                  <a:spcPts val="1200"/>
                </a:lnSpc>
                <a:spcAft>
                  <a:spcPts val="0"/>
                </a:spcAft>
              </a:pPr>
              <a:r>
                <a:rPr lang="en-US" altLang="ko-KR" sz="1100" dirty="0"/>
                <a:t># apply lambda function for each element of the </a:t>
              </a:r>
              <a:r>
                <a:rPr lang="en-US" altLang="ko-KR" sz="1100" dirty="0" smtClean="0"/>
                <a:t>list</a:t>
              </a:r>
              <a:endParaRPr lang="ko-KR" altLang="en-US" sz="1100" dirty="0"/>
            </a:p>
          </p:txBody>
        </p:sp>
      </p:grpSp>
      <p:grpSp>
        <p:nvGrpSpPr>
          <p:cNvPr id="6" name="그룹 5"/>
          <p:cNvGrpSpPr/>
          <p:nvPr/>
        </p:nvGrpSpPr>
        <p:grpSpPr>
          <a:xfrm>
            <a:off x="580388" y="3410387"/>
            <a:ext cx="8807020" cy="926728"/>
            <a:chOff x="580388" y="3410387"/>
            <a:chExt cx="8807020" cy="926728"/>
          </a:xfrm>
        </p:grpSpPr>
        <p:pic>
          <p:nvPicPr>
            <p:cNvPr id="10" name="그림 9">
              <a:extLst>
                <a:ext uri="{FF2B5EF4-FFF2-40B4-BE49-F238E27FC236}">
                  <a16:creationId xmlns="" xmlns:a16="http://schemas.microsoft.com/office/drawing/2014/main" id="{AA634E04-9FD0-49AA-92E9-9F3E154FCAD9}"/>
                </a:ext>
              </a:extLst>
            </p:cNvPr>
            <p:cNvPicPr>
              <a:picLocks noChangeAspect="1"/>
            </p:cNvPicPr>
            <p:nvPr/>
          </p:nvPicPr>
          <p:blipFill>
            <a:blip r:embed="rId7"/>
            <a:stretch>
              <a:fillRect/>
            </a:stretch>
          </p:blipFill>
          <p:spPr>
            <a:xfrm>
              <a:off x="580388" y="3410387"/>
              <a:ext cx="8807020" cy="926728"/>
            </a:xfrm>
            <a:prstGeom prst="rect">
              <a:avLst/>
            </a:prstGeom>
          </p:spPr>
        </p:pic>
        <p:sp>
          <p:nvSpPr>
            <p:cNvPr id="17" name="TextBox 16">
              <a:extLst>
                <a:ext uri="{FF2B5EF4-FFF2-40B4-BE49-F238E27FC236}">
                  <a16:creationId xmlns="" xmlns:a16="http://schemas.microsoft.com/office/drawing/2014/main" id="{877D11A6-476A-F04C-8446-E55C081B41EA}"/>
                </a:ext>
              </a:extLst>
            </p:cNvPr>
            <p:cNvSpPr txBox="1"/>
            <p:nvPr/>
          </p:nvSpPr>
          <p:spPr>
            <a:xfrm>
              <a:off x="3002487" y="3533446"/>
              <a:ext cx="3483658" cy="37862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200"/>
                </a:lnSpc>
                <a:spcAft>
                  <a:spcPts val="0"/>
                </a:spcAft>
              </a:pPr>
              <a:r>
                <a:rPr lang="en-US" altLang="ko-KR" sz="1100" dirty="0"/>
                <a:t># list of consecutive values</a:t>
              </a:r>
            </a:p>
            <a:p>
              <a:pPr>
                <a:lnSpc>
                  <a:spcPts val="1200"/>
                </a:lnSpc>
                <a:spcAft>
                  <a:spcPts val="0"/>
                </a:spcAft>
              </a:pPr>
              <a:r>
                <a:rPr lang="en-US" altLang="ko-KR" sz="1100" dirty="0"/>
                <a:t># apply x**2  for each element of the list</a:t>
              </a:r>
              <a:endParaRPr lang="ko-KR" altLang="en-US" sz="1100" dirty="0"/>
            </a:p>
          </p:txBody>
        </p:sp>
      </p:grpSp>
    </p:spTree>
    <p:custDataLst>
      <p:tags r:id="rId1"/>
    </p:custDataLst>
    <p:extLst>
      <p:ext uri="{BB962C8B-B14F-4D97-AF65-F5344CB8AC3E}">
        <p14:creationId xmlns:p14="http://schemas.microsoft.com/office/powerpoint/2010/main" val="293472984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90EFA62F-9637-4E5A-AAB1-9E61461D75DD}"/>
              </a:ext>
            </a:extLst>
          </p:cNvPr>
          <p:cNvSpPr/>
          <p:nvPr/>
        </p:nvSpPr>
        <p:spPr>
          <a:xfrm>
            <a:off x="521701" y="2028492"/>
            <a:ext cx="8887612" cy="269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8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Below code shows filtering by the list function, the filter function and the lambda function. </a:t>
            </a: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List comprehension of the above code.</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Two codes return same results. </a:t>
            </a:r>
          </a:p>
        </p:txBody>
      </p:sp>
      <p:grpSp>
        <p:nvGrpSpPr>
          <p:cNvPr id="11" name="그룹 10"/>
          <p:cNvGrpSpPr/>
          <p:nvPr/>
        </p:nvGrpSpPr>
        <p:grpSpPr>
          <a:xfrm>
            <a:off x="580387" y="2215754"/>
            <a:ext cx="8966222" cy="935117"/>
            <a:chOff x="580387" y="2215754"/>
            <a:chExt cx="8966222" cy="935117"/>
          </a:xfrm>
        </p:grpSpPr>
        <p:pic>
          <p:nvPicPr>
            <p:cNvPr id="4" name="그림 3">
              <a:extLst>
                <a:ext uri="{FF2B5EF4-FFF2-40B4-BE49-F238E27FC236}">
                  <a16:creationId xmlns="" xmlns:a16="http://schemas.microsoft.com/office/drawing/2014/main" id="{DF21AAC0-A7B9-4511-A947-FFE1E955B7EF}"/>
                </a:ext>
              </a:extLst>
            </p:cNvPr>
            <p:cNvPicPr>
              <a:picLocks noChangeAspect="1"/>
            </p:cNvPicPr>
            <p:nvPr/>
          </p:nvPicPr>
          <p:blipFill rotWithShape="1">
            <a:blip r:embed="rId5"/>
            <a:srcRect b="20957"/>
            <a:stretch/>
          </p:blipFill>
          <p:spPr>
            <a:xfrm>
              <a:off x="580387" y="2215754"/>
              <a:ext cx="8966222" cy="729376"/>
            </a:xfrm>
            <a:prstGeom prst="rect">
              <a:avLst/>
            </a:prstGeom>
          </p:spPr>
        </p:pic>
        <p:sp>
          <p:nvSpPr>
            <p:cNvPr id="18" name="직사각형 17"/>
            <p:cNvSpPr/>
            <p:nvPr/>
          </p:nvSpPr>
          <p:spPr>
            <a:xfrm>
              <a:off x="1324577" y="2686050"/>
              <a:ext cx="2217024" cy="14859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'adults list:'</a:t>
              </a:r>
              <a:r>
                <a:rPr lang="en-US" altLang="ko-KR" sz="1100" dirty="0" smtClean="0">
                  <a:latin typeface="D2Coding" panose="020B0609020101020101" pitchFamily="49" charset="-127"/>
                  <a:ea typeface="D2Coding" panose="020B0609020101020101" pitchFamily="49" charset="-127"/>
                </a:rPr>
                <a:t>, </a:t>
              </a:r>
              <a:r>
                <a:rPr lang="en-US" altLang="ko-KR" sz="1100" dirty="0" err="1" smtClean="0">
                  <a:latin typeface="D2Coding" panose="020B0609020101020101" pitchFamily="49" charset="-127"/>
                  <a:ea typeface="D2Coding" panose="020B0609020101020101" pitchFamily="49" charset="-127"/>
                </a:rPr>
                <a:t>adult_ages</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19" name="직사각형 18"/>
            <p:cNvSpPr/>
            <p:nvPr/>
          </p:nvSpPr>
          <p:spPr>
            <a:xfrm>
              <a:off x="680320" y="2936481"/>
              <a:ext cx="2234329" cy="214390"/>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adult list </a:t>
              </a:r>
              <a:r>
                <a:rPr lang="en-US" altLang="ko-KR" sz="1200" dirty="0" smtClean="0">
                  <a:latin typeface="D2Coding" panose="020B0609020101020101" pitchFamily="49" charset="-127"/>
                  <a:ea typeface="D2Coding" panose="020B0609020101020101" pitchFamily="49" charset="-127"/>
                </a:rPr>
                <a:t>: [34, 39, 20, 54]</a:t>
              </a:r>
              <a:endParaRPr lang="ko-KR" altLang="en-US" sz="1200" dirty="0">
                <a:latin typeface="D2Coding" panose="020B0609020101020101" pitchFamily="49" charset="-127"/>
                <a:ea typeface="D2Coding" panose="020B0609020101020101" pitchFamily="49" charset="-127"/>
              </a:endParaRPr>
            </a:p>
          </p:txBody>
        </p:sp>
      </p:grpSp>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20" name="직사각형 19">
            <a:extLst>
              <a:ext uri="{FF2B5EF4-FFF2-40B4-BE49-F238E27FC236}">
                <a16:creationId xmlns="" xmlns:a16="http://schemas.microsoft.com/office/drawing/2014/main" id="{E9D0010E-C0AC-46C2-83A0-EF725136812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2" name="TextBox 21">
            <a:extLst>
              <a:ext uri="{FF2B5EF4-FFF2-40B4-BE49-F238E27FC236}">
                <a16:creationId xmlns="" xmlns:a16="http://schemas.microsoft.com/office/drawing/2014/main" id="{2B512F6A-71AC-4196-87F1-F869DBF10065}"/>
              </a:ext>
            </a:extLst>
          </p:cNvPr>
          <p:cNvSpPr txBox="1"/>
          <p:nvPr/>
        </p:nvSpPr>
        <p:spPr>
          <a:xfrm>
            <a:off x="361949" y="1586913"/>
            <a:ext cx="6760381" cy="369332"/>
          </a:xfrm>
          <a:prstGeom prst="rect">
            <a:avLst/>
          </a:prstGeom>
          <a:noFill/>
        </p:spPr>
        <p:txBody>
          <a:bodyPr wrap="square">
            <a:spAutoFit/>
          </a:bodyPr>
          <a:lstStyle/>
          <a:p>
            <a:r>
              <a:rPr lang="en-US" altLang="ko-KR" b="1" dirty="0">
                <a:latin typeface="Samsung Sharp Sans" pitchFamily="2" charset="0"/>
              </a:rPr>
              <a:t>3.1. </a:t>
            </a:r>
            <a:r>
              <a:rPr lang="en-US" altLang="ko-KR" b="1" dirty="0">
                <a:latin typeface="Samsung Sharp Sans" pitchFamily="2" charset="0"/>
                <a:sym typeface="Arial"/>
              </a:rPr>
              <a:t>Syntax of list comprehension</a:t>
            </a:r>
            <a:endParaRPr lang="en-US" altLang="ko-KR" b="1" dirty="0">
              <a:latin typeface="Samsung Sharp Sans" pitchFamily="2" charset="0"/>
            </a:endParaRPr>
          </a:p>
        </p:txBody>
      </p:sp>
      <p:grpSp>
        <p:nvGrpSpPr>
          <p:cNvPr id="12" name="그룹 11"/>
          <p:cNvGrpSpPr/>
          <p:nvPr/>
        </p:nvGrpSpPr>
        <p:grpSpPr>
          <a:xfrm>
            <a:off x="580386" y="3434477"/>
            <a:ext cx="8896415" cy="756503"/>
            <a:chOff x="580386" y="3434477"/>
            <a:chExt cx="8896415" cy="756503"/>
          </a:xfrm>
        </p:grpSpPr>
        <p:pic>
          <p:nvPicPr>
            <p:cNvPr id="6" name="그림 5">
              <a:extLst>
                <a:ext uri="{FF2B5EF4-FFF2-40B4-BE49-F238E27FC236}">
                  <a16:creationId xmlns="" xmlns:a16="http://schemas.microsoft.com/office/drawing/2014/main" id="{B8DCA875-1B8C-4C6E-8C8A-B333EA2ED46E}"/>
                </a:ext>
              </a:extLst>
            </p:cNvPr>
            <p:cNvPicPr>
              <a:picLocks noChangeAspect="1"/>
            </p:cNvPicPr>
            <p:nvPr/>
          </p:nvPicPr>
          <p:blipFill rotWithShape="1">
            <a:blip r:embed="rId6"/>
            <a:srcRect b="31107"/>
            <a:stretch/>
          </p:blipFill>
          <p:spPr>
            <a:xfrm>
              <a:off x="580386" y="3434477"/>
              <a:ext cx="8896415" cy="539354"/>
            </a:xfrm>
            <a:prstGeom prst="rect">
              <a:avLst/>
            </a:prstGeom>
          </p:spPr>
        </p:pic>
        <p:sp>
          <p:nvSpPr>
            <p:cNvPr id="21" name="직사각형 20"/>
            <p:cNvSpPr/>
            <p:nvPr/>
          </p:nvSpPr>
          <p:spPr>
            <a:xfrm>
              <a:off x="680320" y="3976590"/>
              <a:ext cx="2234329" cy="214390"/>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adult list </a:t>
              </a:r>
              <a:r>
                <a:rPr lang="en-US" altLang="ko-KR" sz="1200" dirty="0" smtClean="0">
                  <a:latin typeface="D2Coding" panose="020B0609020101020101" pitchFamily="49" charset="-127"/>
                  <a:ea typeface="D2Coding" panose="020B0609020101020101" pitchFamily="49" charset="-127"/>
                </a:rPr>
                <a:t>: [34, 39, 20, 54]</a:t>
              </a:r>
              <a:endParaRPr lang="ko-KR" altLang="en-US" sz="1200" dirty="0">
                <a:latin typeface="D2Coding" panose="020B0609020101020101" pitchFamily="49" charset="-127"/>
                <a:ea typeface="D2Coding" panose="020B0609020101020101" pitchFamily="49" charset="-127"/>
              </a:endParaRPr>
            </a:p>
          </p:txBody>
        </p:sp>
        <p:sp>
          <p:nvSpPr>
            <p:cNvPr id="23" name="직사각형 22"/>
            <p:cNvSpPr/>
            <p:nvPr/>
          </p:nvSpPr>
          <p:spPr>
            <a:xfrm>
              <a:off x="1339816" y="3739609"/>
              <a:ext cx="3525553" cy="14859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'adults list:'</a:t>
              </a:r>
              <a:r>
                <a:rPr lang="en-US" altLang="ko-KR" sz="1100" dirty="0" smtClean="0">
                  <a:latin typeface="D2Coding" panose="020B0609020101020101" pitchFamily="49" charset="-127"/>
                  <a:ea typeface="D2Coding" panose="020B0609020101020101" pitchFamily="49" charset="-127"/>
                </a:rPr>
                <a:t>, [x </a:t>
              </a:r>
              <a:r>
                <a:rPr lang="en-US" altLang="ko-KR" sz="1100" dirty="0" smtClean="0">
                  <a:solidFill>
                    <a:srgbClr val="0B8B4A"/>
                  </a:solidFill>
                  <a:latin typeface="D2Coding" panose="020B0609020101020101" pitchFamily="49" charset="-127"/>
                  <a:ea typeface="D2Coding" panose="020B0609020101020101" pitchFamily="49" charset="-127"/>
                </a:rPr>
                <a:t>for</a:t>
              </a:r>
              <a:r>
                <a:rPr lang="en-US" altLang="ko-KR" sz="1100" dirty="0" smtClean="0">
                  <a:latin typeface="D2Coding" panose="020B0609020101020101" pitchFamily="49" charset="-127"/>
                  <a:ea typeface="D2Coding" panose="020B0609020101020101" pitchFamily="49" charset="-127"/>
                </a:rPr>
                <a:t> x </a:t>
              </a:r>
              <a:r>
                <a:rPr lang="en-US" altLang="ko-KR" sz="1100" dirty="0">
                  <a:solidFill>
                    <a:srgbClr val="0B8B4A"/>
                  </a:solidFill>
                  <a:latin typeface="D2Coding" panose="020B0609020101020101" pitchFamily="49" charset="-127"/>
                  <a:ea typeface="D2Coding" panose="020B0609020101020101" pitchFamily="49" charset="-127"/>
                </a:rPr>
                <a:t>in</a:t>
              </a:r>
              <a:r>
                <a:rPr lang="en-US" altLang="ko-KR" sz="1100" dirty="0" smtClean="0">
                  <a:latin typeface="D2Coding" panose="020B0609020101020101" pitchFamily="49" charset="-127"/>
                  <a:ea typeface="D2Coding" panose="020B0609020101020101" pitchFamily="49" charset="-127"/>
                </a:rPr>
                <a:t> ages </a:t>
              </a:r>
              <a:r>
                <a:rPr lang="en-US" altLang="ko-KR" sz="1100" dirty="0">
                  <a:solidFill>
                    <a:srgbClr val="0B8B4A"/>
                  </a:solidFill>
                  <a:latin typeface="D2Coding" panose="020B0609020101020101" pitchFamily="49" charset="-127"/>
                  <a:ea typeface="D2Coding" panose="020B0609020101020101" pitchFamily="49" charset="-127"/>
                </a:rPr>
                <a:t>if</a:t>
              </a:r>
              <a:r>
                <a:rPr lang="en-US" altLang="ko-KR" sz="1100" dirty="0" smtClean="0">
                  <a:latin typeface="D2Coding" panose="020B0609020101020101" pitchFamily="49" charset="-127"/>
                  <a:ea typeface="D2Coding" panose="020B0609020101020101" pitchFamily="49" charset="-127"/>
                </a:rPr>
                <a:t> x </a:t>
              </a:r>
              <a:r>
                <a:rPr lang="en-US" altLang="ko-KR" sz="1100" dirty="0" smtClean="0">
                  <a:solidFill>
                    <a:srgbClr val="AE63FB"/>
                  </a:solidFill>
                  <a:latin typeface="D2Coding" panose="020B0609020101020101" pitchFamily="49" charset="-127"/>
                  <a:ea typeface="D2Coding" panose="020B0609020101020101" pitchFamily="49" charset="-127"/>
                </a:rPr>
                <a:t>&gt;=</a:t>
              </a:r>
              <a:r>
                <a:rPr lang="en-US" altLang="ko-KR" sz="1100" dirty="0" smtClean="0">
                  <a:latin typeface="D2Coding" panose="020B0609020101020101" pitchFamily="49" charset="-127"/>
                  <a:ea typeface="D2Coding" panose="020B0609020101020101" pitchFamily="49" charset="-127"/>
                </a:rPr>
                <a:t> </a:t>
              </a:r>
              <a:r>
                <a:rPr lang="en-US" altLang="ko-KR" sz="1100" dirty="0">
                  <a:solidFill>
                    <a:srgbClr val="0B8B4A"/>
                  </a:solidFill>
                  <a:latin typeface="D2Coding" panose="020B0609020101020101" pitchFamily="49" charset="-127"/>
                  <a:ea typeface="D2Coding" panose="020B0609020101020101" pitchFamily="49" charset="-127"/>
                </a:rPr>
                <a:t>19</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grpSp>
      <p:grpSp>
        <p:nvGrpSpPr>
          <p:cNvPr id="5" name="그룹 4"/>
          <p:cNvGrpSpPr/>
          <p:nvPr/>
        </p:nvGrpSpPr>
        <p:grpSpPr>
          <a:xfrm>
            <a:off x="4652681" y="2593363"/>
            <a:ext cx="3749985" cy="1225602"/>
            <a:chOff x="5009028" y="2613533"/>
            <a:chExt cx="3749985" cy="1225602"/>
          </a:xfrm>
        </p:grpSpPr>
        <p:sp>
          <p:nvSpPr>
            <p:cNvPr id="3" name="TextBox 2">
              <a:extLst>
                <a:ext uri="{FF2B5EF4-FFF2-40B4-BE49-F238E27FC236}">
                  <a16:creationId xmlns="" xmlns:a16="http://schemas.microsoft.com/office/drawing/2014/main" id="{2169666E-8D5D-4E23-A736-D85E9A632E4E}"/>
                </a:ext>
              </a:extLst>
            </p:cNvPr>
            <p:cNvSpPr txBox="1"/>
            <p:nvPr/>
          </p:nvSpPr>
          <p:spPr>
            <a:xfrm>
              <a:off x="5321854" y="2972727"/>
              <a:ext cx="3437159" cy="492443"/>
            </a:xfrm>
            <a:prstGeom prst="rect">
              <a:avLst/>
            </a:prstGeom>
            <a:solidFill>
              <a:schemeClr val="accent5">
                <a:lumMod val="20000"/>
                <a:lumOff val="80000"/>
              </a:schemeClr>
            </a:solidFill>
            <a:ln>
              <a:solidFill>
                <a:srgbClr val="193EB0"/>
              </a:solidFill>
            </a:ln>
          </p:spPr>
          <p:txBody>
            <a:bodyPr wrap="none" rtlCol="0">
              <a:spAutoFit/>
            </a:bodyPr>
            <a:lstStyle/>
            <a:p>
              <a:r>
                <a:rPr lang="en-US" altLang="ko-KR" sz="1300" dirty="0">
                  <a:latin typeface="SamsungOne 400" panose="020B0503030303020204" pitchFamily="34" charset="0"/>
                  <a:ea typeface="SamsungOne 400" panose="020B0503030303020204" pitchFamily="34" charset="0"/>
                </a:rPr>
                <a:t>Two codes use similar conditional filters and</a:t>
              </a:r>
            </a:p>
            <a:p>
              <a:r>
                <a:rPr lang="en-US" altLang="ko-KR" sz="1300" dirty="0">
                  <a:latin typeface="SamsungOne 400" panose="020B0503030303020204" pitchFamily="34" charset="0"/>
                  <a:ea typeface="SamsungOne 400" panose="020B0503030303020204" pitchFamily="34" charset="0"/>
                </a:rPr>
                <a:t>simple expressions</a:t>
              </a:r>
              <a:endParaRPr lang="ko-KR" altLang="en-US" sz="1300" dirty="0">
                <a:latin typeface="SamsungOne 400" panose="020B0503030303020204" pitchFamily="34" charset="0"/>
              </a:endParaRPr>
            </a:p>
          </p:txBody>
        </p:sp>
        <p:sp>
          <p:nvSpPr>
            <p:cNvPr id="8" name="왼쪽 중괄호 7"/>
            <p:cNvSpPr/>
            <p:nvPr/>
          </p:nvSpPr>
          <p:spPr>
            <a:xfrm flipH="1">
              <a:off x="5009028" y="2613533"/>
              <a:ext cx="192344" cy="1225602"/>
            </a:xfrm>
            <a:prstGeom prst="leftBrace">
              <a:avLst>
                <a:gd name="adj1" fmla="val 51913"/>
                <a:gd name="adj2" fmla="val 50000"/>
              </a:avLst>
            </a:prstGeom>
            <a:ln w="12700">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custDataLst>
      <p:tags r:id="rId1"/>
    </p:custDataLst>
    <p:extLst>
      <p:ext uri="{BB962C8B-B14F-4D97-AF65-F5344CB8AC3E}">
        <p14:creationId xmlns:p14="http://schemas.microsoft.com/office/powerpoint/2010/main" val="2505498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0" name="직사각형 9">
            <a:extLst>
              <a:ext uri="{FF2B5EF4-FFF2-40B4-BE49-F238E27FC236}">
                <a16:creationId xmlns="" xmlns:a16="http://schemas.microsoft.com/office/drawing/2014/main" id="{82EC1716-92FC-4DB6-851E-8FCD2F80606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1" name="TextBox 10">
            <a:extLst>
              <a:ext uri="{FF2B5EF4-FFF2-40B4-BE49-F238E27FC236}">
                <a16:creationId xmlns="" xmlns:a16="http://schemas.microsoft.com/office/drawing/2014/main" id="{8CD65FC7-C8E2-4730-8E42-716A0B5CE21C}"/>
              </a:ext>
            </a:extLst>
          </p:cNvPr>
          <p:cNvSpPr txBox="1"/>
          <p:nvPr/>
        </p:nvSpPr>
        <p:spPr>
          <a:xfrm>
            <a:off x="361949" y="1586913"/>
            <a:ext cx="7931446" cy="369332"/>
          </a:xfrm>
          <a:prstGeom prst="rect">
            <a:avLst/>
          </a:prstGeom>
          <a:noFill/>
        </p:spPr>
        <p:txBody>
          <a:bodyPr wrap="square">
            <a:spAutoFit/>
          </a:bodyPr>
          <a:lstStyle/>
          <a:p>
            <a:pPr algn="l"/>
            <a:r>
              <a:rPr lang="en-US" altLang="ko-KR" b="1" i="0" dirty="0">
                <a:effectLst/>
                <a:latin typeface="Samsung Sharp Sans" pitchFamily="2" charset="0"/>
              </a:rPr>
              <a:t>3.2. List comprehension and lambda expression to simplify code</a:t>
            </a:r>
            <a:endParaRPr lang="en-US" altLang="ko-KR" b="1" dirty="0">
              <a:latin typeface="Samsung Sharp Sans" pitchFamily="2" charset="0"/>
            </a:endParaRPr>
          </a:p>
        </p:txBody>
      </p:sp>
      <p:sp>
        <p:nvSpPr>
          <p:cNvPr id="9" name="직사각형 8">
            <a:extLst>
              <a:ext uri="{FF2B5EF4-FFF2-40B4-BE49-F238E27FC236}">
                <a16:creationId xmlns="" xmlns:a16="http://schemas.microsoft.com/office/drawing/2014/main" id="{90EFA62F-9637-4E5A-AAB1-9E61461D75DD}"/>
              </a:ext>
            </a:extLst>
          </p:cNvPr>
          <p:cNvSpPr/>
          <p:nvPr/>
        </p:nvSpPr>
        <p:spPr>
          <a:xfrm>
            <a:off x="580388" y="2035058"/>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List comprehension and lambda expression are similar in that they both simplify code.</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grpSp>
        <p:nvGrpSpPr>
          <p:cNvPr id="4" name="그룹 3"/>
          <p:cNvGrpSpPr/>
          <p:nvPr/>
        </p:nvGrpSpPr>
        <p:grpSpPr>
          <a:xfrm>
            <a:off x="552321" y="2274635"/>
            <a:ext cx="8943745" cy="3658694"/>
            <a:chOff x="552321" y="2280985"/>
            <a:chExt cx="8943745" cy="3658694"/>
          </a:xfrm>
        </p:grpSpPr>
        <p:pic>
          <p:nvPicPr>
            <p:cNvPr id="5" name="그림 4">
              <a:extLst>
                <a:ext uri="{FF2B5EF4-FFF2-40B4-BE49-F238E27FC236}">
                  <a16:creationId xmlns="" xmlns:a16="http://schemas.microsoft.com/office/drawing/2014/main" id="{E5B2AD4E-EDDE-449E-973B-61D4337E3E53}"/>
                </a:ext>
              </a:extLst>
            </p:cNvPr>
            <p:cNvPicPr>
              <a:picLocks noChangeAspect="1"/>
            </p:cNvPicPr>
            <p:nvPr/>
          </p:nvPicPr>
          <p:blipFill>
            <a:blip r:embed="rId5"/>
            <a:stretch>
              <a:fillRect/>
            </a:stretch>
          </p:blipFill>
          <p:spPr>
            <a:xfrm>
              <a:off x="552321" y="2280985"/>
              <a:ext cx="8943745" cy="3658694"/>
            </a:xfrm>
            <a:prstGeom prst="rect">
              <a:avLst/>
            </a:prstGeom>
            <a:solidFill>
              <a:srgbClr val="F7F7F7"/>
            </a:solidFill>
            <a:ln>
              <a:noFill/>
            </a:ln>
            <a:effectLst/>
          </p:spPr>
        </p:pic>
        <p:sp>
          <p:nvSpPr>
            <p:cNvPr id="3" name="TextBox 2">
              <a:extLst>
                <a:ext uri="{FF2B5EF4-FFF2-40B4-BE49-F238E27FC236}">
                  <a16:creationId xmlns="" xmlns:a16="http://schemas.microsoft.com/office/drawing/2014/main" id="{E8D6A1F0-C0AC-B54E-90AD-F9F0A347777C}"/>
                </a:ext>
              </a:extLst>
            </p:cNvPr>
            <p:cNvSpPr txBox="1"/>
            <p:nvPr/>
          </p:nvSpPr>
          <p:spPr>
            <a:xfrm>
              <a:off x="2852420" y="2462143"/>
              <a:ext cx="2424430" cy="16675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list of numbers from 0 to 9</a:t>
              </a:r>
              <a:endParaRPr lang="ko-KR" altLang="en-US" dirty="0"/>
            </a:p>
          </p:txBody>
        </p:sp>
        <p:sp>
          <p:nvSpPr>
            <p:cNvPr id="12" name="TextBox 11">
              <a:extLst>
                <a:ext uri="{FF2B5EF4-FFF2-40B4-BE49-F238E27FC236}">
                  <a16:creationId xmlns="" xmlns:a16="http://schemas.microsoft.com/office/drawing/2014/main" id="{6FB11953-37E5-A74A-B412-542DF70ADA7F}"/>
                </a:ext>
              </a:extLst>
            </p:cNvPr>
            <p:cNvSpPr txBox="1"/>
            <p:nvPr/>
          </p:nvSpPr>
          <p:spPr>
            <a:xfrm>
              <a:off x="2852420" y="3074939"/>
              <a:ext cx="3096664" cy="14435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square value of numbers from 0 to 9</a:t>
              </a:r>
              <a:endParaRPr lang="ko-KR" altLang="en-US" dirty="0"/>
            </a:p>
          </p:txBody>
        </p:sp>
        <p:sp>
          <p:nvSpPr>
            <p:cNvPr id="13" name="TextBox 12">
              <a:extLst>
                <a:ext uri="{FF2B5EF4-FFF2-40B4-BE49-F238E27FC236}">
                  <a16:creationId xmlns="" xmlns:a16="http://schemas.microsoft.com/office/drawing/2014/main" id="{54DA7FB4-B225-3A48-96AF-E4895F30596E}"/>
                </a:ext>
              </a:extLst>
            </p:cNvPr>
            <p:cNvSpPr txBox="1"/>
            <p:nvPr/>
          </p:nvSpPr>
          <p:spPr>
            <a:xfrm>
              <a:off x="3605927" y="3682534"/>
              <a:ext cx="2915523" cy="159935"/>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value of even numbers from 0 to 9</a:t>
              </a:r>
              <a:endParaRPr lang="ko-KR" altLang="en-US" dirty="0"/>
            </a:p>
          </p:txBody>
        </p:sp>
        <p:sp>
          <p:nvSpPr>
            <p:cNvPr id="14" name="TextBox 13">
              <a:extLst>
                <a:ext uri="{FF2B5EF4-FFF2-40B4-BE49-F238E27FC236}">
                  <a16:creationId xmlns="" xmlns:a16="http://schemas.microsoft.com/office/drawing/2014/main" id="{BD7D5E5D-A150-3A44-8159-8E896929275F}"/>
                </a:ext>
              </a:extLst>
            </p:cNvPr>
            <p:cNvSpPr txBox="1"/>
            <p:nvPr/>
          </p:nvSpPr>
          <p:spPr>
            <a:xfrm>
              <a:off x="3612524" y="4293921"/>
              <a:ext cx="2820026" cy="157429"/>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value of odd numbers from 0 to 9</a:t>
              </a:r>
              <a:endParaRPr lang="ko-KR" altLang="en-US" dirty="0"/>
            </a:p>
          </p:txBody>
        </p:sp>
        <p:sp>
          <p:nvSpPr>
            <p:cNvPr id="15" name="TextBox 14">
              <a:extLst>
                <a:ext uri="{FF2B5EF4-FFF2-40B4-BE49-F238E27FC236}">
                  <a16:creationId xmlns="" xmlns:a16="http://schemas.microsoft.com/office/drawing/2014/main" id="{EEB178EF-34BD-E24D-B3E8-CFB8DB40FF0E}"/>
                </a:ext>
              </a:extLst>
            </p:cNvPr>
            <p:cNvSpPr txBox="1"/>
            <p:nvPr/>
          </p:nvSpPr>
          <p:spPr>
            <a:xfrm>
              <a:off x="3896194" y="4898293"/>
              <a:ext cx="3431705" cy="18170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square value of even numbers from 0 to 9</a:t>
              </a:r>
              <a:endParaRPr lang="ko-KR" altLang="en-US" dirty="0"/>
            </a:p>
          </p:txBody>
        </p:sp>
        <p:sp>
          <p:nvSpPr>
            <p:cNvPr id="16" name="TextBox 15">
              <a:extLst>
                <a:ext uri="{FF2B5EF4-FFF2-40B4-BE49-F238E27FC236}">
                  <a16:creationId xmlns="" xmlns:a16="http://schemas.microsoft.com/office/drawing/2014/main" id="{F94645BD-ECB6-C74A-A07E-37176545EEBE}"/>
                </a:ext>
              </a:extLst>
            </p:cNvPr>
            <p:cNvSpPr txBox="1"/>
            <p:nvPr/>
          </p:nvSpPr>
          <p:spPr>
            <a:xfrm>
              <a:off x="3921842" y="5507174"/>
              <a:ext cx="3406057" cy="18058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square value of odd numbers from 0 to 9</a:t>
              </a:r>
              <a:endParaRPr lang="ko-KR" altLang="en-US" dirty="0"/>
            </a:p>
          </p:txBody>
        </p:sp>
      </p:grpSp>
    </p:spTree>
    <p:custDataLst>
      <p:tags r:id="rId1"/>
    </p:custDataLst>
    <p:extLst>
      <p:ext uri="{BB962C8B-B14F-4D97-AF65-F5344CB8AC3E}">
        <p14:creationId xmlns:p14="http://schemas.microsoft.com/office/powerpoint/2010/main" val="322917174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5" name="직사각형 14">
            <a:extLst>
              <a:ext uri="{FF2B5EF4-FFF2-40B4-BE49-F238E27FC236}">
                <a16:creationId xmlns="" xmlns:a16="http://schemas.microsoft.com/office/drawing/2014/main" id="{40AD5613-F924-4043-AEF6-3C3917376C11}"/>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7" name="TextBox 16">
            <a:extLst>
              <a:ext uri="{FF2B5EF4-FFF2-40B4-BE49-F238E27FC236}">
                <a16:creationId xmlns="" xmlns:a16="http://schemas.microsoft.com/office/drawing/2014/main" id="{C08A5ADE-E59D-4394-ABCA-4E3747261B42}"/>
              </a:ext>
            </a:extLst>
          </p:cNvPr>
          <p:cNvSpPr txBox="1"/>
          <p:nvPr/>
        </p:nvSpPr>
        <p:spPr>
          <a:xfrm>
            <a:off x="361949" y="1586913"/>
            <a:ext cx="8567490" cy="369332"/>
          </a:xfrm>
          <a:prstGeom prst="rect">
            <a:avLst/>
          </a:prstGeom>
          <a:noFill/>
        </p:spPr>
        <p:txBody>
          <a:bodyPr wrap="square">
            <a:spAutoFit/>
          </a:bodyPr>
          <a:lstStyle/>
          <a:p>
            <a:r>
              <a:rPr lang="en-US" altLang="ko-KR" b="1" dirty="0">
                <a:latin typeface="Samsung Sharp Sans" pitchFamily="2" charset="0"/>
              </a:rPr>
              <a:t>3.2. List comprehension and lambda expression to simplify code</a:t>
            </a:r>
          </a:p>
        </p:txBody>
      </p:sp>
      <p:grpSp>
        <p:nvGrpSpPr>
          <p:cNvPr id="3" name="그룹 2"/>
          <p:cNvGrpSpPr/>
          <p:nvPr/>
        </p:nvGrpSpPr>
        <p:grpSpPr>
          <a:xfrm>
            <a:off x="449998" y="2072667"/>
            <a:ext cx="8708313" cy="228600"/>
            <a:chOff x="449998" y="2072667"/>
            <a:chExt cx="8708313" cy="228600"/>
          </a:xfrm>
        </p:grpSpPr>
        <p:grpSp>
          <p:nvGrpSpPr>
            <p:cNvPr id="16" name="그룹 15">
              <a:extLst>
                <a:ext uri="{FF2B5EF4-FFF2-40B4-BE49-F238E27FC236}">
                  <a16:creationId xmlns="" xmlns:a16="http://schemas.microsoft.com/office/drawing/2014/main" id="{E318B34B-F836-409E-BD03-2FC8B8F77CBC}"/>
                </a:ext>
              </a:extLst>
            </p:cNvPr>
            <p:cNvGrpSpPr/>
            <p:nvPr/>
          </p:nvGrpSpPr>
          <p:grpSpPr>
            <a:xfrm>
              <a:off x="449998" y="2072667"/>
              <a:ext cx="635851" cy="228600"/>
              <a:chOff x="558799" y="1551901"/>
              <a:chExt cx="635851" cy="228600"/>
            </a:xfrm>
          </p:grpSpPr>
          <p:grpSp>
            <p:nvGrpSpPr>
              <p:cNvPr id="18" name="그룹 17">
                <a:extLst>
                  <a:ext uri="{FF2B5EF4-FFF2-40B4-BE49-F238E27FC236}">
                    <a16:creationId xmlns="" xmlns:a16="http://schemas.microsoft.com/office/drawing/2014/main" id="{3CAB4D23-193C-4D6F-8CCB-7CB9CA6D9F69}"/>
                  </a:ext>
                </a:extLst>
              </p:cNvPr>
              <p:cNvGrpSpPr/>
              <p:nvPr/>
            </p:nvGrpSpPr>
            <p:grpSpPr>
              <a:xfrm>
                <a:off x="558799" y="1551901"/>
                <a:ext cx="635851" cy="228600"/>
                <a:chOff x="-220580" y="1900990"/>
                <a:chExt cx="635851" cy="228600"/>
              </a:xfrm>
            </p:grpSpPr>
            <p:sp>
              <p:nvSpPr>
                <p:cNvPr id="20" name="모서리가 둥근 직사각형 34">
                  <a:extLst>
                    <a:ext uri="{FF2B5EF4-FFF2-40B4-BE49-F238E27FC236}">
                      <a16:creationId xmlns="" xmlns:a16="http://schemas.microsoft.com/office/drawing/2014/main" id="{3D67E7AD-3319-49FF-AB28-67D7F1FBC29B}"/>
                    </a:ext>
                  </a:extLst>
                </p:cNvPr>
                <p:cNvSpPr/>
                <p:nvPr/>
              </p:nvSpPr>
              <p:spPr>
                <a:xfrm>
                  <a:off x="-220580" y="1900990"/>
                  <a:ext cx="635851"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2" name="직사각형 21">
                  <a:extLst>
                    <a:ext uri="{FF2B5EF4-FFF2-40B4-BE49-F238E27FC236}">
                      <a16:creationId xmlns="" xmlns:a16="http://schemas.microsoft.com/office/drawing/2014/main" id="{10961F40-40F3-4108-8029-018C8076AAA1}"/>
                    </a:ext>
                  </a:extLst>
                </p:cNvPr>
                <p:cNvSpPr/>
                <p:nvPr/>
              </p:nvSpPr>
              <p:spPr>
                <a:xfrm>
                  <a:off x="20359" y="1942993"/>
                  <a:ext cx="371671" cy="153888"/>
                </a:xfrm>
                <a:prstGeom prst="rect">
                  <a:avLst/>
                </a:prstGeom>
              </p:spPr>
              <p:txBody>
                <a:bodyPr wrap="square" lIns="0" tIns="0" rIns="0" bIns="0">
                  <a:spAutoFit/>
                </a:body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23" name="그림 22">
                  <a:extLst>
                    <a:ext uri="{FF2B5EF4-FFF2-40B4-BE49-F238E27FC236}">
                      <a16:creationId xmlns="" xmlns:a16="http://schemas.microsoft.com/office/drawing/2014/main" id="{D25FE791-FCBB-488B-A201-C93934B5D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19" name="그림 18">
                <a:extLst>
                  <a:ext uri="{FF2B5EF4-FFF2-40B4-BE49-F238E27FC236}">
                    <a16:creationId xmlns="" xmlns:a16="http://schemas.microsoft.com/office/drawing/2014/main" id="{F2BE080D-7AB1-4E96-81A3-0A0D356BA5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sp>
          <p:nvSpPr>
            <p:cNvPr id="21" name="직사각형 20">
              <a:extLst>
                <a:ext uri="{FF2B5EF4-FFF2-40B4-BE49-F238E27FC236}">
                  <a16:creationId xmlns="" xmlns:a16="http://schemas.microsoft.com/office/drawing/2014/main" id="{90EFA62F-9637-4E5A-AAB1-9E61461D75DD}"/>
                </a:ext>
              </a:extLst>
            </p:cNvPr>
            <p:cNvSpPr/>
            <p:nvPr/>
          </p:nvSpPr>
          <p:spPr>
            <a:xfrm>
              <a:off x="1145159" y="2086939"/>
              <a:ext cx="801315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mn-ea"/>
                </a:rPr>
                <a:t>A list comprehension enables one-line coding as shown below.</a:t>
              </a:r>
            </a:p>
          </p:txBody>
        </p:sp>
      </p:grpSp>
      <p:sp>
        <p:nvSpPr>
          <p:cNvPr id="26" name="직사각형 25">
            <a:extLst>
              <a:ext uri="{FF2B5EF4-FFF2-40B4-BE49-F238E27FC236}">
                <a16:creationId xmlns="" xmlns:a16="http://schemas.microsoft.com/office/drawing/2014/main" id="{90EFA62F-9637-4E5A-AAB1-9E61461D75DD}"/>
              </a:ext>
            </a:extLst>
          </p:cNvPr>
          <p:cNvSpPr/>
          <p:nvPr/>
        </p:nvSpPr>
        <p:spPr>
          <a:xfrm>
            <a:off x="580388" y="512322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You can and easily convert integer strings into a list of integer type values by using the int function.</a:t>
            </a:r>
          </a:p>
        </p:txBody>
      </p:sp>
      <p:grpSp>
        <p:nvGrpSpPr>
          <p:cNvPr id="6" name="그룹 5"/>
          <p:cNvGrpSpPr/>
          <p:nvPr/>
        </p:nvGrpSpPr>
        <p:grpSpPr>
          <a:xfrm>
            <a:off x="449999" y="2368497"/>
            <a:ext cx="9069314" cy="2567927"/>
            <a:chOff x="449999" y="2355797"/>
            <a:chExt cx="9069314" cy="2567927"/>
          </a:xfrm>
        </p:grpSpPr>
        <p:pic>
          <p:nvPicPr>
            <p:cNvPr id="4" name="그림 3">
              <a:extLst>
                <a:ext uri="{FF2B5EF4-FFF2-40B4-BE49-F238E27FC236}">
                  <a16:creationId xmlns="" xmlns:a16="http://schemas.microsoft.com/office/drawing/2014/main" id="{03BFF0D9-31F7-4FA3-911A-BD113A77ADB7}"/>
                </a:ext>
              </a:extLst>
            </p:cNvPr>
            <p:cNvPicPr>
              <a:picLocks noChangeAspect="1"/>
            </p:cNvPicPr>
            <p:nvPr/>
          </p:nvPicPr>
          <p:blipFill>
            <a:blip r:embed="rId7"/>
            <a:stretch>
              <a:fillRect/>
            </a:stretch>
          </p:blipFill>
          <p:spPr>
            <a:xfrm>
              <a:off x="449999" y="2355797"/>
              <a:ext cx="9069314" cy="2567927"/>
            </a:xfrm>
            <a:prstGeom prst="rect">
              <a:avLst/>
            </a:prstGeom>
          </p:spPr>
        </p:pic>
        <p:sp>
          <p:nvSpPr>
            <p:cNvPr id="29" name="직사각형 28"/>
            <p:cNvSpPr/>
            <p:nvPr/>
          </p:nvSpPr>
          <p:spPr>
            <a:xfrm>
              <a:off x="1502548" y="2493741"/>
              <a:ext cx="2866252" cy="192309"/>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enter multiple integers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).split()</a:t>
              </a:r>
              <a:endParaRPr lang="en-US" altLang="ko-KR" sz="1100" dirty="0">
                <a:latin typeface="D2Coding" panose="020B0609020101020101" pitchFamily="49" charset="-127"/>
                <a:ea typeface="D2Coding" panose="020B0609020101020101" pitchFamily="49" charset="-127"/>
              </a:endParaRPr>
            </a:p>
          </p:txBody>
        </p:sp>
        <p:sp>
          <p:nvSpPr>
            <p:cNvPr id="30" name="직사각형 29"/>
            <p:cNvSpPr/>
            <p:nvPr/>
          </p:nvSpPr>
          <p:spPr>
            <a:xfrm>
              <a:off x="560774" y="2772009"/>
              <a:ext cx="3268276" cy="256941"/>
            </a:xfrm>
            <a:prstGeom prst="rect">
              <a:avLst/>
            </a:prstGeom>
            <a:solidFill>
              <a:schemeClr val="bg1"/>
            </a:solidFill>
          </p:spPr>
          <p:txBody>
            <a:bodyPr wrap="none" lIns="0" tIns="0" rIns="0" bIns="0" anchor="ctr">
              <a:noAutofit/>
            </a:bodyPr>
            <a:lstStyle/>
            <a:p>
              <a:r>
                <a:rPr lang="en-US" altLang="ko-KR" sz="1100" dirty="0">
                  <a:solidFill>
                    <a:schemeClr val="tx1">
                      <a:lumMod val="75000"/>
                      <a:lumOff val="25000"/>
                    </a:schemeClr>
                  </a:solidFill>
                  <a:latin typeface="D2Coding" panose="020B0609020101020101" pitchFamily="49" charset="-127"/>
                  <a:ea typeface="D2Coding" panose="020B0609020101020101" pitchFamily="49" charset="-127"/>
                </a:rPr>
                <a:t>enter multiple integers </a:t>
              </a:r>
              <a:r>
                <a:rPr lang="en-US" altLang="ko-KR" sz="1100" dirty="0" smtClean="0">
                  <a:solidFill>
                    <a:schemeClr val="tx1">
                      <a:lumMod val="75000"/>
                      <a:lumOff val="25000"/>
                    </a:schemeClr>
                  </a:solidFill>
                  <a:latin typeface="D2Coding" panose="020B0609020101020101" pitchFamily="49" charset="-127"/>
                  <a:ea typeface="D2Coding" panose="020B0609020101020101" pitchFamily="49" charset="-127"/>
                </a:rPr>
                <a:t>: 10 20 30 40 50</a:t>
              </a:r>
              <a:endParaRPr lang="ko-KR" altLang="en-US" sz="1100" dirty="0">
                <a:solidFill>
                  <a:schemeClr val="tx1">
                    <a:lumMod val="75000"/>
                    <a:lumOff val="25000"/>
                  </a:schemeClr>
                </a:solidFill>
                <a:latin typeface="D2Coding" panose="020B0609020101020101" pitchFamily="49" charset="-127"/>
                <a:ea typeface="D2Coding" panose="020B0609020101020101" pitchFamily="49" charset="-127"/>
              </a:endParaRPr>
            </a:p>
          </p:txBody>
        </p:sp>
        <p:sp>
          <p:nvSpPr>
            <p:cNvPr id="31" name="직사각형 30"/>
            <p:cNvSpPr/>
            <p:nvPr/>
          </p:nvSpPr>
          <p:spPr>
            <a:xfrm>
              <a:off x="2448698" y="4063428"/>
              <a:ext cx="2980552" cy="171166"/>
            </a:xfrm>
            <a:prstGeom prst="rect">
              <a:avLst/>
            </a:prstGeom>
            <a:solidFill>
              <a:srgbClr val="F7F7F7"/>
            </a:solidFill>
          </p:spPr>
          <p:txBody>
            <a:bodyPr wrap="none" lIns="0" tIns="0" rIns="0" bIns="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a:t>
              </a:r>
              <a:r>
                <a:rPr lang="en-US" altLang="ko-KR" sz="1200" dirty="0">
                  <a:solidFill>
                    <a:srgbClr val="BF3238"/>
                  </a:solidFill>
                  <a:latin typeface="D2Coding" panose="020B0609020101020101" pitchFamily="49" charset="-127"/>
                  <a:ea typeface="D2Coding" panose="020B0609020101020101" pitchFamily="49" charset="-127"/>
                </a:rPr>
                <a:t>enter multiple integers </a:t>
              </a:r>
              <a:r>
                <a:rPr lang="en-US" altLang="ko-KR" sz="1200" dirty="0" smtClean="0">
                  <a:solidFill>
                    <a:srgbClr val="BF3238"/>
                  </a:solidFill>
                  <a:latin typeface="D2Coding" panose="020B0609020101020101" pitchFamily="49" charset="-127"/>
                  <a:ea typeface="D2Coding" panose="020B0609020101020101" pitchFamily="49" charset="-127"/>
                </a:rPr>
                <a:t>: '</a:t>
              </a:r>
              <a:r>
                <a:rPr lang="en-US" altLang="ko-KR" sz="1200" dirty="0" smtClean="0">
                  <a:latin typeface="D2Coding" panose="020B0609020101020101" pitchFamily="49" charset="-127"/>
                  <a:ea typeface="D2Coding" panose="020B0609020101020101" pitchFamily="49" charset="-127"/>
                </a:rPr>
                <a:t>).split()</a:t>
              </a:r>
              <a:r>
                <a:rPr lang="en-US" altLang="ko-KR" sz="1200" dirty="0" smtClean="0">
                  <a:solidFill>
                    <a:srgbClr val="4EC04F"/>
                  </a:solidFill>
                  <a:latin typeface="D2Coding" panose="020B0609020101020101" pitchFamily="49" charset="-127"/>
                  <a:ea typeface="D2Coding" panose="020B0609020101020101" pitchFamily="49" charset="-127"/>
                </a:rPr>
                <a:t>]</a:t>
              </a:r>
              <a:endParaRPr lang="en-US" altLang="ko-KR" sz="1200" dirty="0">
                <a:solidFill>
                  <a:srgbClr val="4EC04F"/>
                </a:solidFill>
                <a:latin typeface="D2Coding" panose="020B0609020101020101" pitchFamily="49" charset="-127"/>
                <a:ea typeface="D2Coding" panose="020B0609020101020101" pitchFamily="49" charset="-127"/>
              </a:endParaRPr>
            </a:p>
          </p:txBody>
        </p:sp>
        <p:sp>
          <p:nvSpPr>
            <p:cNvPr id="33" name="직사각형 32"/>
            <p:cNvSpPr/>
            <p:nvPr/>
          </p:nvSpPr>
          <p:spPr>
            <a:xfrm>
              <a:off x="560774" y="4338894"/>
              <a:ext cx="3268276" cy="256941"/>
            </a:xfrm>
            <a:prstGeom prst="rect">
              <a:avLst/>
            </a:prstGeom>
            <a:solidFill>
              <a:schemeClr val="bg1"/>
            </a:solidFill>
          </p:spPr>
          <p:txBody>
            <a:bodyPr wrap="none" lIns="0" tIns="0" rIns="0" bIns="0" anchor="ctr">
              <a:noAutofit/>
            </a:bodyPr>
            <a:lstStyle/>
            <a:p>
              <a:r>
                <a:rPr lang="en-US" altLang="ko-KR" sz="1100" dirty="0">
                  <a:solidFill>
                    <a:schemeClr val="tx1">
                      <a:lumMod val="75000"/>
                      <a:lumOff val="25000"/>
                    </a:schemeClr>
                  </a:solidFill>
                  <a:latin typeface="D2Coding" panose="020B0609020101020101" pitchFamily="49" charset="-127"/>
                  <a:ea typeface="D2Coding" panose="020B0609020101020101" pitchFamily="49" charset="-127"/>
                </a:rPr>
                <a:t>enter multiple integers </a:t>
              </a:r>
              <a:r>
                <a:rPr lang="en-US" altLang="ko-KR" sz="1100" dirty="0" smtClean="0">
                  <a:solidFill>
                    <a:schemeClr val="tx1">
                      <a:lumMod val="75000"/>
                      <a:lumOff val="25000"/>
                    </a:schemeClr>
                  </a:solidFill>
                  <a:latin typeface="D2Coding" panose="020B0609020101020101" pitchFamily="49" charset="-127"/>
                  <a:ea typeface="D2Coding" panose="020B0609020101020101" pitchFamily="49" charset="-127"/>
                </a:rPr>
                <a:t>: 1 2 3</a:t>
              </a:r>
              <a:endParaRPr lang="ko-KR" altLang="en-US" sz="1100" dirty="0">
                <a:solidFill>
                  <a:schemeClr val="tx1">
                    <a:lumMod val="75000"/>
                    <a:lumOff val="25000"/>
                  </a:schemeClr>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232129828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7" name="그림 6">
            <a:extLst>
              <a:ext uri="{FF2B5EF4-FFF2-40B4-BE49-F238E27FC236}">
                <a16:creationId xmlns="" xmlns:a16="http://schemas.microsoft.com/office/drawing/2014/main" id="{9C2920DD-FE40-4F3B-83E1-CB500434EBC4}"/>
              </a:ext>
            </a:extLst>
          </p:cNvPr>
          <p:cNvPicPr>
            <a:picLocks noChangeAspect="1"/>
          </p:cNvPicPr>
          <p:nvPr/>
        </p:nvPicPr>
        <p:blipFill>
          <a:blip r:embed="rId4"/>
          <a:stretch>
            <a:fillRect/>
          </a:stretch>
        </p:blipFill>
        <p:spPr>
          <a:xfrm>
            <a:off x="515194" y="3912220"/>
            <a:ext cx="8942705" cy="728686"/>
          </a:xfrm>
          <a:prstGeom prst="rect">
            <a:avLst/>
          </a:prstGeom>
        </p:spPr>
      </p:pic>
      <p:sp>
        <p:nvSpPr>
          <p:cNvPr id="12" name="직사각형 11">
            <a:extLst>
              <a:ext uri="{FF2B5EF4-FFF2-40B4-BE49-F238E27FC236}">
                <a16:creationId xmlns="" xmlns:a16="http://schemas.microsoft.com/office/drawing/2014/main" id="{7985D353-AD63-4583-AEC9-1448267834C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 xmlns:a16="http://schemas.microsoft.com/office/drawing/2014/main" id="{8B100C42-B2C6-4A63-B6C9-DF7AB912C6B8}"/>
              </a:ext>
            </a:extLst>
          </p:cNvPr>
          <p:cNvSpPr txBox="1"/>
          <p:nvPr/>
        </p:nvSpPr>
        <p:spPr>
          <a:xfrm>
            <a:off x="361949" y="1586913"/>
            <a:ext cx="7803856" cy="369332"/>
          </a:xfrm>
          <a:prstGeom prst="rect">
            <a:avLst/>
          </a:prstGeom>
          <a:noFill/>
        </p:spPr>
        <p:txBody>
          <a:bodyPr wrap="square">
            <a:spAutoFit/>
          </a:bodyPr>
          <a:lstStyle/>
          <a:p>
            <a:r>
              <a:rPr lang="en-US" altLang="ko-KR" b="1" dirty="0">
                <a:latin typeface="Samsung Sharp Sans" pitchFamily="2" charset="0"/>
              </a:rPr>
              <a:t>3.2. List comprehension and lambda expression to simplify code</a:t>
            </a:r>
          </a:p>
        </p:txBody>
      </p:sp>
      <p:sp>
        <p:nvSpPr>
          <p:cNvPr id="14" name="직사각형 13">
            <a:extLst>
              <a:ext uri="{FF2B5EF4-FFF2-40B4-BE49-F238E27FC236}">
                <a16:creationId xmlns="" xmlns:a16="http://schemas.microsoft.com/office/drawing/2014/main" id="{90EFA62F-9637-4E5A-AAB1-9E61461D75DD}"/>
              </a:ext>
            </a:extLst>
          </p:cNvPr>
          <p:cNvSpPr/>
          <p:nvPr/>
        </p:nvSpPr>
        <p:spPr>
          <a:xfrm>
            <a:off x="580388" y="2060458"/>
            <a:ext cx="8887612" cy="186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code generates a new list by multiplying two lists. It used the double for loop. </a:t>
            </a:r>
          </a:p>
          <a:p>
            <a:pPr marL="117475" indent="-117475" defTabSz="-45199300">
              <a:spcBef>
                <a:spcPts val="0"/>
              </a:spcBef>
              <a:spcAft>
                <a:spcPts val="600"/>
              </a:spcAft>
              <a:buClr>
                <a:srgbClr val="000000"/>
              </a:buClr>
              <a:buSzPct val="120000"/>
              <a:buBlip>
                <a:blip r:embed="rId5"/>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Above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code can be condensed into a one-line code by using a list comprehension.</a:t>
            </a:r>
          </a:p>
        </p:txBody>
      </p:sp>
      <p:grpSp>
        <p:nvGrpSpPr>
          <p:cNvPr id="4" name="그룹 3"/>
          <p:cNvGrpSpPr/>
          <p:nvPr/>
        </p:nvGrpSpPr>
        <p:grpSpPr>
          <a:xfrm>
            <a:off x="515194" y="2282337"/>
            <a:ext cx="8952806" cy="1251094"/>
            <a:chOff x="515194" y="2301387"/>
            <a:chExt cx="8952806" cy="1251094"/>
          </a:xfrm>
        </p:grpSpPr>
        <p:pic>
          <p:nvPicPr>
            <p:cNvPr id="5" name="그림 4">
              <a:extLst>
                <a:ext uri="{FF2B5EF4-FFF2-40B4-BE49-F238E27FC236}">
                  <a16:creationId xmlns="" xmlns:a16="http://schemas.microsoft.com/office/drawing/2014/main" id="{F15969F0-4B02-407C-90E0-A65760C12B9B}"/>
                </a:ext>
              </a:extLst>
            </p:cNvPr>
            <p:cNvPicPr>
              <a:picLocks noChangeAspect="1"/>
            </p:cNvPicPr>
            <p:nvPr/>
          </p:nvPicPr>
          <p:blipFill>
            <a:blip r:embed="rId6"/>
            <a:stretch>
              <a:fillRect/>
            </a:stretch>
          </p:blipFill>
          <p:spPr>
            <a:xfrm>
              <a:off x="515194" y="2301387"/>
              <a:ext cx="8952806" cy="1251094"/>
            </a:xfrm>
            <a:prstGeom prst="rect">
              <a:avLst/>
            </a:prstGeom>
          </p:spPr>
        </p:pic>
        <p:sp>
          <p:nvSpPr>
            <p:cNvPr id="3" name="TextBox 2">
              <a:extLst>
                <a:ext uri="{FF2B5EF4-FFF2-40B4-BE49-F238E27FC236}">
                  <a16:creationId xmlns="" xmlns:a16="http://schemas.microsoft.com/office/drawing/2014/main" id="{1DB90B0D-AEB0-6A43-86B0-41C924628FAE}"/>
                </a:ext>
              </a:extLst>
            </p:cNvPr>
            <p:cNvSpPr txBox="1"/>
            <p:nvPr/>
          </p:nvSpPr>
          <p:spPr>
            <a:xfrm>
              <a:off x="2314683" y="2563571"/>
              <a:ext cx="5955476" cy="185979"/>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computes multiplication of elements of two lists by using double for loop</a:t>
              </a:r>
              <a:endParaRPr lang="ko-KR" altLang="en-US" dirty="0"/>
            </a:p>
          </p:txBody>
        </p:sp>
      </p:grpSp>
    </p:spTree>
    <p:custDataLst>
      <p:tags r:id="rId1"/>
    </p:custDataLst>
    <p:extLst>
      <p:ext uri="{BB962C8B-B14F-4D97-AF65-F5344CB8AC3E}">
        <p14:creationId xmlns:p14="http://schemas.microsoft.com/office/powerpoint/2010/main" val="2285661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B27FE0A-7B74-4E31-B601-883BF80B54DA}"/>
              </a:ext>
            </a:extLst>
          </p:cNvPr>
          <p:cNvGrpSpPr/>
          <p:nvPr/>
        </p:nvGrpSpPr>
        <p:grpSpPr>
          <a:xfrm>
            <a:off x="1783915" y="2565397"/>
            <a:ext cx="6585906" cy="3509879"/>
            <a:chOff x="521897" y="1567317"/>
            <a:chExt cx="4256461" cy="4338687"/>
          </a:xfrm>
        </p:grpSpPr>
        <p:sp>
          <p:nvSpPr>
            <p:cNvPr id="11" name="TextBox 3">
              <a:extLst>
                <a:ext uri="{FF2B5EF4-FFF2-40B4-BE49-F238E27FC236}">
                  <a16:creationId xmlns="" xmlns:a16="http://schemas.microsoft.com/office/drawing/2014/main" id="{B8404556-1BAC-4974-B49E-E11D8C25069F}"/>
                </a:ext>
              </a:extLst>
            </p:cNvPr>
            <p:cNvSpPr txBox="1"/>
            <p:nvPr/>
          </p:nvSpPr>
          <p:spPr>
            <a:xfrm>
              <a:off x="1471713" y="2882826"/>
              <a:ext cx="1922021" cy="154083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b="1" dirty="0" err="1">
                  <a:latin typeface="D2Coding" pitchFamily="49" charset="-127"/>
                  <a:ea typeface="D2Coding" pitchFamily="49" charset="-127"/>
                </a:rPr>
                <a:t>def</a:t>
              </a:r>
              <a:r>
                <a:rPr lang="en-US" altLang="ko-KR" sz="1500" dirty="0">
                  <a:latin typeface="D2Coding" pitchFamily="49" charset="-127"/>
                  <a:ea typeface="D2Coding" pitchFamily="49" charset="-127"/>
                </a:rPr>
                <a:t> </a:t>
              </a:r>
              <a:r>
                <a:rPr lang="en-US" altLang="ko-KR" sz="1500" dirty="0" err="1">
                  <a:latin typeface="D2Coding" pitchFamily="49" charset="-127"/>
                  <a:ea typeface="D2Coding" pitchFamily="49" charset="-127"/>
                </a:rPr>
                <a:t>func_name</a:t>
              </a:r>
              <a:r>
                <a:rPr lang="en-US" altLang="ko-KR" sz="1500" dirty="0">
                  <a:latin typeface="D2Coding" pitchFamily="49" charset="-127"/>
                  <a:ea typeface="D2Coding" pitchFamily="49" charset="-127"/>
                </a:rPr>
                <a:t>(x1, x2, ... ) </a:t>
              </a:r>
              <a:r>
                <a:rPr lang="en-US" altLang="ko-KR" sz="1500" b="1" dirty="0">
                  <a:latin typeface="D2Coding" pitchFamily="49" charset="-127"/>
                  <a:ea typeface="D2Coding" pitchFamily="49" charset="-127"/>
                </a:rPr>
                <a:t>:</a:t>
              </a:r>
            </a:p>
            <a:p>
              <a:r>
                <a:rPr lang="en-US" altLang="ko-KR" sz="1500" dirty="0">
                  <a:latin typeface="D2Coding" pitchFamily="49" charset="-127"/>
                  <a:ea typeface="D2Coding" pitchFamily="49" charset="-127"/>
                </a:rPr>
                <a:t>    code1</a:t>
              </a:r>
            </a:p>
            <a:p>
              <a:r>
                <a:rPr lang="en-US" altLang="ko-KR" sz="1500" dirty="0">
                  <a:latin typeface="D2Coding" pitchFamily="49" charset="-127"/>
                  <a:ea typeface="D2Coding" pitchFamily="49" charset="-127"/>
                </a:rPr>
                <a:t>    code2</a:t>
              </a:r>
            </a:p>
            <a:p>
              <a:r>
                <a:rPr lang="en-US" altLang="ko-KR" sz="1500" dirty="0">
                  <a:latin typeface="D2Coding" pitchFamily="49" charset="-127"/>
                  <a:ea typeface="D2Coding" pitchFamily="49" charset="-127"/>
                </a:rPr>
                <a:t>    …</a:t>
              </a:r>
            </a:p>
            <a:p>
              <a:r>
                <a:rPr lang="en-US" altLang="ko-KR" sz="1500" dirty="0">
                  <a:latin typeface="D2Coding" pitchFamily="49" charset="-127"/>
                  <a:ea typeface="D2Coding" pitchFamily="49" charset="-127"/>
                </a:rPr>
                <a:t>    </a:t>
              </a:r>
              <a:r>
                <a:rPr lang="en-US" altLang="ko-KR" sz="1500" b="1" dirty="0">
                  <a:latin typeface="D2Coding" pitchFamily="49" charset="-127"/>
                  <a:ea typeface="D2Coding" pitchFamily="49" charset="-127"/>
                </a:rPr>
                <a:t>return</a:t>
              </a:r>
              <a:r>
                <a:rPr lang="en-US" altLang="ko-KR" sz="1500" dirty="0">
                  <a:latin typeface="D2Coding" pitchFamily="49" charset="-127"/>
                  <a:ea typeface="D2Coding" pitchFamily="49" charset="-127"/>
                </a:rPr>
                <a:t> n1[, n2,…]   </a:t>
              </a:r>
              <a:endParaRPr lang="ko-KR" altLang="en-US" sz="1500" dirty="0">
                <a:latin typeface="D2Coding" pitchFamily="49" charset="-127"/>
                <a:ea typeface="D2Coding" pitchFamily="49" charset="-127"/>
              </a:endParaRPr>
            </a:p>
          </p:txBody>
        </p:sp>
        <p:sp>
          <p:nvSpPr>
            <p:cNvPr id="12" name="TextBox 10">
              <a:extLst>
                <a:ext uri="{FF2B5EF4-FFF2-40B4-BE49-F238E27FC236}">
                  <a16:creationId xmlns="" xmlns:a16="http://schemas.microsoft.com/office/drawing/2014/main" id="{3255E737-FF7B-477E-9610-D15CA0C40B43}"/>
                </a:ext>
              </a:extLst>
            </p:cNvPr>
            <p:cNvSpPr txBox="1"/>
            <p:nvPr/>
          </p:nvSpPr>
          <p:spPr>
            <a:xfrm>
              <a:off x="712933" y="1567317"/>
              <a:ext cx="1148115" cy="608726"/>
            </a:xfrm>
            <a:prstGeom prst="rect">
              <a:avLst/>
            </a:prstGeom>
            <a:solidFill>
              <a:schemeClr val="accent5">
                <a:lumMod val="20000"/>
                <a:lumOff val="80000"/>
              </a:schemeClr>
            </a:solid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latin typeface="SamsungOne 400" panose="020B0503030303020204" pitchFamily="34" charset="0"/>
                  <a:ea typeface="SamsungOne 400" panose="020B0503030303020204" pitchFamily="34" charset="0"/>
                </a:rPr>
                <a:t>To define a function, 
Def keyword required</a:t>
              </a:r>
              <a:endParaRPr lang="ko-KR" altLang="en-US" sz="1300" dirty="0">
                <a:latin typeface="SamsungOne 400" panose="020B0503030303020204" pitchFamily="34" charset="0"/>
              </a:endParaRPr>
            </a:p>
          </p:txBody>
        </p:sp>
        <p:cxnSp>
          <p:nvCxnSpPr>
            <p:cNvPr id="13" name="직선 화살표 연결선 12">
              <a:extLst>
                <a:ext uri="{FF2B5EF4-FFF2-40B4-BE49-F238E27FC236}">
                  <a16:creationId xmlns="" xmlns:a16="http://schemas.microsoft.com/office/drawing/2014/main" id="{38D68EBB-45DE-452C-89E3-0D679857B367}"/>
                </a:ext>
              </a:extLst>
            </p:cNvPr>
            <p:cNvCxnSpPr>
              <a:cxnSpLocks/>
              <a:stCxn id="12" idx="2"/>
            </p:cNvCxnSpPr>
            <p:nvPr/>
          </p:nvCxnSpPr>
          <p:spPr>
            <a:xfrm>
              <a:off x="1286990" y="2176043"/>
              <a:ext cx="264492" cy="71801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2">
              <a:extLst>
                <a:ext uri="{FF2B5EF4-FFF2-40B4-BE49-F238E27FC236}">
                  <a16:creationId xmlns="" xmlns:a16="http://schemas.microsoft.com/office/drawing/2014/main" id="{02E0D6D8-1DD5-4694-BB1E-4BD967828C63}"/>
                </a:ext>
              </a:extLst>
            </p:cNvPr>
            <p:cNvSpPr txBox="1"/>
            <p:nvPr/>
          </p:nvSpPr>
          <p:spPr>
            <a:xfrm>
              <a:off x="2059925" y="1569786"/>
              <a:ext cx="1026902" cy="608726"/>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Name of function
(meaningful name)</a:t>
              </a:r>
              <a:endParaRPr lang="ko-KR" altLang="en-US" sz="1300" dirty="0">
                <a:latin typeface="SamsungOne 400" panose="020B0503030303020204" pitchFamily="34" charset="0"/>
                <a:ea typeface="SamsungOne 400" panose="020B0503030303020204" pitchFamily="34" charset="0"/>
              </a:endParaRPr>
            </a:p>
          </p:txBody>
        </p:sp>
        <p:sp>
          <p:nvSpPr>
            <p:cNvPr id="16" name="TextBox 13">
              <a:extLst>
                <a:ext uri="{FF2B5EF4-FFF2-40B4-BE49-F238E27FC236}">
                  <a16:creationId xmlns="" xmlns:a16="http://schemas.microsoft.com/office/drawing/2014/main" id="{C412F7D4-0D56-421A-9F64-4622D57BBE90}"/>
                </a:ext>
              </a:extLst>
            </p:cNvPr>
            <p:cNvSpPr txBox="1"/>
            <p:nvPr/>
          </p:nvSpPr>
          <p:spPr>
            <a:xfrm>
              <a:off x="3212727" y="1576637"/>
              <a:ext cx="1565631" cy="608726"/>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To use in a function,
Can be ignored as a parameter</a:t>
              </a:r>
              <a:endParaRPr lang="ko-KR" altLang="en-US" sz="1300" dirty="0">
                <a:latin typeface="SamsungOne 400" panose="020B0503030303020204" pitchFamily="34" charset="0"/>
                <a:ea typeface="SamsungOne 400" panose="020B0503030303020204" pitchFamily="34" charset="0"/>
              </a:endParaRPr>
            </a:p>
          </p:txBody>
        </p:sp>
        <p:cxnSp>
          <p:nvCxnSpPr>
            <p:cNvPr id="17" name="직선 화살표 연결선 16">
              <a:extLst>
                <a:ext uri="{FF2B5EF4-FFF2-40B4-BE49-F238E27FC236}">
                  <a16:creationId xmlns="" xmlns:a16="http://schemas.microsoft.com/office/drawing/2014/main" id="{6D282FD3-9050-40FB-BB8D-46E82CF01BA7}"/>
                </a:ext>
              </a:extLst>
            </p:cNvPr>
            <p:cNvCxnSpPr>
              <a:cxnSpLocks/>
              <a:stCxn id="15" idx="2"/>
            </p:cNvCxnSpPr>
            <p:nvPr/>
          </p:nvCxnSpPr>
          <p:spPr>
            <a:xfrm flipH="1">
              <a:off x="2112281" y="2178512"/>
              <a:ext cx="461096" cy="68268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 xmlns:a16="http://schemas.microsoft.com/office/drawing/2014/main" id="{9D7054BD-7AE2-44F3-8FEF-AA343FF3CFCB}"/>
                </a:ext>
              </a:extLst>
            </p:cNvPr>
            <p:cNvCxnSpPr>
              <a:cxnSpLocks/>
            </p:cNvCxnSpPr>
            <p:nvPr/>
          </p:nvCxnSpPr>
          <p:spPr>
            <a:xfrm flipH="1">
              <a:off x="3110368" y="2190682"/>
              <a:ext cx="885174" cy="719236"/>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 xmlns:a16="http://schemas.microsoft.com/office/drawing/2014/main" id="{00A0C430-47A1-45B9-B41D-BD28D3AF93F4}"/>
                </a:ext>
              </a:extLst>
            </p:cNvPr>
            <p:cNvSpPr/>
            <p:nvPr/>
          </p:nvSpPr>
          <p:spPr>
            <a:xfrm>
              <a:off x="2344668" y="2889616"/>
              <a:ext cx="776591" cy="381212"/>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sp>
          <p:nvSpPr>
            <p:cNvPr id="20" name="TextBox 19">
              <a:extLst>
                <a:ext uri="{FF2B5EF4-FFF2-40B4-BE49-F238E27FC236}">
                  <a16:creationId xmlns="" xmlns:a16="http://schemas.microsoft.com/office/drawing/2014/main" id="{70682D8D-56F8-4B3B-AD7B-90B1D852C77F}"/>
                </a:ext>
              </a:extLst>
            </p:cNvPr>
            <p:cNvSpPr txBox="1"/>
            <p:nvPr/>
          </p:nvSpPr>
          <p:spPr>
            <a:xfrm>
              <a:off x="521897" y="4793372"/>
              <a:ext cx="1137755" cy="608726"/>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Function code blocks 
must be indented</a:t>
              </a:r>
              <a:endParaRPr lang="ko-KR" altLang="en-US" sz="1300" dirty="0">
                <a:latin typeface="SamsungOne 400" panose="020B0503030303020204" pitchFamily="34" charset="0"/>
                <a:ea typeface="SamsungOne 400" panose="020B0503030303020204" pitchFamily="34" charset="0"/>
              </a:endParaRPr>
            </a:p>
          </p:txBody>
        </p:sp>
        <p:cxnSp>
          <p:nvCxnSpPr>
            <p:cNvPr id="24" name="직선 화살표 연결선 23">
              <a:extLst>
                <a:ext uri="{FF2B5EF4-FFF2-40B4-BE49-F238E27FC236}">
                  <a16:creationId xmlns="" xmlns:a16="http://schemas.microsoft.com/office/drawing/2014/main" id="{9BB09782-E548-4F6B-B179-092C099798B4}"/>
                </a:ext>
              </a:extLst>
            </p:cNvPr>
            <p:cNvCxnSpPr>
              <a:cxnSpLocks/>
              <a:stCxn id="20" idx="0"/>
            </p:cNvCxnSpPr>
            <p:nvPr/>
          </p:nvCxnSpPr>
          <p:spPr>
            <a:xfrm flipV="1">
              <a:off x="1090775" y="3659378"/>
              <a:ext cx="528424" cy="1133994"/>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5">
              <a:extLst>
                <a:ext uri="{FF2B5EF4-FFF2-40B4-BE49-F238E27FC236}">
                  <a16:creationId xmlns="" xmlns:a16="http://schemas.microsoft.com/office/drawing/2014/main" id="{C0FC2B14-4BAA-4BEE-8F9A-F6CC29E2FF4C}"/>
                </a:ext>
              </a:extLst>
            </p:cNvPr>
            <p:cNvSpPr txBox="1"/>
            <p:nvPr/>
          </p:nvSpPr>
          <p:spPr>
            <a:xfrm>
              <a:off x="2393137" y="5049984"/>
              <a:ext cx="1989362" cy="856020"/>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After the function does its job,</a:t>
              </a:r>
            </a:p>
            <a:p>
              <a:r>
                <a:rPr lang="en-US" altLang="ko-KR" sz="1300" dirty="0">
                  <a:latin typeface="SamsungOne 400" panose="020B0503030303020204" pitchFamily="34" charset="0"/>
                  <a:ea typeface="SamsungOne 400" panose="020B0503030303020204" pitchFamily="34" charset="0"/>
                </a:rPr>
                <a:t>returning the result</a:t>
              </a:r>
            </a:p>
            <a:p>
              <a:r>
                <a:rPr lang="en-US" altLang="ko-KR" sz="1300" dirty="0">
                  <a:latin typeface="SamsungOne 400" panose="020B0503030303020204" pitchFamily="34" charset="0"/>
                  <a:ea typeface="SamsungOne 400" panose="020B0503030303020204" pitchFamily="34" charset="0"/>
                </a:rPr>
                <a:t>Can be ignored with a return statement</a:t>
              </a:r>
              <a:endParaRPr lang="ko-KR" altLang="en-US" sz="1300" dirty="0">
                <a:latin typeface="SamsungOne 400" panose="020B0503030303020204" pitchFamily="34" charset="0"/>
                <a:ea typeface="SamsungOne 400" panose="020B0503030303020204" pitchFamily="34" charset="0"/>
              </a:endParaRPr>
            </a:p>
          </p:txBody>
        </p:sp>
        <p:cxnSp>
          <p:nvCxnSpPr>
            <p:cNvPr id="26" name="직선 화살표 연결선 25">
              <a:extLst>
                <a:ext uri="{FF2B5EF4-FFF2-40B4-BE49-F238E27FC236}">
                  <a16:creationId xmlns="" xmlns:a16="http://schemas.microsoft.com/office/drawing/2014/main" id="{A34DAAF8-A2F2-4929-B176-083C1E24A192}"/>
                </a:ext>
              </a:extLst>
            </p:cNvPr>
            <p:cNvCxnSpPr>
              <a:cxnSpLocks/>
              <a:stCxn id="25" idx="0"/>
            </p:cNvCxnSpPr>
            <p:nvPr/>
          </p:nvCxnSpPr>
          <p:spPr>
            <a:xfrm flipH="1" flipV="1">
              <a:off x="2862712" y="4412926"/>
              <a:ext cx="525107" cy="637057"/>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 xmlns:a16="http://schemas.microsoft.com/office/drawing/2014/main" id="{BB367F17-F61B-4333-A9AA-F5D372C6D4B6}"/>
                </a:ext>
              </a:extLst>
            </p:cNvPr>
            <p:cNvSpPr/>
            <p:nvPr/>
          </p:nvSpPr>
          <p:spPr>
            <a:xfrm>
              <a:off x="1766940" y="4061977"/>
              <a:ext cx="1082035" cy="315631"/>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grpSp>
      <p:sp>
        <p:nvSpPr>
          <p:cNvPr id="33" name="TextBox 32">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1.2. Basic structure of function</a:t>
            </a:r>
            <a:endParaRPr lang="ko-KR" altLang="en-US" b="1" dirty="0">
              <a:latin typeface="Samsung Sharp Sans" pitchFamily="2" charset="0"/>
            </a:endParaRPr>
          </a:p>
        </p:txBody>
      </p:sp>
      <p:sp>
        <p:nvSpPr>
          <p:cNvPr id="34" name="직사각형 33">
            <a:extLst>
              <a:ext uri="{FF2B5EF4-FFF2-40B4-BE49-F238E27FC236}">
                <a16:creationId xmlns="" xmlns:a16="http://schemas.microsoft.com/office/drawing/2014/main" id="{90EFA62F-9637-4E5A-AAB1-9E61461D75DD}"/>
              </a:ext>
            </a:extLst>
          </p:cNvPr>
          <p:cNvSpPr/>
          <p:nvPr/>
        </p:nvSpPr>
        <p:spPr>
          <a:xfrm>
            <a:off x="580388" y="200802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basic structure of functions that are essential in a program.</a:t>
            </a:r>
          </a:p>
        </p:txBody>
      </p:sp>
      <p:sp>
        <p:nvSpPr>
          <p:cNvPr id="21" name="직사각형 2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3" name="직사각형 2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356455209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 xmlns:a16="http://schemas.microsoft.com/office/drawing/2014/main" id="{6438B606-39B8-4D8B-AE61-9DF634A3B487}"/>
              </a:ext>
            </a:extLst>
          </p:cNvPr>
          <p:cNvPicPr>
            <a:picLocks noChangeAspect="1"/>
          </p:cNvPicPr>
          <p:nvPr/>
        </p:nvPicPr>
        <p:blipFill>
          <a:blip r:embed="rId4"/>
          <a:stretch>
            <a:fillRect/>
          </a:stretch>
        </p:blipFill>
        <p:spPr>
          <a:xfrm>
            <a:off x="432693" y="2293499"/>
            <a:ext cx="7687725" cy="1190315"/>
          </a:xfrm>
          <a:prstGeom prst="rect">
            <a:avLst/>
          </a:prstGeom>
        </p:spPr>
      </p:pic>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8" name="그림 7">
            <a:extLst>
              <a:ext uri="{FF2B5EF4-FFF2-40B4-BE49-F238E27FC236}">
                <a16:creationId xmlns="" xmlns:a16="http://schemas.microsoft.com/office/drawing/2014/main" id="{EBFD146B-93E3-47E6-B36B-38F378C021D2}"/>
              </a:ext>
            </a:extLst>
          </p:cNvPr>
          <p:cNvPicPr>
            <a:picLocks noChangeAspect="1"/>
          </p:cNvPicPr>
          <p:nvPr/>
        </p:nvPicPr>
        <p:blipFill>
          <a:blip r:embed="rId5"/>
          <a:stretch>
            <a:fillRect/>
          </a:stretch>
        </p:blipFill>
        <p:spPr>
          <a:xfrm>
            <a:off x="463014" y="4001975"/>
            <a:ext cx="7602814" cy="1201011"/>
          </a:xfrm>
          <a:prstGeom prst="rect">
            <a:avLst/>
          </a:prstGeom>
        </p:spPr>
      </p:pic>
      <p:sp>
        <p:nvSpPr>
          <p:cNvPr id="20" name="TextBox 19">
            <a:extLst>
              <a:ext uri="{FF2B5EF4-FFF2-40B4-BE49-F238E27FC236}">
                <a16:creationId xmlns="" xmlns:a16="http://schemas.microsoft.com/office/drawing/2014/main" id="{98A80041-E3ED-45F7-A7BE-574DF3EC8F1D}"/>
              </a:ext>
            </a:extLst>
          </p:cNvPr>
          <p:cNvSpPr txBox="1"/>
          <p:nvPr/>
        </p:nvSpPr>
        <p:spPr>
          <a:xfrm>
            <a:off x="7733847" y="3048652"/>
            <a:ext cx="1734154" cy="1292662"/>
          </a:xfrm>
          <a:prstGeom prst="rect">
            <a:avLst/>
          </a:prstGeom>
          <a:solidFill>
            <a:schemeClr val="accent5">
              <a:lumMod val="20000"/>
              <a:lumOff val="80000"/>
            </a:schemeClr>
          </a:solidFill>
          <a:ln>
            <a:solidFill>
              <a:srgbClr val="193EB0"/>
            </a:solidFill>
          </a:ln>
        </p:spPr>
        <p:txBody>
          <a:bodyPr wrap="square" rtlCol="0">
            <a:spAutoFit/>
          </a:bodyPr>
          <a:lstStyle>
            <a:defPPr>
              <a:defRPr lang="ko-KR"/>
            </a:defPPr>
            <a:lvl1pPr>
              <a:defRPr sz="1300"/>
            </a:lvl1pPr>
          </a:lstStyle>
          <a:p>
            <a:pPr latinLnBrk="0">
              <a:spcAft>
                <a:spcPts val="1000"/>
              </a:spcAft>
              <a:buSzPct val="120000"/>
              <a:defRPr/>
            </a:pPr>
            <a:r>
              <a:rPr lang="en-US" altLang="ko-KR" dirty="0">
                <a:latin typeface="SamsungOne 400" panose="020B0503030303020204" pitchFamily="34" charset="0"/>
                <a:ea typeface="SamsungOne 400" panose="020B0503030303020204" pitchFamily="34" charset="0"/>
              </a:rPr>
              <a:t>You can change the condition by adding more ifs. (computing multiple of 2, 3, 5 among numbers from 1 to 30)</a:t>
            </a:r>
            <a:endParaRPr lang="ko-KR" altLang="en-US" dirty="0">
              <a:latin typeface="SamsungOne 400" panose="020B0503030303020204" pitchFamily="34" charset="0"/>
              <a:ea typeface="SamsungOne 400" panose="020B0503030303020204" pitchFamily="34" charset="0"/>
            </a:endParaRPr>
          </a:p>
        </p:txBody>
      </p:sp>
      <p:sp>
        <p:nvSpPr>
          <p:cNvPr id="17" name="직사각형 16">
            <a:extLst>
              <a:ext uri="{FF2B5EF4-FFF2-40B4-BE49-F238E27FC236}">
                <a16:creationId xmlns="" xmlns:a16="http://schemas.microsoft.com/office/drawing/2014/main" id="{D3AE990B-DC77-4374-B468-6A83C127348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1" name="TextBox 20">
            <a:extLst>
              <a:ext uri="{FF2B5EF4-FFF2-40B4-BE49-F238E27FC236}">
                <a16:creationId xmlns="" xmlns:a16="http://schemas.microsoft.com/office/drawing/2014/main" id="{C53A0F77-C026-4C88-97F4-9DCCE0122F82}"/>
              </a:ext>
            </a:extLst>
          </p:cNvPr>
          <p:cNvSpPr txBox="1"/>
          <p:nvPr/>
        </p:nvSpPr>
        <p:spPr>
          <a:xfrm>
            <a:off x="361949" y="1586913"/>
            <a:ext cx="9328151" cy="369332"/>
          </a:xfrm>
          <a:prstGeom prst="rect">
            <a:avLst/>
          </a:prstGeom>
          <a:noFill/>
        </p:spPr>
        <p:txBody>
          <a:bodyPr wrap="square">
            <a:spAutoFit/>
          </a:bodyPr>
          <a:lstStyle/>
          <a:p>
            <a:pPr algn="l"/>
            <a:r>
              <a:rPr lang="en-US" altLang="ko-KR" b="1" i="0" dirty="0">
                <a:effectLst/>
                <a:latin typeface="Samsung Sharp Sans" pitchFamily="2" charset="0"/>
              </a:rPr>
              <a:t>3.3. </a:t>
            </a:r>
            <a:r>
              <a:rPr lang="en-US" altLang="ko-KR" b="1" dirty="0">
                <a:latin typeface="Samsung Sharp Sans" pitchFamily="2" charset="0"/>
              </a:rPr>
              <a:t>Application of list comprehension and lambda expression</a:t>
            </a:r>
          </a:p>
        </p:txBody>
      </p:sp>
      <p:sp>
        <p:nvSpPr>
          <p:cNvPr id="35" name="왼쪽 중괄호 34"/>
          <p:cNvSpPr/>
          <p:nvPr/>
        </p:nvSpPr>
        <p:spPr>
          <a:xfrm flipH="1">
            <a:off x="7339000" y="2515149"/>
            <a:ext cx="237266" cy="2310014"/>
          </a:xfrm>
          <a:prstGeom prst="leftBrace">
            <a:avLst>
              <a:gd name="adj1" fmla="val 65791"/>
              <a:gd name="adj2" fmla="val 50000"/>
            </a:avLst>
          </a:prstGeom>
          <a:ln w="12700">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5" name="그룹 4"/>
          <p:cNvGrpSpPr/>
          <p:nvPr/>
        </p:nvGrpSpPr>
        <p:grpSpPr>
          <a:xfrm>
            <a:off x="463013" y="2016365"/>
            <a:ext cx="8120917" cy="292388"/>
            <a:chOff x="463013" y="2016365"/>
            <a:chExt cx="6060617" cy="292388"/>
          </a:xfrm>
        </p:grpSpPr>
        <p:sp>
          <p:nvSpPr>
            <p:cNvPr id="26" name="사각형: 둥근 모서리 25">
              <a:extLst>
                <a:ext uri="{FF2B5EF4-FFF2-40B4-BE49-F238E27FC236}">
                  <a16:creationId xmlns="" xmlns:a16="http://schemas.microsoft.com/office/drawing/2014/main" id="{EF92D4DD-1417-4D2A-A349-495F762D49DD}"/>
                </a:ext>
              </a:extLst>
            </p:cNvPr>
            <p:cNvSpPr/>
            <p:nvPr/>
          </p:nvSpPr>
          <p:spPr>
            <a:xfrm>
              <a:off x="463013" y="2071504"/>
              <a:ext cx="242471"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3" name="직사각형 2"/>
            <p:cNvSpPr/>
            <p:nvPr/>
          </p:nvSpPr>
          <p:spPr>
            <a:xfrm>
              <a:off x="697520" y="2016365"/>
              <a:ext cx="5826110" cy="292388"/>
            </a:xfrm>
            <a:prstGeom prst="rect">
              <a:avLst/>
            </a:prstGeom>
          </p:spPr>
          <p:txBody>
            <a:bodyPr wrap="square">
              <a:spAutoFit/>
            </a:bodyPr>
            <a:lstStyle/>
            <a:p>
              <a:pPr latinLnBrk="0">
                <a:spcAft>
                  <a:spcPts val="1000"/>
                </a:spcAft>
                <a:buSzPct val="120000"/>
                <a:defRPr/>
              </a:pPr>
              <a:r>
                <a:rPr lang="en-US" altLang="ko-KR" sz="1300" dirty="0">
                  <a:latin typeface="SamsungOne 400" panose="020B0503030303020204" pitchFamily="34" charset="0"/>
                  <a:ea typeface="SamsungOne 400" panose="020B0503030303020204" pitchFamily="34" charset="0"/>
                </a:rPr>
                <a:t>Computing multiple of 2 and 3 by using list comprehension and lambda expression</a:t>
              </a:r>
              <a:endParaRPr lang="ko-KR" altLang="en-US" sz="1300" dirty="0">
                <a:latin typeface="SamsungOne 400" panose="020B0503030303020204" pitchFamily="34" charset="0"/>
              </a:endParaRPr>
            </a:p>
          </p:txBody>
        </p:sp>
      </p:grpSp>
      <p:grpSp>
        <p:nvGrpSpPr>
          <p:cNvPr id="18" name="그룹 17"/>
          <p:cNvGrpSpPr/>
          <p:nvPr/>
        </p:nvGrpSpPr>
        <p:grpSpPr>
          <a:xfrm>
            <a:off x="463013" y="3659741"/>
            <a:ext cx="7973629" cy="292388"/>
            <a:chOff x="463013" y="2016365"/>
            <a:chExt cx="7973629" cy="292388"/>
          </a:xfrm>
        </p:grpSpPr>
        <p:sp>
          <p:nvSpPr>
            <p:cNvPr id="19" name="사각형: 둥근 모서리 25">
              <a:extLst>
                <a:ext uri="{FF2B5EF4-FFF2-40B4-BE49-F238E27FC236}">
                  <a16:creationId xmlns="" xmlns:a16="http://schemas.microsoft.com/office/drawing/2014/main" id="{EF92D4DD-1417-4D2A-A349-495F762D49DD}"/>
                </a:ext>
              </a:extLst>
            </p:cNvPr>
            <p:cNvSpPr/>
            <p:nvPr/>
          </p:nvSpPr>
          <p:spPr>
            <a:xfrm>
              <a:off x="463013" y="2071504"/>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22" name="직사각형 21"/>
            <p:cNvSpPr/>
            <p:nvPr/>
          </p:nvSpPr>
          <p:spPr>
            <a:xfrm>
              <a:off x="777240" y="2016365"/>
              <a:ext cx="7659402" cy="292388"/>
            </a:xfrm>
            <a:prstGeom prst="rect">
              <a:avLst/>
            </a:prstGeom>
          </p:spPr>
          <p:txBody>
            <a:bodyPr wrap="square">
              <a:spAutoFit/>
            </a:bodyPr>
            <a:lstStyle/>
            <a:p>
              <a:pPr latinLnBrk="0">
                <a:spcAft>
                  <a:spcPts val="1000"/>
                </a:spcAft>
                <a:buSzPct val="120000"/>
                <a:defRPr/>
              </a:pPr>
              <a:r>
                <a:rPr lang="en-US" altLang="ko-KR" sz="1300" dirty="0">
                  <a:latin typeface="SamsungOne 400" panose="020B0503030303020204" pitchFamily="34" charset="0"/>
                  <a:ea typeface="SamsungOne 400" panose="020B0503030303020204" pitchFamily="34" charset="0"/>
                </a:rPr>
                <a:t>Computing multiple of 2, 3, and 5 by using a list comprehension and a lambda expression</a:t>
              </a:r>
              <a:endParaRPr lang="ko-KR" altLang="en-US" sz="1300" dirty="0">
                <a:latin typeface="SamsungOne 400" panose="020B0503030303020204" pitchFamily="34" charset="0"/>
                <a:ea typeface="SamsungOne 400" panose="020B0503030303020204" pitchFamily="34" charset="0"/>
              </a:endParaRPr>
            </a:p>
          </p:txBody>
        </p:sp>
      </p:grpSp>
    </p:spTree>
    <p:custDataLst>
      <p:tags r:id="rId1"/>
    </p:custDataLst>
    <p:extLst>
      <p:ext uri="{BB962C8B-B14F-4D97-AF65-F5344CB8AC3E}">
        <p14:creationId xmlns:p14="http://schemas.microsoft.com/office/powerpoint/2010/main" val="324581967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619519" cy="276999"/>
            <a:chOff x="558800" y="1148583"/>
            <a:chExt cx="4619519"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76265"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b="1" dirty="0">
                  <a:solidFill>
                    <a:prstClr val="black"/>
                  </a:solidFill>
                  <a:latin typeface="Samsung Sharp Sans" pitchFamily="2" charset="0"/>
                  <a:ea typeface="Samsung Sharp Sans" pitchFamily="2" charset="0"/>
                  <a:cs typeface="Samsung Sharp Sans" pitchFamily="2" charset="0"/>
                </a:rPr>
                <a:t>Lambda</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238974966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19</a:t>
              </a:r>
            </a:p>
          </p:txBody>
        </p:sp>
      </p:grpSp>
    </p:spTree>
    <p:custDataLst>
      <p:tags r:id="rId1"/>
    </p:custDataLst>
    <p:extLst>
      <p:ext uri="{BB962C8B-B14F-4D97-AF65-F5344CB8AC3E}">
        <p14:creationId xmlns:p14="http://schemas.microsoft.com/office/powerpoint/2010/main" val="405230007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 xmlns:a16="http://schemas.microsoft.com/office/drawing/2014/main"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 xmlns:a16="http://schemas.microsoft.com/office/drawing/2014/main"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 xmlns:a16="http://schemas.microsoft.com/office/drawing/2014/main"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19</a:t>
              </a:r>
            </a:p>
          </p:txBody>
        </p:sp>
      </p:grpSp>
    </p:spTree>
    <p:custDataLst>
      <p:tags r:id="rId1"/>
    </p:custDataLst>
    <p:extLst>
      <p:ext uri="{BB962C8B-B14F-4D97-AF65-F5344CB8AC3E}">
        <p14:creationId xmlns:p14="http://schemas.microsoft.com/office/powerpoint/2010/main" val="2863314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 xmlns:a16="http://schemas.microsoft.com/office/drawing/2014/main" id="{6D5B003C-573B-4BFF-AC16-2D36B1D29ADC}"/>
              </a:ext>
            </a:extLst>
          </p:cNvPr>
          <p:cNvSpPr/>
          <p:nvPr/>
        </p:nvSpPr>
        <p:spPr>
          <a:xfrm>
            <a:off x="1311889" y="1348465"/>
            <a:ext cx="8009724"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If you treat students’ scores of English, math, and science exams as list of three elements, it can be expressed as a list such as [100, 90, 95]. If there are two students, their scores can be expressed as [100, 90, 95, 90, 85, 93]. If a student did not apply to the exam of a certain subject, denote that score as 0. Print how many students’ scores are contained in the given scores list, the number of students with valid scores for all subjects (that is students with no 0 for all subject), and the scores of students with only valid scores. </a:t>
            </a:r>
          </a:p>
        </p:txBody>
      </p:sp>
      <p:grpSp>
        <p:nvGrpSpPr>
          <p:cNvPr id="8" name="그룹 7">
            <a:extLst>
              <a:ext uri="{FF2B5EF4-FFF2-40B4-BE49-F238E27FC236}">
                <a16:creationId xmlns="" xmlns:a16="http://schemas.microsoft.com/office/drawing/2014/main" id="{7542A997-2C7A-4AC1-BD8F-67D53CF6B113}"/>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 xmlns:a16="http://schemas.microsoft.com/office/drawing/2014/main" id="{3901F440-7A12-4428-8A4F-1D9DF459BC3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 xmlns:a16="http://schemas.microsoft.com/office/drawing/2014/main" id="{88955468-9D2C-44AB-9952-5D30BE9719C3}"/>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 xmlns:a16="http://schemas.microsoft.com/office/drawing/2014/main" id="{FCF9EF0A-EFDF-4513-9257-DE98E20D6077}"/>
              </a:ext>
            </a:extLst>
          </p:cNvPr>
          <p:cNvSpPr txBox="1"/>
          <p:nvPr/>
        </p:nvSpPr>
        <p:spPr>
          <a:xfrm>
            <a:off x="567258" y="2655407"/>
            <a:ext cx="1669046"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Example of Input</a:t>
            </a:r>
          </a:p>
        </p:txBody>
      </p:sp>
      <p:sp>
        <p:nvSpPr>
          <p:cNvPr id="11" name="TextBox 10">
            <a:extLst>
              <a:ext uri="{FF2B5EF4-FFF2-40B4-BE49-F238E27FC236}">
                <a16:creationId xmlns="" xmlns:a16="http://schemas.microsoft.com/office/drawing/2014/main" id="{5A79CDA2-6BEB-4442-9C22-0BA785CBA808}"/>
              </a:ext>
            </a:extLst>
          </p:cNvPr>
          <p:cNvSpPr txBox="1"/>
          <p:nvPr/>
        </p:nvSpPr>
        <p:spPr>
          <a:xfrm>
            <a:off x="567258" y="3189303"/>
            <a:ext cx="1629308"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Example of Output</a:t>
            </a:r>
          </a:p>
        </p:txBody>
      </p:sp>
      <p:pic>
        <p:nvPicPr>
          <p:cNvPr id="3" name="그림 2">
            <a:extLst>
              <a:ext uri="{FF2B5EF4-FFF2-40B4-BE49-F238E27FC236}">
                <a16:creationId xmlns="" xmlns:a16="http://schemas.microsoft.com/office/drawing/2014/main" id="{B4B2C401-4B58-4B08-AB19-58240F9A2523}"/>
              </a:ext>
            </a:extLst>
          </p:cNvPr>
          <p:cNvPicPr>
            <a:picLocks noChangeAspect="1"/>
          </p:cNvPicPr>
          <p:nvPr/>
        </p:nvPicPr>
        <p:blipFill>
          <a:blip r:embed="rId4"/>
          <a:stretch>
            <a:fillRect/>
          </a:stretch>
        </p:blipFill>
        <p:spPr>
          <a:xfrm>
            <a:off x="650154" y="2928576"/>
            <a:ext cx="6400461" cy="184883"/>
          </a:xfrm>
          <a:prstGeom prst="rect">
            <a:avLst/>
          </a:prstGeom>
        </p:spPr>
      </p:pic>
      <p:sp>
        <p:nvSpPr>
          <p:cNvPr id="12" name="직사각형 11">
            <a:extLst>
              <a:ext uri="{FF2B5EF4-FFF2-40B4-BE49-F238E27FC236}">
                <a16:creationId xmlns="" xmlns:a16="http://schemas.microsoft.com/office/drawing/2014/main" id="{3B885908-D506-4EF6-8EA9-375133536ADE}"/>
              </a:ext>
            </a:extLst>
          </p:cNvPr>
          <p:cNvSpPr/>
          <p:nvPr/>
        </p:nvSpPr>
        <p:spPr>
          <a:xfrm>
            <a:off x="646483" y="1297872"/>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nvGrpSpPr>
          <p:cNvPr id="7" name="그룹 6"/>
          <p:cNvGrpSpPr/>
          <p:nvPr/>
        </p:nvGrpSpPr>
        <p:grpSpPr>
          <a:xfrm>
            <a:off x="648590" y="3500390"/>
            <a:ext cx="6403587" cy="739530"/>
            <a:chOff x="648590" y="3500390"/>
            <a:chExt cx="6403587" cy="739530"/>
          </a:xfrm>
        </p:grpSpPr>
        <p:pic>
          <p:nvPicPr>
            <p:cNvPr id="18" name="그림 17">
              <a:extLst>
                <a:ext uri="{FF2B5EF4-FFF2-40B4-BE49-F238E27FC236}">
                  <a16:creationId xmlns="" xmlns:a16="http://schemas.microsoft.com/office/drawing/2014/main" id="{5760EC1B-3A89-479F-9DB6-043544C637E5}"/>
                </a:ext>
              </a:extLst>
            </p:cNvPr>
            <p:cNvPicPr>
              <a:picLocks noChangeAspect="1"/>
            </p:cNvPicPr>
            <p:nvPr/>
          </p:nvPicPr>
          <p:blipFill rotWithShape="1">
            <a:blip r:embed="rId5"/>
            <a:srcRect r="11081"/>
            <a:stretch/>
          </p:blipFill>
          <p:spPr>
            <a:xfrm>
              <a:off x="648590" y="3500390"/>
              <a:ext cx="6403587" cy="739530"/>
            </a:xfrm>
            <a:prstGeom prst="rect">
              <a:avLst/>
            </a:prstGeom>
          </p:spPr>
        </p:pic>
        <p:sp>
          <p:nvSpPr>
            <p:cNvPr id="22" name="직사각형 21"/>
            <p:cNvSpPr/>
            <p:nvPr/>
          </p:nvSpPr>
          <p:spPr>
            <a:xfrm>
              <a:off x="715393" y="3687102"/>
              <a:ext cx="4069520" cy="363039"/>
            </a:xfrm>
            <a:prstGeom prst="rect">
              <a:avLst/>
            </a:prstGeom>
            <a:solidFill>
              <a:schemeClr val="bg1"/>
            </a:solidFill>
          </p:spPr>
          <p:txBody>
            <a:bodyPr wrap="none" lIns="0" tIns="0" rIns="0" bIns="0" anchor="ctr">
              <a:noAutofit/>
            </a:bodyPr>
            <a:lstStyle/>
            <a:p>
              <a:r>
                <a:rPr lang="en-US" altLang="ko-KR" sz="1200" dirty="0">
                  <a:solidFill>
                    <a:schemeClr val="tx1">
                      <a:lumMod val="75000"/>
                      <a:lumOff val="25000"/>
                    </a:schemeClr>
                  </a:solidFill>
                  <a:latin typeface="D2Coding" panose="020B0609020101020101" pitchFamily="49" charset="-127"/>
                  <a:ea typeface="D2Coding" panose="020B0609020101020101" pitchFamily="49" charset="-127"/>
                </a:rPr>
                <a:t>The number of total students is 6.</a:t>
              </a:r>
            </a:p>
            <a:p>
              <a:r>
                <a:rPr lang="en-US" altLang="ko-KR" sz="1200" dirty="0">
                  <a:solidFill>
                    <a:schemeClr val="tx1">
                      <a:lumMod val="75000"/>
                      <a:lumOff val="25000"/>
                    </a:schemeClr>
                  </a:solidFill>
                  <a:latin typeface="D2Coding" panose="020B0609020101020101" pitchFamily="49" charset="-127"/>
                  <a:ea typeface="D2Coding" panose="020B0609020101020101" pitchFamily="49" charset="-127"/>
                </a:rPr>
                <a:t>The number of students with valid scores is 4.</a:t>
              </a:r>
              <a:endParaRPr lang="ko-KR" altLang="en-US" sz="1200" dirty="0">
                <a:solidFill>
                  <a:schemeClr val="tx1">
                    <a:lumMod val="75000"/>
                    <a:lumOff val="25000"/>
                  </a:schemeClr>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294974843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819135" y="2965214"/>
            <a:ext cx="8267731" cy="989127"/>
            <a:chOff x="980167" y="2522336"/>
            <a:chExt cx="8267731" cy="989127"/>
          </a:xfrm>
        </p:grpSpPr>
        <p:sp>
          <p:nvSpPr>
            <p:cNvPr id="7" name="직사각형 6">
              <a:extLst>
                <a:ext uri="{FF2B5EF4-FFF2-40B4-BE49-F238E27FC236}">
                  <a16:creationId xmlns:lc="http://schemas.openxmlformats.org/drawingml/2006/lockedCanvas" xmlns:a16="http://schemas.microsoft.com/office/drawing/2014/main" xmln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prstClr val="black"/>
                  </a:solidFill>
                  <a:latin typeface="Samsung Sharp Sans" pitchFamily="2" charset="0"/>
                  <a:ea typeface="Samsung Sharp Sans" pitchFamily="2" charset="0"/>
                  <a:cs typeface="Samsung Sharp Sans" pitchFamily="2" charset="0"/>
                </a:rPr>
                <a:t>Closure</a:t>
              </a:r>
            </a:p>
          </p:txBody>
        </p:sp>
        <p:sp>
          <p:nvSpPr>
            <p:cNvPr id="8" name="직사각형 7">
              <a:extLst>
                <a:ext uri="{FF2B5EF4-FFF2-40B4-BE49-F238E27FC236}">
                  <a16:creationId xmlns:lc="http://schemas.openxmlformats.org/drawingml/2006/lockedCanvas" xmlns:a16="http://schemas.microsoft.com/office/drawing/2014/main" xmln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20.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custDataLst>
      <p:tags r:id="rId1"/>
    </p:custDataLst>
    <p:extLst>
      <p:ext uri="{BB962C8B-B14F-4D97-AF65-F5344CB8AC3E}">
        <p14:creationId xmlns:p14="http://schemas.microsoft.com/office/powerpoint/2010/main" val="298483801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 xmlns:a16="http://schemas.microsoft.com/office/drawing/2014/main" id="{D1D49434-E5D8-4532-B101-AF772DE24517}"/>
              </a:ext>
            </a:extLst>
          </p:cNvPr>
          <p:cNvGrpSpPr/>
          <p:nvPr/>
        </p:nvGrpSpPr>
        <p:grpSpPr>
          <a:xfrm>
            <a:off x="441747" y="1504783"/>
            <a:ext cx="8902281" cy="233767"/>
            <a:chOff x="441747" y="1714333"/>
            <a:chExt cx="8902281" cy="233767"/>
          </a:xfrm>
        </p:grpSpPr>
        <p:sp>
          <p:nvSpPr>
            <p:cNvPr id="27" name="직사각형 26">
              <a:extLst>
                <a:ext uri="{FF2B5EF4-FFF2-40B4-BE49-F238E27FC236}">
                  <a16:creationId xmlns="" xmlns:a16="http://schemas.microsoft.com/office/drawing/2014/main"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28"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(1/3)</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711203" y="1850902"/>
            <a:ext cx="8618074" cy="3652483"/>
            <a:chOff x="696450" y="1891243"/>
            <a:chExt cx="8632827" cy="3652483"/>
          </a:xfrm>
        </p:grpSpPr>
        <p:grpSp>
          <p:nvGrpSpPr>
            <p:cNvPr id="29" name="그룹 28">
              <a:extLst>
                <a:ext uri="{FF2B5EF4-FFF2-40B4-BE49-F238E27FC236}">
                  <a16:creationId xmlns="" xmlns:a16="http://schemas.microsoft.com/office/drawing/2014/main" id="{CEE605B6-AC8D-47B8-9400-F6B12314D0A6}"/>
                </a:ext>
              </a:extLst>
            </p:cNvPr>
            <p:cNvGrpSpPr/>
            <p:nvPr/>
          </p:nvGrpSpPr>
          <p:grpSpPr>
            <a:xfrm>
              <a:off x="696450" y="1891243"/>
              <a:ext cx="8632827" cy="1879212"/>
              <a:chOff x="711198" y="2338918"/>
              <a:chExt cx="8632827" cy="1879212"/>
            </a:xfrm>
          </p:grpSpPr>
          <p:sp>
            <p:nvSpPr>
              <p:cNvPr id="30" name="직사각형 29">
                <a:extLst>
                  <a:ext uri="{FF2B5EF4-FFF2-40B4-BE49-F238E27FC236}">
                    <a16:creationId xmlns="" xmlns:a16="http://schemas.microsoft.com/office/drawing/2014/main" id="{E2A9BF97-4B7B-4446-9E67-15F403A2A740}"/>
                  </a:ext>
                </a:extLst>
              </p:cNvPr>
              <p:cNvSpPr/>
              <p:nvPr/>
            </p:nvSpPr>
            <p:spPr>
              <a:xfrm>
                <a:off x="711198" y="2338918"/>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utilize usage scope of variables by understanding the scoping rule of variables.</a:t>
                </a:r>
              </a:p>
            </p:txBody>
          </p:sp>
          <p:sp>
            <p:nvSpPr>
              <p:cNvPr id="31" name="직사각형 30">
                <a:extLst>
                  <a:ext uri="{FF2B5EF4-FFF2-40B4-BE49-F238E27FC236}">
                    <a16:creationId xmlns="" xmlns:a16="http://schemas.microsoft.com/office/drawing/2014/main" id="{378E69BB-5596-4063-89A0-98BD99082961}"/>
                  </a:ext>
                </a:extLst>
              </p:cNvPr>
              <p:cNvSpPr/>
              <p:nvPr/>
            </p:nvSpPr>
            <p:spPr>
              <a:xfrm>
                <a:off x="711200" y="293306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Call and operate a function inside a function through outer functions and nested-functions.</a:t>
                </a:r>
              </a:p>
            </p:txBody>
          </p:sp>
          <p:sp>
            <p:nvSpPr>
              <p:cNvPr id="32" name="직사각형 31">
                <a:extLst>
                  <a:ext uri="{FF2B5EF4-FFF2-40B4-BE49-F238E27FC236}">
                    <a16:creationId xmlns="" xmlns:a16="http://schemas.microsoft.com/office/drawing/2014/main" id="{E8393C07-6CD9-4BC1-8FE8-B1229DC1B182}"/>
                  </a:ext>
                </a:extLst>
              </p:cNvPr>
              <p:cNvSpPr/>
              <p:nvPr/>
            </p:nvSpPr>
            <p:spPr>
              <a:xfrm>
                <a:off x="711199" y="3527208"/>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concept of a local variable inside a function and a global variable defined outside a function. Also, detect the closest variable by using the nonlocal keyword inside a function.</a:t>
                </a:r>
              </a:p>
            </p:txBody>
          </p:sp>
        </p:grpSp>
        <p:sp>
          <p:nvSpPr>
            <p:cNvPr id="11" name="직사각형 10">
              <a:extLst>
                <a:ext uri="{FF2B5EF4-FFF2-40B4-BE49-F238E27FC236}">
                  <a16:creationId xmlns="" xmlns:a16="http://schemas.microsoft.com/office/drawing/2014/main" id="{1BB3A6A3-18FE-40B3-AE98-1B3B0951259E}"/>
                </a:ext>
              </a:extLst>
            </p:cNvPr>
            <p:cNvSpPr/>
            <p:nvPr/>
          </p:nvSpPr>
          <p:spPr>
            <a:xfrm>
              <a:off x="696450" y="387373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Return the reference of an inner function contained within a function by a closure. </a:t>
              </a:r>
            </a:p>
          </p:txBody>
        </p:sp>
        <p:sp>
          <p:nvSpPr>
            <p:cNvPr id="14" name="직사각형 13">
              <a:extLst>
                <a:ext uri="{FF2B5EF4-FFF2-40B4-BE49-F238E27FC236}">
                  <a16:creationId xmlns="" xmlns:a16="http://schemas.microsoft.com/office/drawing/2014/main" id="{545466F8-DF89-4C4C-972A-02DD33C9E86F}"/>
                </a:ext>
              </a:extLst>
            </p:cNvPr>
            <p:cNvSpPr/>
            <p:nvPr/>
          </p:nvSpPr>
          <p:spPr>
            <a:xfrm>
              <a:off x="696450" y="4463296"/>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Build a closure by using a lambda function. </a:t>
              </a:r>
            </a:p>
          </p:txBody>
        </p:sp>
        <p:sp>
          <p:nvSpPr>
            <p:cNvPr id="15" name="직사각형 14">
              <a:extLst>
                <a:ext uri="{FF2B5EF4-FFF2-40B4-BE49-F238E27FC236}">
                  <a16:creationId xmlns="" xmlns:a16="http://schemas.microsoft.com/office/drawing/2014/main" id="{7AAB95CD-1C34-486A-BEE2-4B1A8DDD976E}"/>
                </a:ext>
              </a:extLst>
            </p:cNvPr>
            <p:cNvSpPr/>
            <p:nvPr/>
          </p:nvSpPr>
          <p:spPr>
            <a:xfrm>
              <a:off x="696450" y="5052859"/>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Convert a local variable of a closure by using the nonlocal.</a:t>
              </a:r>
            </a:p>
          </p:txBody>
        </p:sp>
      </p:grpSp>
    </p:spTree>
    <p:custDataLst>
      <p:tags r:id="rId1"/>
    </p:custDataLst>
    <p:extLst>
      <p:ext uri="{BB962C8B-B14F-4D97-AF65-F5344CB8AC3E}">
        <p14:creationId xmlns:p14="http://schemas.microsoft.com/office/powerpoint/2010/main" val="197826760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(2/3)</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 xmlns:a16="http://schemas.microsoft.com/office/drawing/2014/main" id="{984F8C8F-7043-44DF-886E-249096684907}"/>
              </a:ext>
            </a:extLst>
          </p:cNvPr>
          <p:cNvSpPr/>
          <p:nvPr/>
        </p:nvSpPr>
        <p:spPr>
          <a:xfrm>
            <a:off x="711202" y="1821417"/>
            <a:ext cx="8608297" cy="189759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the valid scope of Python variables.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Create a nested-function and create and call a function inside a function.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use nonlocal keyword which finds the nearest local variable.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why closure is necessary and how to define it.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define closure through lambda.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convert local variable of a closure. </a:t>
            </a:r>
          </a:p>
        </p:txBody>
      </p:sp>
      <p:grpSp>
        <p:nvGrpSpPr>
          <p:cNvPr id="2" name="그룹 1"/>
          <p:cNvGrpSpPr/>
          <p:nvPr/>
        </p:nvGrpSpPr>
        <p:grpSpPr>
          <a:xfrm>
            <a:off x="450000" y="3932042"/>
            <a:ext cx="6441669" cy="233767"/>
            <a:chOff x="566345" y="4726978"/>
            <a:chExt cx="6441669" cy="233767"/>
          </a:xfrm>
        </p:grpSpPr>
        <p:sp>
          <p:nvSpPr>
            <p:cNvPr id="34" name="직사각형 33">
              <a:extLst>
                <a:ext uri="{FF2B5EF4-FFF2-40B4-BE49-F238E27FC236}">
                  <a16:creationId xmlns="" xmlns:a16="http://schemas.microsoft.com/office/drawing/2014/main" id="{B277F73B-F3BE-4FBB-9570-B55D7EB14AE2}"/>
                </a:ext>
              </a:extLst>
            </p:cNvPr>
            <p:cNvSpPr/>
            <p:nvPr/>
          </p:nvSpPr>
          <p:spPr>
            <a:xfrm>
              <a:off x="834144" y="4736810"/>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37" name="AutoShape 2">
              <a:extLst>
                <a:ext uri="{FF2B5EF4-FFF2-40B4-BE49-F238E27FC236}">
                  <a16:creationId xmlns="" xmlns:a16="http://schemas.microsoft.com/office/drawing/2014/main" id="{D823C7A5-826A-44A8-95D9-C0F252B3EE3B}"/>
                </a:ext>
              </a:extLst>
            </p:cNvPr>
            <p:cNvSpPr>
              <a:spLocks noChangeAspect="1"/>
            </p:cNvSpPr>
            <p:nvPr/>
          </p:nvSpPr>
          <p:spPr bwMode="auto">
            <a:xfrm>
              <a:off x="566345" y="4726978"/>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7" name="그룹 6"/>
          <p:cNvGrpSpPr/>
          <p:nvPr/>
        </p:nvGrpSpPr>
        <p:grpSpPr>
          <a:xfrm>
            <a:off x="711202" y="4263043"/>
            <a:ext cx="8609969" cy="1411616"/>
            <a:chOff x="571500" y="4263043"/>
            <a:chExt cx="8749671" cy="1649462"/>
          </a:xfrm>
        </p:grpSpPr>
        <p:sp>
          <p:nvSpPr>
            <p:cNvPr id="41" name="직사각형 40">
              <a:extLst>
                <a:ext uri="{FF2B5EF4-FFF2-40B4-BE49-F238E27FC236}">
                  <a16:creationId xmlns="" xmlns:a16="http://schemas.microsoft.com/office/drawing/2014/main" id="{004B4F40-927A-45B5-951C-F206A80ECF03}"/>
                </a:ext>
              </a:extLst>
            </p:cNvPr>
            <p:cNvSpPr/>
            <p:nvPr/>
          </p:nvSpPr>
          <p:spPr>
            <a:xfrm>
              <a:off x="571500" y="4263043"/>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Utilizing lambda functions.</a:t>
              </a:r>
            </a:p>
          </p:txBody>
        </p:sp>
        <p:sp>
          <p:nvSpPr>
            <p:cNvPr id="42" name="직사각형 41">
              <a:extLst>
                <a:ext uri="{FF2B5EF4-FFF2-40B4-BE49-F238E27FC236}">
                  <a16:creationId xmlns="" xmlns:a16="http://schemas.microsoft.com/office/drawing/2014/main" id="{D0D90ACD-2EC3-4FC4-BB46-5429EB71F81F}"/>
                </a:ext>
              </a:extLst>
            </p:cNvPr>
            <p:cNvSpPr/>
            <p:nvPr/>
          </p:nvSpPr>
          <p:spPr>
            <a:xfrm>
              <a:off x="571500" y="4833537"/>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Utilizing the filter, map, reduce and Python built-in functions in which lambda functions can be easily applied.</a:t>
              </a:r>
            </a:p>
          </p:txBody>
        </p:sp>
        <p:sp>
          <p:nvSpPr>
            <p:cNvPr id="43" name="직사각형 42">
              <a:extLst>
                <a:ext uri="{FF2B5EF4-FFF2-40B4-BE49-F238E27FC236}">
                  <a16:creationId xmlns="" xmlns:a16="http://schemas.microsoft.com/office/drawing/2014/main" id="{23AF3798-8C7A-4260-9AA7-99F7E3B32728}"/>
                </a:ext>
              </a:extLst>
            </p:cNvPr>
            <p:cNvSpPr/>
            <p:nvPr/>
          </p:nvSpPr>
          <p:spPr>
            <a:xfrm>
              <a:off x="571500" y="5421638"/>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Being able to efficiently pass values by using variable parameters, basic parameters, and keyword parameters. </a:t>
              </a:r>
            </a:p>
          </p:txBody>
        </p:sp>
      </p:grpSp>
      <p:grpSp>
        <p:nvGrpSpPr>
          <p:cNvPr id="18" name="그룹 17">
            <a:extLst>
              <a:ext uri="{FF2B5EF4-FFF2-40B4-BE49-F238E27FC236}">
                <a16:creationId xmlns="" xmlns:a16="http://schemas.microsoft.com/office/drawing/2014/main" id="{D1D49434-E5D8-4532-B101-AF772DE24517}"/>
              </a:ext>
            </a:extLst>
          </p:cNvPr>
          <p:cNvGrpSpPr/>
          <p:nvPr/>
        </p:nvGrpSpPr>
        <p:grpSpPr>
          <a:xfrm>
            <a:off x="441747" y="1504783"/>
            <a:ext cx="8902281" cy="233767"/>
            <a:chOff x="441747" y="1714333"/>
            <a:chExt cx="8902281" cy="233767"/>
          </a:xfrm>
        </p:grpSpPr>
        <p:sp>
          <p:nvSpPr>
            <p:cNvPr id="19" name="직사각형 18">
              <a:extLst>
                <a:ext uri="{FF2B5EF4-FFF2-40B4-BE49-F238E27FC236}">
                  <a16:creationId xmlns="" xmlns:a16="http://schemas.microsoft.com/office/drawing/2014/main"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a:t>
              </a:r>
              <a:r>
                <a:rPr lang="ko-KR" altLang="en-US"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20"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custDataLst>
      <p:tags r:id="rId1"/>
    </p:custDataLst>
    <p:extLst>
      <p:ext uri="{BB962C8B-B14F-4D97-AF65-F5344CB8AC3E}">
        <p14:creationId xmlns:p14="http://schemas.microsoft.com/office/powerpoint/2010/main" val="16953270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(3/3)</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 xmlns:a16="http://schemas.microsoft.com/office/drawing/2014/main" id="{4B906A48-6E01-497A-BFFC-56175B66AEB4}"/>
              </a:ext>
            </a:extLst>
          </p:cNvPr>
          <p:cNvSpPr/>
          <p:nvPr/>
        </p:nvSpPr>
        <p:spPr>
          <a:xfrm>
            <a:off x="562574" y="172238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 name="그룹 1"/>
          <p:cNvGrpSpPr/>
          <p:nvPr/>
        </p:nvGrpSpPr>
        <p:grpSpPr>
          <a:xfrm>
            <a:off x="700647" y="2729920"/>
            <a:ext cx="8504706" cy="2434962"/>
            <a:chOff x="870281" y="2716272"/>
            <a:chExt cx="8504706" cy="2434962"/>
          </a:xfrm>
        </p:grpSpPr>
        <p:grpSp>
          <p:nvGrpSpPr>
            <p:cNvPr id="4" name="그룹 3">
              <a:extLst>
                <a:ext uri="{FF2B5EF4-FFF2-40B4-BE49-F238E27FC236}">
                  <a16:creationId xmlns="" xmlns:a16="http://schemas.microsoft.com/office/drawing/2014/main" id="{719CB275-9A35-49AD-BF19-659CB59F2FD2}"/>
                </a:ext>
              </a:extLst>
            </p:cNvPr>
            <p:cNvGrpSpPr/>
            <p:nvPr/>
          </p:nvGrpSpPr>
          <p:grpSpPr>
            <a:xfrm>
              <a:off x="3774020" y="2720271"/>
              <a:ext cx="2671776" cy="1103649"/>
              <a:chOff x="3621638" y="2597349"/>
              <a:chExt cx="2671776" cy="1103649"/>
            </a:xfrm>
          </p:grpSpPr>
          <p:grpSp>
            <p:nvGrpSpPr>
              <p:cNvPr id="28" name="그룹 27">
                <a:extLst>
                  <a:ext uri="{FF2B5EF4-FFF2-40B4-BE49-F238E27FC236}">
                    <a16:creationId xmlns="" xmlns:a16="http://schemas.microsoft.com/office/drawing/2014/main"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 xmlns:a16="http://schemas.microsoft.com/office/drawing/2014/main"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6" name="모서리가 둥근 직사각형 26">
                  <a:extLst>
                    <a:ext uri="{FF2B5EF4-FFF2-40B4-BE49-F238E27FC236}">
                      <a16:creationId xmlns="" xmlns:a16="http://schemas.microsoft.com/office/drawing/2014/main"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0" name="직사각형 29">
                <a:extLst>
                  <a:ext uri="{FF2B5EF4-FFF2-40B4-BE49-F238E27FC236}">
                    <a16:creationId xmlns="" xmlns:a16="http://schemas.microsoft.com/office/drawing/2014/main"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nested function</a:t>
                </a:r>
              </a:p>
            </p:txBody>
          </p:sp>
        </p:grpSp>
        <p:grpSp>
          <p:nvGrpSpPr>
            <p:cNvPr id="3" name="그룹 2">
              <a:extLst>
                <a:ext uri="{FF2B5EF4-FFF2-40B4-BE49-F238E27FC236}">
                  <a16:creationId xmlns="" xmlns:a16="http://schemas.microsoft.com/office/drawing/2014/main" id="{E64A22A4-35A5-4D58-A2C4-FD20F13CAA73}"/>
                </a:ext>
              </a:extLst>
            </p:cNvPr>
            <p:cNvGrpSpPr/>
            <p:nvPr/>
          </p:nvGrpSpPr>
          <p:grpSpPr>
            <a:xfrm>
              <a:off x="870281" y="2716272"/>
              <a:ext cx="2671776" cy="1103649"/>
              <a:chOff x="558800" y="2598858"/>
              <a:chExt cx="2671776" cy="1103649"/>
            </a:xfrm>
          </p:grpSpPr>
          <p:grpSp>
            <p:nvGrpSpPr>
              <p:cNvPr id="27" name="그룹 26">
                <a:extLst>
                  <a:ext uri="{FF2B5EF4-FFF2-40B4-BE49-F238E27FC236}">
                    <a16:creationId xmlns="" xmlns:a16="http://schemas.microsoft.com/office/drawing/2014/main"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 xmlns:a16="http://schemas.microsoft.com/office/drawing/2014/main"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9" name="모서리가 둥근 직사각형 22">
                  <a:extLst>
                    <a:ext uri="{FF2B5EF4-FFF2-40B4-BE49-F238E27FC236}">
                      <a16:creationId xmlns="" xmlns:a16="http://schemas.microsoft.com/office/drawing/2014/main"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1" name="직사각형 30">
                <a:extLst>
                  <a:ext uri="{FF2B5EF4-FFF2-40B4-BE49-F238E27FC236}">
                    <a16:creationId xmlns="" xmlns:a16="http://schemas.microsoft.com/office/drawing/2014/main"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scoping rule</a:t>
                </a:r>
                <a:endParaRPr lang="ko-KR" altLang="en-US" sz="2000" b="1" dirty="0">
                  <a:solidFill>
                    <a:srgbClr val="0D0D0D"/>
                  </a:solidFill>
                  <a:latin typeface="SamsungOne-700" panose="020B0803030303020204" pitchFamily="34" charset="0"/>
                </a:endParaRPr>
              </a:p>
            </p:txBody>
          </p:sp>
        </p:grpSp>
        <p:grpSp>
          <p:nvGrpSpPr>
            <p:cNvPr id="25" name="그룹 24">
              <a:extLst>
                <a:ext uri="{FF2B5EF4-FFF2-40B4-BE49-F238E27FC236}">
                  <a16:creationId xmlns="" xmlns:a16="http://schemas.microsoft.com/office/drawing/2014/main" id="{15D56F5E-81B8-45DA-8C3B-B7FC38D937EB}"/>
                </a:ext>
              </a:extLst>
            </p:cNvPr>
            <p:cNvGrpSpPr/>
            <p:nvPr/>
          </p:nvGrpSpPr>
          <p:grpSpPr>
            <a:xfrm>
              <a:off x="5154420" y="4047585"/>
              <a:ext cx="2671776" cy="1103649"/>
              <a:chOff x="3621638" y="2597349"/>
              <a:chExt cx="2671776" cy="1103649"/>
            </a:xfrm>
          </p:grpSpPr>
          <p:grpSp>
            <p:nvGrpSpPr>
              <p:cNvPr id="41" name="그룹 40">
                <a:extLst>
                  <a:ext uri="{FF2B5EF4-FFF2-40B4-BE49-F238E27FC236}">
                    <a16:creationId xmlns="" xmlns:a16="http://schemas.microsoft.com/office/drawing/2014/main"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 xmlns:a16="http://schemas.microsoft.com/office/drawing/2014/main"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44" name="모서리가 둥근 직사각형 26">
                  <a:extLst>
                    <a:ext uri="{FF2B5EF4-FFF2-40B4-BE49-F238E27FC236}">
                      <a16:creationId xmlns="" xmlns:a16="http://schemas.microsoft.com/office/drawing/2014/main"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42" name="직사각형 41">
                <a:extLst>
                  <a:ext uri="{FF2B5EF4-FFF2-40B4-BE49-F238E27FC236}">
                    <a16:creationId xmlns="" xmlns:a16="http://schemas.microsoft.com/office/drawing/2014/main"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nonlocal</a:t>
                </a:r>
                <a:endParaRPr lang="ko-KR" altLang="en-US" sz="2000" b="1" dirty="0">
                  <a:solidFill>
                    <a:srgbClr val="0D0D0D"/>
                  </a:solidFill>
                  <a:latin typeface="SamsungOne-700" panose="020B0803030303020204" pitchFamily="34" charset="0"/>
                </a:endParaRPr>
              </a:p>
            </p:txBody>
          </p:sp>
        </p:grpSp>
        <p:grpSp>
          <p:nvGrpSpPr>
            <p:cNvPr id="29" name="그룹 28">
              <a:extLst>
                <a:ext uri="{FF2B5EF4-FFF2-40B4-BE49-F238E27FC236}">
                  <a16:creationId xmlns="" xmlns:a16="http://schemas.microsoft.com/office/drawing/2014/main" id="{3B4E01A2-98A3-4F58-A3F5-88B31C8E29C0}"/>
                </a:ext>
              </a:extLst>
            </p:cNvPr>
            <p:cNvGrpSpPr/>
            <p:nvPr/>
          </p:nvGrpSpPr>
          <p:grpSpPr>
            <a:xfrm>
              <a:off x="2250681" y="4047585"/>
              <a:ext cx="2671776" cy="1103649"/>
              <a:chOff x="558800" y="2598858"/>
              <a:chExt cx="2671776" cy="1103649"/>
            </a:xfrm>
          </p:grpSpPr>
          <p:grpSp>
            <p:nvGrpSpPr>
              <p:cNvPr id="32" name="그룹 31">
                <a:extLst>
                  <a:ext uri="{FF2B5EF4-FFF2-40B4-BE49-F238E27FC236}">
                    <a16:creationId xmlns="" xmlns:a16="http://schemas.microsoft.com/office/drawing/2014/main" id="{49450501-AC94-45FE-AADE-359DC4521D72}"/>
                  </a:ext>
                </a:extLst>
              </p:cNvPr>
              <p:cNvGrpSpPr/>
              <p:nvPr/>
            </p:nvGrpSpPr>
            <p:grpSpPr>
              <a:xfrm>
                <a:off x="558800" y="2598858"/>
                <a:ext cx="2671776" cy="1103649"/>
                <a:chOff x="558800" y="2384290"/>
                <a:chExt cx="2671776" cy="1145711"/>
              </a:xfrm>
            </p:grpSpPr>
            <p:sp>
              <p:nvSpPr>
                <p:cNvPr id="34" name="모서리가 둥근 직사각형 21">
                  <a:extLst>
                    <a:ext uri="{FF2B5EF4-FFF2-40B4-BE49-F238E27FC236}">
                      <a16:creationId xmlns="" xmlns:a16="http://schemas.microsoft.com/office/drawing/2014/main" id="{576302C0-7471-44AD-86B7-022A480816B0}"/>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45" name="모서리가 둥근 직사각형 22">
                  <a:extLst>
                    <a:ext uri="{FF2B5EF4-FFF2-40B4-BE49-F238E27FC236}">
                      <a16:creationId xmlns="" xmlns:a16="http://schemas.microsoft.com/office/drawing/2014/main" id="{36437A05-86B0-480E-8951-B4D0AE702CA8}"/>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3" name="직사각형 32">
                <a:extLst>
                  <a:ext uri="{FF2B5EF4-FFF2-40B4-BE49-F238E27FC236}">
                    <a16:creationId xmlns="" xmlns:a16="http://schemas.microsoft.com/office/drawing/2014/main" id="{C0280245-1273-44B4-9CC6-E499A9F949E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closure</a:t>
                </a:r>
                <a:endParaRPr lang="ko-KR" altLang="en-US" sz="2000" b="1" dirty="0">
                  <a:solidFill>
                    <a:srgbClr val="0D0D0D"/>
                  </a:solidFill>
                  <a:latin typeface="SamsungOne-700" panose="020B0803030303020204" pitchFamily="34" charset="0"/>
                </a:endParaRPr>
              </a:p>
            </p:txBody>
          </p:sp>
        </p:grpSp>
        <p:grpSp>
          <p:nvGrpSpPr>
            <p:cNvPr id="46" name="그룹 45">
              <a:extLst>
                <a:ext uri="{FF2B5EF4-FFF2-40B4-BE49-F238E27FC236}">
                  <a16:creationId xmlns="" xmlns:a16="http://schemas.microsoft.com/office/drawing/2014/main" id="{D4BF9972-3A1C-443D-ACA5-ADC47CB96005}"/>
                </a:ext>
              </a:extLst>
            </p:cNvPr>
            <p:cNvGrpSpPr/>
            <p:nvPr/>
          </p:nvGrpSpPr>
          <p:grpSpPr>
            <a:xfrm>
              <a:off x="6703211" y="2733247"/>
              <a:ext cx="2671776" cy="1103649"/>
              <a:chOff x="3621638" y="2597349"/>
              <a:chExt cx="2671776" cy="1103649"/>
            </a:xfrm>
          </p:grpSpPr>
          <p:grpSp>
            <p:nvGrpSpPr>
              <p:cNvPr id="47" name="그룹 46">
                <a:extLst>
                  <a:ext uri="{FF2B5EF4-FFF2-40B4-BE49-F238E27FC236}">
                    <a16:creationId xmlns="" xmlns:a16="http://schemas.microsoft.com/office/drawing/2014/main" id="{3FA833A0-BFF8-4353-8AF7-A783A8CAB0F8}"/>
                  </a:ext>
                </a:extLst>
              </p:cNvPr>
              <p:cNvGrpSpPr/>
              <p:nvPr/>
            </p:nvGrpSpPr>
            <p:grpSpPr>
              <a:xfrm>
                <a:off x="3621638" y="2597349"/>
                <a:ext cx="2671776" cy="1103649"/>
                <a:chOff x="3621638" y="2382781"/>
                <a:chExt cx="2671776" cy="1145711"/>
              </a:xfrm>
            </p:grpSpPr>
            <p:sp>
              <p:nvSpPr>
                <p:cNvPr id="49" name="모서리가 둥근 직사각형 25">
                  <a:extLst>
                    <a:ext uri="{FF2B5EF4-FFF2-40B4-BE49-F238E27FC236}">
                      <a16:creationId xmlns="" xmlns:a16="http://schemas.microsoft.com/office/drawing/2014/main" id="{1C17F1D0-CF09-4594-8C12-9AFC8537F264}"/>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50" name="모서리가 둥근 직사각형 26">
                  <a:extLst>
                    <a:ext uri="{FF2B5EF4-FFF2-40B4-BE49-F238E27FC236}">
                      <a16:creationId xmlns="" xmlns:a16="http://schemas.microsoft.com/office/drawing/2014/main" id="{C0893427-C147-4D73-8D36-AA2393F62764}"/>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48" name="직사각형 47">
                <a:extLst>
                  <a:ext uri="{FF2B5EF4-FFF2-40B4-BE49-F238E27FC236}">
                    <a16:creationId xmlns="" xmlns:a16="http://schemas.microsoft.com/office/drawing/2014/main" id="{513089D0-EAF7-4923-B389-36E7FE218062}"/>
                  </a:ext>
                </a:extLst>
              </p:cNvPr>
              <p:cNvSpPr/>
              <p:nvPr/>
            </p:nvSpPr>
            <p:spPr>
              <a:xfrm>
                <a:off x="3856523" y="2897848"/>
                <a:ext cx="2341142"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local variable and global variable</a:t>
                </a:r>
              </a:p>
            </p:txBody>
          </p:sp>
        </p:grpSp>
      </p:grpSp>
    </p:spTree>
    <p:custDataLst>
      <p:tags r:id="rId1"/>
    </p:custDataLst>
    <p:extLst>
      <p:ext uri="{BB962C8B-B14F-4D97-AF65-F5344CB8AC3E}">
        <p14:creationId xmlns:p14="http://schemas.microsoft.com/office/powerpoint/2010/main" val="20898867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5" y="435608"/>
            <a:ext cx="4623774" cy="276999"/>
            <a:chOff x="558799" y="1148583"/>
            <a:chExt cx="4623774"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799" y="1148583"/>
              <a:ext cx="82171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Closure</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3319571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A9DB7DD0-AA7A-4B07-8996-7FC36E5F9099}"/>
              </a:ext>
            </a:extLst>
          </p:cNvPr>
          <p:cNvGrpSpPr/>
          <p:nvPr/>
        </p:nvGrpSpPr>
        <p:grpSpPr>
          <a:xfrm>
            <a:off x="667021" y="3442422"/>
            <a:ext cx="8674540" cy="1926696"/>
            <a:chOff x="676852" y="3081411"/>
            <a:chExt cx="8674540" cy="1926696"/>
          </a:xfrm>
        </p:grpSpPr>
        <p:sp>
          <p:nvSpPr>
            <p:cNvPr id="12"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674540" cy="19266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4</a:t>
              </a:r>
              <a:endParaRPr lang="ko-KR" altLang="en-US" sz="1300" b="1">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21">
              <a:extLst>
                <a:ext uri="{FF2B5EF4-FFF2-40B4-BE49-F238E27FC236}">
                  <a16:creationId xmlns="" xmlns:a16="http://schemas.microsoft.com/office/drawing/2014/main" id="{56521AD1-2372-4709-9497-BC4191E7C8E0}"/>
                </a:ext>
              </a:extLst>
            </p:cNvPr>
            <p:cNvSpPr txBox="1"/>
            <p:nvPr/>
          </p:nvSpPr>
          <p:spPr>
            <a:xfrm>
              <a:off x="1036274" y="3504419"/>
              <a:ext cx="8108322" cy="1354217"/>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In def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a function is defined using the def keyword. After writing the name of the function, add parentheses and colon :. A colon “:” means that a block of code follows. This is the same as for if, for, and while we learned in the previous unit.</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statements that make up the function are entered. The statements constituting the function must be indented. This chunk is called a block, and a function executes this block.</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4th line is a statement that calls a function in the form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and executes it.</a:t>
              </a:r>
            </a:p>
          </p:txBody>
        </p:sp>
      </p:grpSp>
      <p:sp>
        <p:nvSpPr>
          <p:cNvPr id="23" name="TextBox 22">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1.3. How to define and call functions essential in the program</a:t>
            </a:r>
            <a:endParaRPr lang="ko-KR" altLang="en-US" b="1" dirty="0">
              <a:latin typeface="Samsung Sharp Sans" pitchFamily="2" charset="0"/>
            </a:endParaRPr>
          </a:p>
        </p:txBody>
      </p:sp>
      <p:sp>
        <p:nvSpPr>
          <p:cNvPr id="24" name="직사각형 23">
            <a:extLst>
              <a:ext uri="{FF2B5EF4-FFF2-40B4-BE49-F238E27FC236}">
                <a16:creationId xmlns="" xmlns:a16="http://schemas.microsoft.com/office/drawing/2014/main" id="{90EFA62F-9637-4E5A-AAB1-9E61461D75DD}"/>
              </a:ext>
            </a:extLst>
          </p:cNvPr>
          <p:cNvSpPr/>
          <p:nvPr/>
        </p:nvSpPr>
        <p:spPr>
          <a:xfrm>
            <a:off x="580388" y="200632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Learn how to define a simple function and call it.</a:t>
            </a:r>
          </a:p>
        </p:txBody>
      </p:sp>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9" name="직사각형 1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580387" y="2178209"/>
            <a:ext cx="8887613" cy="1095081"/>
            <a:chOff x="580387" y="2170589"/>
            <a:chExt cx="8887613" cy="1095081"/>
          </a:xfrm>
        </p:grpSpPr>
        <p:pic>
          <p:nvPicPr>
            <p:cNvPr id="4" name="그림 3">
              <a:extLst>
                <a:ext uri="{FF2B5EF4-FFF2-40B4-BE49-F238E27FC236}">
                  <a16:creationId xmlns="" xmlns:a16="http://schemas.microsoft.com/office/drawing/2014/main" id="{37AAA3F0-A236-4074-ACC7-A335CDBEAD3E}"/>
                </a:ext>
              </a:extLst>
            </p:cNvPr>
            <p:cNvPicPr>
              <a:picLocks noChangeAspect="1"/>
            </p:cNvPicPr>
            <p:nvPr/>
          </p:nvPicPr>
          <p:blipFill>
            <a:blip r:embed="rId5"/>
            <a:stretch>
              <a:fillRect/>
            </a:stretch>
          </p:blipFill>
          <p:spPr>
            <a:xfrm>
              <a:off x="580387" y="2170589"/>
              <a:ext cx="8887613" cy="1095081"/>
            </a:xfrm>
            <a:prstGeom prst="rect">
              <a:avLst/>
            </a:prstGeom>
          </p:spPr>
        </p:pic>
        <p:sp>
          <p:nvSpPr>
            <p:cNvPr id="21" name="직사각형 20"/>
            <p:cNvSpPr/>
            <p:nvPr/>
          </p:nvSpPr>
          <p:spPr>
            <a:xfrm>
              <a:off x="2354475" y="2344787"/>
              <a:ext cx="2227685" cy="154573"/>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Define a function to output an asterisk</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25" name="직사각형 24"/>
            <p:cNvSpPr/>
            <p:nvPr/>
          </p:nvSpPr>
          <p:spPr>
            <a:xfrm>
              <a:off x="2349395" y="2806668"/>
              <a:ext cx="2227685" cy="154573"/>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Call a function to output an asterisk</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45705565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58" name="직사각형 57">
            <a:extLst>
              <a:ext uri="{FF2B5EF4-FFF2-40B4-BE49-F238E27FC236}">
                <a16:creationId xmlns="" xmlns:a16="http://schemas.microsoft.com/office/drawing/2014/main" id="{9AA09206-D243-4083-8718-FCDFDA7BA899}"/>
              </a:ext>
            </a:extLst>
          </p:cNvPr>
          <p:cNvSpPr/>
          <p:nvPr/>
        </p:nvSpPr>
        <p:spPr>
          <a:xfrm>
            <a:off x="4363571" y="2132681"/>
            <a:ext cx="5104428" cy="2308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In many countries, urban concentration due to industrialization is becoming severe.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Currently in 2018, about 80% of the population of the US live in cities. It is estimated to reach 90% in 2050.</a:t>
            </a:r>
          </a:p>
          <a:p>
            <a:pPr marL="182526" indent="-182526" latinLnBrk="0">
              <a:spcAft>
                <a:spcPts val="800"/>
              </a:spcAft>
              <a:buClr>
                <a:srgbClr val="193EB0"/>
              </a:buClr>
              <a:buFont typeface="SamsungOne 400" panose="020B0503030303020204" pitchFamily="34" charset="0"/>
              <a:buChar char="‣"/>
            </a:pPr>
            <a:r>
              <a:rPr lang="en-US" altLang="ko-KR" sz="1300" b="0" i="0" dirty="0">
                <a:solidFill>
                  <a:srgbClr val="111111"/>
                </a:solidFill>
                <a:effectLst/>
                <a:latin typeface="SamsungOne 400" panose="020B0503030303020204" pitchFamily="34" charset="0"/>
                <a:ea typeface="SamsungOne 400" panose="020B0503030303020204" pitchFamily="34" charset="0"/>
              </a:rPr>
              <a:t>Excessive unban concentration is </a:t>
            </a:r>
            <a:r>
              <a:rPr lang="en-US" altLang="ko-KR" sz="1300" dirty="0">
                <a:solidFill>
                  <a:srgbClr val="111111"/>
                </a:solidFill>
                <a:latin typeface="SamsungOne 400" panose="020B0503030303020204" pitchFamily="34" charset="0"/>
                <a:ea typeface="SamsungOne 400" panose="020B0503030303020204" pitchFamily="34" charset="0"/>
              </a:rPr>
              <a:t>accelerating paralysis of urban functions,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well</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economic</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activities.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Many</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nations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are</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suffering</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from</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aggravating</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air</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pollution,</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traffic</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congestion, housing crisis etc.</a:t>
            </a:r>
            <a:endParaRPr lang="en-US" altLang="ko-KR" sz="1300" b="0" i="0" dirty="0">
              <a:solidFill>
                <a:srgbClr val="111111"/>
              </a:solidFill>
              <a:effectLst/>
              <a:latin typeface="SamsungOne 400" panose="020B0503030303020204" pitchFamily="34" charset="0"/>
              <a:ea typeface="SamsungOne 400" panose="020B0503030303020204" pitchFamily="34" charset="0"/>
            </a:endParaRP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In this mission, we will analyze urban and population information to research population concentration of urban areas. </a:t>
            </a:r>
          </a:p>
        </p:txBody>
      </p:sp>
      <p:sp>
        <p:nvSpPr>
          <p:cNvPr id="11" name="직사각형 10">
            <a:extLst>
              <a:ext uri="{FF2B5EF4-FFF2-40B4-BE49-F238E27FC236}">
                <a16:creationId xmlns="" xmlns:a16="http://schemas.microsoft.com/office/drawing/2014/main" id="{9E114226-9778-44E1-8F03-AFAB46841C7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2" name="Picture 2" descr="World Urbanization Prospects 2018 - Urbanization around the world | Nations  Unies">
            <a:extLst>
              <a:ext uri="{FF2B5EF4-FFF2-40B4-BE49-F238E27FC236}">
                <a16:creationId xmlns="" xmlns:a16="http://schemas.microsoft.com/office/drawing/2014/main" id="{DE87F91F-C337-47EA-A947-54F345F2AE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418" y="2173025"/>
            <a:ext cx="3641386" cy="182069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3007A9FC-C4A8-46C2-816B-E1BBE99A02CC}"/>
              </a:ext>
            </a:extLst>
          </p:cNvPr>
          <p:cNvSpPr txBox="1"/>
          <p:nvPr/>
        </p:nvSpPr>
        <p:spPr>
          <a:xfrm>
            <a:off x="574141" y="4092944"/>
            <a:ext cx="3634788" cy="284071"/>
          </a:xfrm>
          <a:prstGeom prst="roundRect">
            <a:avLst>
              <a:gd name="adj" fmla="val 50000"/>
            </a:avLst>
          </a:prstGeom>
          <a:solidFill>
            <a:srgbClr val="193EB0"/>
          </a:solidFill>
          <a:ln>
            <a:noFill/>
          </a:ln>
        </p:spPr>
        <p:txBody>
          <a:bodyPr wrap="square" lIns="0" tIns="0" rIns="0" bIns="0" anchor="ctr">
            <a:noAutofit/>
          </a:bodyPr>
          <a:lstStyle/>
          <a:p>
            <a:pPr marL="87313" latinLnBrk="0">
              <a:spcAft>
                <a:spcPts val="800"/>
              </a:spcAft>
              <a:buClr>
                <a:srgbClr val="193EB0"/>
              </a:buClr>
            </a:pPr>
            <a:r>
              <a:rPr lang="en-US" altLang="ko-KR" sz="900" dirty="0">
                <a:solidFill>
                  <a:schemeClr val="bg1"/>
                </a:solidFill>
                <a:latin typeface="SamsungOne 400" panose="020B0503030303020204" pitchFamily="34" charset="0"/>
                <a:ea typeface="SamsungOne 400" panose="020B0503030303020204" pitchFamily="34" charset="0"/>
              </a:rPr>
              <a:t>https://www.un.org/fr/desa/world-urbanization-prospects-2018-urbanization-around-world</a:t>
            </a:r>
          </a:p>
        </p:txBody>
      </p:sp>
      <p:sp>
        <p:nvSpPr>
          <p:cNvPr id="12" name="직사각형 11">
            <a:extLst>
              <a:ext uri="{FF2B5EF4-FFF2-40B4-BE49-F238E27FC236}">
                <a16:creationId xmlns="" xmlns:a16="http://schemas.microsoft.com/office/drawing/2014/main" id="{A9282507-571E-4635-925D-433769881C7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3" name="TextBox 12">
            <a:extLst>
              <a:ext uri="{FF2B5EF4-FFF2-40B4-BE49-F238E27FC236}">
                <a16:creationId xmlns="" xmlns:a16="http://schemas.microsoft.com/office/drawing/2014/main" id="{B20A2871-BC24-46FD-AF68-53AE8C7DBDB7}"/>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1.1. Problem of industrialization : </a:t>
            </a:r>
            <a:r>
              <a:rPr lang="en-US" altLang="ko-KR" b="1" dirty="0">
                <a:latin typeface="Samsung Sharp Sans" pitchFamily="2" charset="0"/>
              </a:rPr>
              <a:t>u</a:t>
            </a:r>
            <a:r>
              <a:rPr lang="en-US" altLang="ko-KR" b="1" i="0" dirty="0">
                <a:effectLst/>
                <a:latin typeface="Samsung Sharp Sans" pitchFamily="2" charset="0"/>
              </a:rPr>
              <a:t>rban concentration</a:t>
            </a:r>
          </a:p>
        </p:txBody>
      </p:sp>
    </p:spTree>
    <p:custDataLst>
      <p:tags r:id="rId1"/>
    </p:custDataLst>
    <p:extLst>
      <p:ext uri="{BB962C8B-B14F-4D97-AF65-F5344CB8AC3E}">
        <p14:creationId xmlns:p14="http://schemas.microsoft.com/office/powerpoint/2010/main" val="244032650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0" name="직사각형 39">
            <a:extLst>
              <a:ext uri="{FF2B5EF4-FFF2-40B4-BE49-F238E27FC236}">
                <a16:creationId xmlns="" xmlns:a16="http://schemas.microsoft.com/office/drawing/2014/main" id="{2F0B3009-427C-4CE0-8D1C-028CE9B32CDF}"/>
              </a:ext>
            </a:extLst>
          </p:cNvPr>
          <p:cNvSpPr/>
          <p:nvPr/>
        </p:nvSpPr>
        <p:spPr>
          <a:xfrm>
            <a:off x="4358907" y="2110476"/>
            <a:ext cx="5109093" cy="3011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Urbanization refers to urban concentration of population and resultant aspects of local and social change. It also refers to population increase in a city.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Rural-to-urban migration is a feature of urban migration.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If you consider the ratio of population of cities with more than 100,000 to the world population as the index of urbanization, it was 1.7 % in 1800 and 13% in 1950.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For the past 150 years, urban population increased 20 times while the world population increased only 2.5 times. In 1960, the ratio became 20.1%.</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As such, concentration of urban population is widely apparent not only in developed nations, but also in regions such as Southeast Asia, Latin America.</a:t>
            </a:r>
          </a:p>
        </p:txBody>
      </p:sp>
      <p:sp>
        <p:nvSpPr>
          <p:cNvPr id="14" name="직사각형 13">
            <a:extLst>
              <a:ext uri="{FF2B5EF4-FFF2-40B4-BE49-F238E27FC236}">
                <a16:creationId xmlns="" xmlns:a16="http://schemas.microsoft.com/office/drawing/2014/main"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8" name="직사각형 7">
            <a:extLst>
              <a:ext uri="{FF2B5EF4-FFF2-40B4-BE49-F238E27FC236}">
                <a16:creationId xmlns="" xmlns:a16="http://schemas.microsoft.com/office/drawing/2014/main" id="{EBE3B74F-DA03-47B8-AFE2-55F6AFAAD32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9" name="TextBox 8">
            <a:extLst>
              <a:ext uri="{FF2B5EF4-FFF2-40B4-BE49-F238E27FC236}">
                <a16:creationId xmlns="" xmlns:a16="http://schemas.microsoft.com/office/drawing/2014/main" id="{980F583F-4FE7-4AFE-9DFE-F755975BE38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1.1. Problem of industrialization : urban centralization</a:t>
            </a:r>
          </a:p>
        </p:txBody>
      </p:sp>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776" y="2121290"/>
            <a:ext cx="3630706" cy="2414033"/>
          </a:xfrm>
          <a:prstGeom prst="rect">
            <a:avLst/>
          </a:prstGeom>
          <a:noFill/>
          <a:ln>
            <a:solidFill>
              <a:schemeClr val="bg1">
                <a:lumMod val="85000"/>
              </a:schemeClr>
            </a:solidFill>
          </a:ln>
        </p:spPr>
      </p:pic>
    </p:spTree>
    <p:custDataLst>
      <p:tags r:id="rId1"/>
    </p:custDataLst>
    <p:extLst>
      <p:ext uri="{BB962C8B-B14F-4D97-AF65-F5344CB8AC3E}">
        <p14:creationId xmlns:p14="http://schemas.microsoft.com/office/powerpoint/2010/main" val="111806275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0" name="직사각형 39">
            <a:extLst>
              <a:ext uri="{FF2B5EF4-FFF2-40B4-BE49-F238E27FC236}">
                <a16:creationId xmlns="" xmlns:a16="http://schemas.microsoft.com/office/drawing/2014/main" id="{2F0B3009-427C-4CE0-8D1C-028CE9B32CDF}"/>
              </a:ext>
            </a:extLst>
          </p:cNvPr>
          <p:cNvSpPr/>
          <p:nvPr/>
        </p:nvSpPr>
        <p:spPr>
          <a:xfrm>
            <a:off x="545928" y="2028291"/>
            <a:ext cx="887516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Refer to</a:t>
            </a:r>
            <a:r>
              <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r>
              <a:rPr lang="fr-FR"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hlinkClick r:id="rId5"/>
              </a:rPr>
              <a:t>https://en.wikipedia.org/wiki/Urbanization</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t>
            </a:r>
          </a:p>
        </p:txBody>
      </p:sp>
      <p:sp>
        <p:nvSpPr>
          <p:cNvPr id="14" name="직사각형 13">
            <a:extLst>
              <a:ext uri="{FF2B5EF4-FFF2-40B4-BE49-F238E27FC236}">
                <a16:creationId xmlns="" xmlns:a16="http://schemas.microsoft.com/office/drawing/2014/main"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7" name="직사각형 6">
            <a:extLst>
              <a:ext uri="{FF2B5EF4-FFF2-40B4-BE49-F238E27FC236}">
                <a16:creationId xmlns="" xmlns:a16="http://schemas.microsoft.com/office/drawing/2014/main" id="{56AC322C-4B4E-4821-B7ED-FE7486D6663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Solution</a:t>
            </a:r>
          </a:p>
        </p:txBody>
      </p:sp>
      <p:sp>
        <p:nvSpPr>
          <p:cNvPr id="8" name="TextBox 7">
            <a:extLst>
              <a:ext uri="{FF2B5EF4-FFF2-40B4-BE49-F238E27FC236}">
                <a16:creationId xmlns="" xmlns:a16="http://schemas.microsoft.com/office/drawing/2014/main" id="{01F0BF47-1BCB-48F9-BDE2-078A86DDA19F}"/>
              </a:ext>
            </a:extLst>
          </p:cNvPr>
          <p:cNvSpPr txBox="1"/>
          <p:nvPr/>
        </p:nvSpPr>
        <p:spPr>
          <a:xfrm>
            <a:off x="361950" y="1586913"/>
            <a:ext cx="4953000" cy="369332"/>
          </a:xfrm>
          <a:prstGeom prst="rect">
            <a:avLst/>
          </a:prstGeom>
          <a:noFill/>
        </p:spPr>
        <p:txBody>
          <a:bodyPr wrap="square">
            <a:spAutoFit/>
          </a:bodyPr>
          <a:lstStyle/>
          <a:p>
            <a:pPr algn="l"/>
            <a:r>
              <a:rPr lang="en-US" altLang="ko-KR" b="1" dirty="0">
                <a:latin typeface="Samsung Sharp Sans" pitchFamily="2" charset="0"/>
              </a:rPr>
              <a:t>2.1. More about urbanization</a:t>
            </a:r>
          </a:p>
        </p:txBody>
      </p:sp>
      <p:pic>
        <p:nvPicPr>
          <p:cNvPr id="5" name="그림 4"/>
          <p:cNvPicPr>
            <a:picLocks noChangeAspect="1"/>
          </p:cNvPicPr>
          <p:nvPr/>
        </p:nvPicPr>
        <p:blipFill>
          <a:blip r:embed="rId6"/>
          <a:stretch>
            <a:fillRect/>
          </a:stretch>
        </p:blipFill>
        <p:spPr>
          <a:xfrm>
            <a:off x="545929" y="2333799"/>
            <a:ext cx="8922072" cy="3196100"/>
          </a:xfrm>
          <a:prstGeom prst="rect">
            <a:avLst/>
          </a:prstGeom>
        </p:spPr>
      </p:pic>
    </p:spTree>
    <p:custDataLst>
      <p:tags r:id="rId1"/>
    </p:custDataLst>
    <p:extLst>
      <p:ext uri="{BB962C8B-B14F-4D97-AF65-F5344CB8AC3E}">
        <p14:creationId xmlns:p14="http://schemas.microsoft.com/office/powerpoint/2010/main" val="340686833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0" name="직사각형 39">
            <a:extLst>
              <a:ext uri="{FF2B5EF4-FFF2-40B4-BE49-F238E27FC236}">
                <a16:creationId xmlns="" xmlns:a16="http://schemas.microsoft.com/office/drawing/2014/main" id="{2F0B3009-427C-4CE0-8D1C-028CE9B32CDF}"/>
              </a:ext>
            </a:extLst>
          </p:cNvPr>
          <p:cNvSpPr/>
          <p:nvPr/>
        </p:nvSpPr>
        <p:spPr>
          <a:xfrm>
            <a:off x="4080681" y="2114216"/>
            <a:ext cx="5387319" cy="3677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We are analyzing a nation from Asia. We will construct a population information on four major cities of this nation and analyze the information.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Generate a dictionary named </a:t>
            </a:r>
            <a:r>
              <a:rPr lang="en-US" altLang="ko-KR" sz="1300" dirty="0" err="1">
                <a:solidFill>
                  <a:schemeClr val="tx1"/>
                </a:solidFill>
                <a:latin typeface="SamsungOne 400" panose="020B0503030303020204" pitchFamily="34" charset="0"/>
                <a:ea typeface="SamsungOne 400" panose="020B0503030303020204" pitchFamily="34" charset="0"/>
              </a:rPr>
              <a:t>city_pop</a:t>
            </a:r>
            <a:r>
              <a:rPr lang="en-US" altLang="ko-KR" sz="1300" dirty="0">
                <a:solidFill>
                  <a:schemeClr val="tx1"/>
                </a:solidFill>
                <a:latin typeface="SamsungOne 400" panose="020B0503030303020204" pitchFamily="34" charset="0"/>
                <a:ea typeface="SamsungOne 400" panose="020B0503030303020204" pitchFamily="34" charset="0"/>
              </a:rPr>
              <a:t> which contains the name and population of A, B, C, D. In the dictionary, those information are stored as follows.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Population statistics (unit: thousands) </a:t>
            </a:r>
          </a:p>
          <a:p>
            <a:pPr marL="361950" lvl="1" indent="-157163" latinLnBrk="0">
              <a:spcAft>
                <a:spcPts val="600"/>
              </a:spcAft>
              <a:buClr>
                <a:srgbClr val="1429A0"/>
              </a:buClr>
              <a:buFont typeface="Arial" panose="020B0604020202020204" pitchFamily="34" charset="0"/>
              <a:buChar char="•"/>
            </a:pPr>
            <a:r>
              <a:rPr lang="en-US" altLang="ko-KR" sz="1200" dirty="0">
                <a:solidFill>
                  <a:schemeClr val="tx1"/>
                </a:solidFill>
                <a:latin typeface="SamsungOne 400" panose="020B0503030303020204" pitchFamily="34" charset="0"/>
                <a:ea typeface="SamsungOne 400" panose="020B0503030303020204" pitchFamily="34" charset="0"/>
              </a:rPr>
              <a:t>A = 9765 </a:t>
            </a:r>
          </a:p>
          <a:p>
            <a:pPr marL="361950" lvl="1" indent="-157163" latinLnBrk="0">
              <a:spcAft>
                <a:spcPts val="600"/>
              </a:spcAft>
              <a:buClr>
                <a:srgbClr val="1429A0"/>
              </a:buClr>
              <a:buFont typeface="Arial" panose="020B0604020202020204" pitchFamily="34" charset="0"/>
              <a:buChar char="•"/>
            </a:pPr>
            <a:r>
              <a:rPr lang="en-US" altLang="ko-KR" sz="1200" dirty="0">
                <a:solidFill>
                  <a:schemeClr val="tx1"/>
                </a:solidFill>
                <a:latin typeface="SamsungOne 400" panose="020B0503030303020204" pitchFamily="34" charset="0"/>
                <a:ea typeface="SamsungOne 400" panose="020B0503030303020204" pitchFamily="34" charset="0"/>
              </a:rPr>
              <a:t>B = 3441 </a:t>
            </a:r>
          </a:p>
          <a:p>
            <a:pPr marL="361950" lvl="1" indent="-157163" latinLnBrk="0">
              <a:spcAft>
                <a:spcPts val="600"/>
              </a:spcAft>
              <a:buClr>
                <a:srgbClr val="1429A0"/>
              </a:buClr>
              <a:buFont typeface="Arial" panose="020B0604020202020204" pitchFamily="34" charset="0"/>
              <a:buChar char="•"/>
            </a:pPr>
            <a:r>
              <a:rPr lang="en-US" altLang="ko-KR" sz="1200" dirty="0">
                <a:solidFill>
                  <a:schemeClr val="tx1"/>
                </a:solidFill>
                <a:latin typeface="SamsungOne 400" panose="020B0503030303020204" pitchFamily="34" charset="0"/>
                <a:ea typeface="SamsungOne 400" panose="020B0503030303020204" pitchFamily="34" charset="0"/>
              </a:rPr>
              <a:t>C = 2954 </a:t>
            </a:r>
          </a:p>
          <a:p>
            <a:pPr marL="361950" lvl="1" indent="-157163" latinLnBrk="0">
              <a:spcAft>
                <a:spcPts val="600"/>
              </a:spcAft>
              <a:buClr>
                <a:srgbClr val="1429A0"/>
              </a:buClr>
              <a:buFont typeface="Arial" panose="020B0604020202020204" pitchFamily="34" charset="0"/>
              <a:buChar char="•"/>
            </a:pPr>
            <a:r>
              <a:rPr lang="en-US" altLang="ko-KR" sz="1200" dirty="0">
                <a:solidFill>
                  <a:schemeClr val="tx1"/>
                </a:solidFill>
                <a:latin typeface="SamsungOne 400" panose="020B0503030303020204" pitchFamily="34" charset="0"/>
                <a:ea typeface="SamsungOne 400" panose="020B0503030303020204" pitchFamily="34" charset="0"/>
              </a:rPr>
              <a:t>D = 1531</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Create urban function which prints the population of the city with the highest population and the population of the city with the lowest population, the population difference between the highest and lowest, and the average value of the population of the four cities. </a:t>
            </a:r>
          </a:p>
        </p:txBody>
      </p:sp>
      <p:sp>
        <p:nvSpPr>
          <p:cNvPr id="14" name="직사각형 13">
            <a:extLst>
              <a:ext uri="{FF2B5EF4-FFF2-40B4-BE49-F238E27FC236}">
                <a16:creationId xmlns="" xmlns:a16="http://schemas.microsoft.com/office/drawing/2014/main"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 xmlns:a16="http://schemas.microsoft.com/office/drawing/2014/main" id="{139B8712-4089-4FCE-BE5F-B0A61D6A60B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0" name="TextBox 9">
            <a:extLst>
              <a:ext uri="{FF2B5EF4-FFF2-40B4-BE49-F238E27FC236}">
                <a16:creationId xmlns="" xmlns:a16="http://schemas.microsoft.com/office/drawing/2014/main" id="{9FE56038-4902-441B-B04C-FD69433164C4}"/>
              </a:ext>
            </a:extLst>
          </p:cNvPr>
          <p:cNvSpPr txBox="1"/>
          <p:nvPr/>
        </p:nvSpPr>
        <p:spPr>
          <a:xfrm>
            <a:off x="361950" y="1586913"/>
            <a:ext cx="4953000" cy="369332"/>
          </a:xfrm>
          <a:prstGeom prst="rect">
            <a:avLst/>
          </a:prstGeom>
          <a:noFill/>
        </p:spPr>
        <p:txBody>
          <a:bodyPr wrap="square">
            <a:spAutoFit/>
          </a:bodyPr>
          <a:lstStyle/>
          <a:p>
            <a:pPr algn="l"/>
            <a:r>
              <a:rPr lang="en-US" altLang="ko-KR" b="1" dirty="0">
                <a:latin typeface="Samsung Sharp Sans" pitchFamily="2" charset="0"/>
              </a:rPr>
              <a:t>3.1 Urbanization analysis</a:t>
            </a:r>
          </a:p>
        </p:txBody>
      </p:sp>
      <p:pic>
        <p:nvPicPr>
          <p:cNvPr id="12" name="그림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074" y="2114216"/>
            <a:ext cx="3383467" cy="2550646"/>
          </a:xfrm>
          <a:prstGeom prst="rect">
            <a:avLst/>
          </a:prstGeom>
        </p:spPr>
      </p:pic>
    </p:spTree>
    <p:custDataLst>
      <p:tags r:id="rId1"/>
    </p:custDataLst>
    <p:extLst>
      <p:ext uri="{BB962C8B-B14F-4D97-AF65-F5344CB8AC3E}">
        <p14:creationId xmlns:p14="http://schemas.microsoft.com/office/powerpoint/2010/main" val="423232755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 xmlns:a16="http://schemas.microsoft.com/office/drawing/2014/main" id="{2D6856CF-963D-4F11-82B7-0308DEBD7E9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7" name="TextBox 6">
            <a:extLst>
              <a:ext uri="{FF2B5EF4-FFF2-40B4-BE49-F238E27FC236}">
                <a16:creationId xmlns="" xmlns:a16="http://schemas.microsoft.com/office/drawing/2014/main" id="{FC0512A4-16DB-4909-97DD-032E5D341BAF}"/>
              </a:ext>
            </a:extLst>
          </p:cNvPr>
          <p:cNvSpPr txBox="1"/>
          <p:nvPr/>
        </p:nvSpPr>
        <p:spPr>
          <a:xfrm>
            <a:off x="361949" y="1586913"/>
            <a:ext cx="8884687" cy="369332"/>
          </a:xfrm>
          <a:prstGeom prst="rect">
            <a:avLst/>
          </a:prstGeom>
          <a:noFill/>
        </p:spPr>
        <p:txBody>
          <a:bodyPr wrap="square">
            <a:spAutoFit/>
          </a:bodyPr>
          <a:lstStyle/>
          <a:p>
            <a:r>
              <a:rPr lang="en-US" altLang="ko-KR" b="1" dirty="0">
                <a:latin typeface="Samsung Sharp Sans" pitchFamily="2" charset="0"/>
              </a:rPr>
              <a:t>3.2. Urbanization analysis implementation result</a:t>
            </a:r>
          </a:p>
        </p:txBody>
      </p:sp>
      <p:grpSp>
        <p:nvGrpSpPr>
          <p:cNvPr id="4" name="그룹 3"/>
          <p:cNvGrpSpPr/>
          <p:nvPr/>
        </p:nvGrpSpPr>
        <p:grpSpPr>
          <a:xfrm>
            <a:off x="428344" y="1983141"/>
            <a:ext cx="8959496" cy="4292073"/>
            <a:chOff x="428344" y="1983141"/>
            <a:chExt cx="8959496" cy="4292073"/>
          </a:xfrm>
        </p:grpSpPr>
        <p:pic>
          <p:nvPicPr>
            <p:cNvPr id="3" name="그림 2">
              <a:extLst>
                <a:ext uri="{FF2B5EF4-FFF2-40B4-BE49-F238E27FC236}">
                  <a16:creationId xmlns="" xmlns:a16="http://schemas.microsoft.com/office/drawing/2014/main" id="{A210E521-F66F-4524-A32B-E6C3F02B40C6}"/>
                </a:ext>
              </a:extLst>
            </p:cNvPr>
            <p:cNvPicPr>
              <a:picLocks noChangeAspect="1"/>
            </p:cNvPicPr>
            <p:nvPr/>
          </p:nvPicPr>
          <p:blipFill rotWithShape="1">
            <a:blip r:embed="rId4"/>
            <a:srcRect r="421" b="17420"/>
            <a:stretch/>
          </p:blipFill>
          <p:spPr>
            <a:xfrm>
              <a:off x="428344" y="1983141"/>
              <a:ext cx="8959496" cy="3527643"/>
            </a:xfrm>
            <a:prstGeom prst="rect">
              <a:avLst/>
            </a:prstGeom>
          </p:spPr>
        </p:pic>
        <p:sp>
          <p:nvSpPr>
            <p:cNvPr id="2" name="TextBox 1">
              <a:extLst>
                <a:ext uri="{FF2B5EF4-FFF2-40B4-BE49-F238E27FC236}">
                  <a16:creationId xmlns="" xmlns:a16="http://schemas.microsoft.com/office/drawing/2014/main" id="{04170B07-8647-8A49-9055-54C04A66FAD1}"/>
                </a:ext>
              </a:extLst>
            </p:cNvPr>
            <p:cNvSpPr txBox="1"/>
            <p:nvPr/>
          </p:nvSpPr>
          <p:spPr>
            <a:xfrm>
              <a:off x="3327400" y="2549787"/>
              <a:ext cx="5570756" cy="19341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50" dirty="0"/>
                <a:t># obtains maximum and minimum value by iterating in the loop statement</a:t>
              </a:r>
              <a:endParaRPr lang="ko-KR" altLang="en-US" sz="1150" dirty="0"/>
            </a:p>
          </p:txBody>
        </p:sp>
        <p:sp>
          <p:nvSpPr>
            <p:cNvPr id="13" name="TextBox 12">
              <a:extLst>
                <a:ext uri="{FF2B5EF4-FFF2-40B4-BE49-F238E27FC236}">
                  <a16:creationId xmlns="" xmlns:a16="http://schemas.microsoft.com/office/drawing/2014/main" id="{58F5540A-D0C3-6D49-A319-4E13D3DB092E}"/>
                </a:ext>
              </a:extLst>
            </p:cNvPr>
            <p:cNvSpPr txBox="1"/>
            <p:nvPr/>
          </p:nvSpPr>
          <p:spPr>
            <a:xfrm>
              <a:off x="793366" y="4927584"/>
              <a:ext cx="5346335" cy="16638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5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stores population statistics (unit : thousands) data in a dictionary</a:t>
              </a:r>
              <a:endParaRPr lang="ko-KR" altLang="en-US" dirty="0"/>
            </a:p>
          </p:txBody>
        </p:sp>
        <p:sp>
          <p:nvSpPr>
            <p:cNvPr id="15" name="직사각형 14"/>
            <p:cNvSpPr/>
            <p:nvPr/>
          </p:nvSpPr>
          <p:spPr>
            <a:xfrm>
              <a:off x="1457368" y="3669853"/>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'maximum </a:t>
              </a:r>
              <a:r>
                <a:rPr lang="en-US" altLang="ko-KR" sz="1150" dirty="0">
                  <a:solidFill>
                    <a:srgbClr val="BF3238"/>
                  </a:solidFill>
                  <a:latin typeface="D2Coding" panose="020B0609020101020101" pitchFamily="49" charset="-127"/>
                  <a:ea typeface="D2Coding" panose="020B0609020101020101" pitchFamily="49" charset="-127"/>
                </a:rPr>
                <a:t>population: </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max_pop)</a:t>
              </a:r>
              <a:endParaRPr lang="en-US" altLang="ko-KR" sz="1150" dirty="0">
                <a:latin typeface="D2Coding" panose="020B0609020101020101" pitchFamily="49" charset="-127"/>
                <a:ea typeface="D2Coding" panose="020B0609020101020101" pitchFamily="49" charset="-127"/>
              </a:endParaRPr>
            </a:p>
          </p:txBody>
        </p:sp>
        <p:sp>
          <p:nvSpPr>
            <p:cNvPr id="16" name="직사각형 15"/>
            <p:cNvSpPr/>
            <p:nvPr/>
          </p:nvSpPr>
          <p:spPr>
            <a:xfrm>
              <a:off x="1453558" y="3827636"/>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'minimum </a:t>
              </a:r>
              <a:r>
                <a:rPr lang="en-US" altLang="ko-KR" sz="1150" dirty="0">
                  <a:solidFill>
                    <a:srgbClr val="BF3238"/>
                  </a:solidFill>
                  <a:latin typeface="D2Coding" panose="020B0609020101020101" pitchFamily="49" charset="-127"/>
                  <a:ea typeface="D2Coding" panose="020B0609020101020101" pitchFamily="49" charset="-127"/>
                </a:rPr>
                <a:t>population:</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smtClean="0">
                  <a:latin typeface="D2Coding" panose="020B0609020101020101" pitchFamily="49" charset="-127"/>
                  <a:ea typeface="D2Coding" panose="020B0609020101020101" pitchFamily="49" charset="-127"/>
                </a:rPr>
                <a:t>, min_pop)</a:t>
              </a:r>
              <a:endParaRPr lang="en-US" altLang="ko-KR" sz="1150" dirty="0">
                <a:latin typeface="D2Coding" panose="020B0609020101020101" pitchFamily="49" charset="-127"/>
                <a:ea typeface="D2Coding" panose="020B0609020101020101" pitchFamily="49" charset="-127"/>
              </a:endParaRPr>
            </a:p>
          </p:txBody>
        </p:sp>
        <p:sp>
          <p:nvSpPr>
            <p:cNvPr id="18" name="직사각형 17"/>
            <p:cNvSpPr/>
            <p:nvPr/>
          </p:nvSpPr>
          <p:spPr>
            <a:xfrm>
              <a:off x="1453558" y="3986901"/>
              <a:ext cx="4230962"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'difference </a:t>
              </a:r>
              <a:r>
                <a:rPr lang="en-US" altLang="ko-KR" sz="1150" dirty="0">
                  <a:solidFill>
                    <a:srgbClr val="BF3238"/>
                  </a:solidFill>
                  <a:latin typeface="D2Coding" panose="020B0609020101020101" pitchFamily="49" charset="-127"/>
                  <a:ea typeface="D2Coding" panose="020B0609020101020101" pitchFamily="49" charset="-127"/>
                </a:rPr>
                <a:t>between maximum population and minimum population</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max_pop </a:t>
              </a:r>
              <a:r>
                <a:rPr lang="en-US" altLang="ko-KR" sz="1150" dirty="0" smtClean="0">
                  <a:solidFill>
                    <a:srgbClr val="AE63FB"/>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min_pop)</a:t>
              </a:r>
              <a:endParaRPr lang="en-US" altLang="ko-KR" sz="1150" dirty="0">
                <a:latin typeface="D2Coding" panose="020B0609020101020101" pitchFamily="49" charset="-127"/>
                <a:ea typeface="D2Coding" panose="020B0609020101020101" pitchFamily="49" charset="-127"/>
              </a:endParaRPr>
            </a:p>
          </p:txBody>
        </p:sp>
        <p:sp>
          <p:nvSpPr>
            <p:cNvPr id="19" name="직사각형 18"/>
            <p:cNvSpPr/>
            <p:nvPr/>
          </p:nvSpPr>
          <p:spPr>
            <a:xfrm>
              <a:off x="1453558" y="4140913"/>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'average </a:t>
              </a:r>
              <a:r>
                <a:rPr lang="en-US" altLang="ko-KR" sz="1150" dirty="0">
                  <a:solidFill>
                    <a:srgbClr val="BF3238"/>
                  </a:solidFill>
                  <a:latin typeface="D2Coding" panose="020B0609020101020101" pitchFamily="49" charset="-127"/>
                  <a:ea typeface="D2Coding" panose="020B0609020101020101" pitchFamily="49" charset="-127"/>
                </a:rPr>
                <a:t>population</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pop_sum </a:t>
              </a:r>
              <a:r>
                <a:rPr lang="en-US" altLang="ko-KR" sz="1150" dirty="0" smtClean="0">
                  <a:solidFill>
                    <a:srgbClr val="AE63FB"/>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n)</a:t>
              </a:r>
              <a:endParaRPr lang="en-US" altLang="ko-KR" sz="1150" dirty="0">
                <a:latin typeface="D2Coding" panose="020B0609020101020101" pitchFamily="49" charset="-127"/>
                <a:ea typeface="D2Coding" panose="020B0609020101020101" pitchFamily="49" charset="-127"/>
              </a:endParaRPr>
            </a:p>
          </p:txBody>
        </p:sp>
        <p:sp>
          <p:nvSpPr>
            <p:cNvPr id="20" name="직사각형 19"/>
            <p:cNvSpPr/>
            <p:nvPr/>
          </p:nvSpPr>
          <p:spPr>
            <a:xfrm>
              <a:off x="531436" y="5513864"/>
              <a:ext cx="2176056" cy="761350"/>
            </a:xfrm>
            <a:prstGeom prst="rect">
              <a:avLst/>
            </a:prstGeom>
            <a:noFill/>
          </p:spPr>
          <p:txBody>
            <a:bodyPr wrap="none" lIns="0" tIns="0" rIns="0" bIns="0" anchor="ctr">
              <a:noAutofit/>
            </a:bodyPr>
            <a:lstStyle/>
            <a:p>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Maximum population : 9765</a:t>
              </a:r>
            </a:p>
            <a:p>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Minimum population : 1531</a:t>
              </a:r>
            </a:p>
            <a:p>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Difference between maximum population and minimum population : 8234</a:t>
              </a:r>
            </a:p>
            <a:p>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Average population : 4422.75</a:t>
              </a:r>
              <a:endParaRPr lang="ko-KR" altLang="en-US" sz="1200" dirty="0">
                <a:solidFill>
                  <a:schemeClr val="tx1">
                    <a:lumMod val="85000"/>
                    <a:lumOff val="15000"/>
                  </a:schemeClr>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6445475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6" name="그룹 5">
            <a:extLst>
              <a:ext uri="{FF2B5EF4-FFF2-40B4-BE49-F238E27FC236}">
                <a16:creationId xmlns="" xmlns:a16="http://schemas.microsoft.com/office/drawing/2014/main" id="{500811E7-E2D7-4449-9DDB-1D55F98889CC}"/>
              </a:ext>
            </a:extLst>
          </p:cNvPr>
          <p:cNvGrpSpPr/>
          <p:nvPr/>
        </p:nvGrpSpPr>
        <p:grpSpPr>
          <a:xfrm>
            <a:off x="533073" y="2108963"/>
            <a:ext cx="1830298" cy="215444"/>
            <a:chOff x="559817" y="2235172"/>
            <a:chExt cx="1830298" cy="215444"/>
          </a:xfrm>
        </p:grpSpPr>
        <p:sp>
          <p:nvSpPr>
            <p:cNvPr id="7" name="TextBox 6">
              <a:extLst>
                <a:ext uri="{FF2B5EF4-FFF2-40B4-BE49-F238E27FC236}">
                  <a16:creationId xmlns="" xmlns:a16="http://schemas.microsoft.com/office/drawing/2014/main" id="{8276BEF1-7635-4ED4-B70F-68BA643E1830}"/>
                </a:ext>
              </a:extLst>
            </p:cNvPr>
            <p:cNvSpPr txBox="1"/>
            <p:nvPr/>
          </p:nvSpPr>
          <p:spPr>
            <a:xfrm>
              <a:off x="667441" y="2235172"/>
              <a:ext cx="1722674" cy="215444"/>
            </a:xfrm>
            <a:prstGeom prst="rect">
              <a:avLst/>
            </a:prstGeom>
            <a:noFill/>
          </p:spPr>
          <p:txBody>
            <a:bodyPr wrap="square" lIns="0" tIns="0" rIns="0" bIns="0">
              <a:spAutoFit/>
            </a:bodyPr>
            <a:lstStyle/>
            <a:p>
              <a:r>
                <a:rPr lang="en-US" altLang="ko-KR" sz="1400" dirty="0">
                  <a:latin typeface="Samsung Sharp Sans" pitchFamily="2" charset="0"/>
                  <a:ea typeface="Samsung Sharp Sans" pitchFamily="2" charset="0"/>
                  <a:cs typeface="Samsung Sharp Sans" pitchFamily="2" charset="0"/>
                </a:rPr>
                <a:t>Pseudocode</a:t>
              </a:r>
              <a:endParaRPr lang="ko-KR" altLang="en-US" sz="1400" dirty="0">
                <a:latin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DD213822-A916-4568-B5D9-F6B00046E9DD}"/>
                </a:ext>
              </a:extLst>
            </p:cNvPr>
            <p:cNvSpPr/>
            <p:nvPr/>
          </p:nvSpPr>
          <p:spPr>
            <a:xfrm>
              <a:off x="559817" y="2240752"/>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 Sharp Sans" pitchFamily="2" charset="0"/>
                <a:cs typeface="Samsung Sharp Sans" pitchFamily="2" charset="0"/>
              </a:endParaRPr>
            </a:p>
          </p:txBody>
        </p:sp>
      </p:grpSp>
      <p:grpSp>
        <p:nvGrpSpPr>
          <p:cNvPr id="18" name="그룹 17"/>
          <p:cNvGrpSpPr/>
          <p:nvPr/>
        </p:nvGrpSpPr>
        <p:grpSpPr>
          <a:xfrm>
            <a:off x="512392" y="2393426"/>
            <a:ext cx="4440608" cy="3897228"/>
            <a:chOff x="512392" y="2393426"/>
            <a:chExt cx="4440608" cy="3897228"/>
          </a:xfrm>
        </p:grpSpPr>
        <p:sp>
          <p:nvSpPr>
            <p:cNvPr id="15" name="TextBox 14">
              <a:extLst>
                <a:ext uri="{FF2B5EF4-FFF2-40B4-BE49-F238E27FC236}">
                  <a16:creationId xmlns="" xmlns:a16="http://schemas.microsoft.com/office/drawing/2014/main" id="{10F65341-86A2-433D-8AA7-E233A9EBA2B4}"/>
                </a:ext>
              </a:extLst>
            </p:cNvPr>
            <p:cNvSpPr txBox="1"/>
            <p:nvPr/>
          </p:nvSpPr>
          <p:spPr>
            <a:xfrm>
              <a:off x="550303" y="2469732"/>
              <a:ext cx="4324068" cy="3754874"/>
            </a:xfrm>
            <a:prstGeom prst="rect">
              <a:avLst/>
            </a:prstGeom>
            <a:noFill/>
          </p:spPr>
          <p:txBody>
            <a:bodyPr wrap="square">
              <a:spAutoFit/>
            </a:bodyPr>
            <a:lstStyle/>
            <a:p>
              <a:pPr marL="228600" indent="-228600">
                <a:spcBef>
                  <a:spcPts val="600"/>
                </a:spcBef>
              </a:pPr>
              <a:r>
                <a:rPr lang="en-US" altLang="ko-KR" sz="11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100" b="1" dirty="0">
                  <a:solidFill>
                    <a:schemeClr val="accent4"/>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Start</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Store names and population of the cities</a:t>
              </a:r>
              <a:r>
                <a:rPr lang="ko-KR" altLang="en-US" sz="1100" dirty="0">
                  <a:latin typeface="SamsungOne 400" panose="020B0503030303020204" pitchFamily="34" charset="0"/>
                  <a:ea typeface="SamsungOne-400" panose="020B0503030303020204" pitchFamily="34" charset="0"/>
                  <a:cs typeface="Arial" panose="020B0604020202020204" pitchFamily="34" charset="0"/>
                </a:rPr>
                <a:t>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in the dictionary </a:t>
              </a:r>
              <a:r>
                <a:rPr lang="en-US" altLang="ko-KR" sz="1100" dirty="0" err="1">
                  <a:latin typeface="SamsungOne 400" panose="020B0503030303020204" pitchFamily="34" charset="0"/>
                  <a:ea typeface="SamsungOne 400" panose="020B0503030303020204" pitchFamily="34" charset="0"/>
                  <a:cs typeface="Arial" panose="020B0604020202020204" pitchFamily="34" charset="0"/>
                </a:rPr>
                <a:t>city_pop</a:t>
              </a:r>
              <a:endParaRPr lang="en-US" altLang="ko-KR" sz="1100" dirty="0">
                <a:latin typeface="SamsungOne 400" panose="020B0503030303020204" pitchFamily="34" charset="0"/>
                <a:ea typeface="SamsungOne 400" panose="020B0503030303020204" pitchFamily="34" charset="0"/>
                <a:cs typeface="Arial" panose="020B0604020202020204" pitchFamily="34" charset="0"/>
              </a:endParaRP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Initialize max_pop, min_pop, pop_sum and the n value. </a:t>
              </a:r>
            </a:p>
            <a:p>
              <a:pPr marL="228600" indent="-228600">
                <a:spcBef>
                  <a:spcPts val="600"/>
                </a:spcBef>
              </a:pPr>
              <a:r>
                <a:rPr lang="en-US" altLang="ko-KR" sz="1100" b="1" dirty="0">
                  <a:latin typeface="SamsungOne 400" panose="020B0503030303020204" pitchFamily="34" charset="0"/>
                  <a:ea typeface="SamsungOne 400" panose="020B0503030303020204" pitchFamily="34" charset="0"/>
                  <a:cs typeface="Arial" panose="020B0604020202020204" pitchFamily="34" charset="0"/>
                </a:rPr>
                <a:t>[4]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for in the number of cities</a:t>
              </a:r>
              <a:r>
                <a:rPr lang="ko-KR" altLang="en-US" sz="1100" dirty="0">
                  <a:latin typeface="SamsungOne 400" panose="020B0503030303020204" pitchFamily="34" charset="0"/>
                  <a:ea typeface="SamsungOne-400" panose="020B0503030303020204" pitchFamily="34" charset="0"/>
                  <a:cs typeface="Arial" panose="020B0604020202020204" pitchFamily="34" charset="0"/>
                </a:rPr>
                <a:t>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if the population of a city is higher than the population of another city { </a:t>
              </a:r>
              <a:br>
                <a:rPr lang="en-US" altLang="ko-KR" sz="1100" dirty="0">
                  <a:latin typeface="SamsungOne 400" panose="020B0503030303020204" pitchFamily="34" charset="0"/>
                  <a:ea typeface="SamsungOne 400" panose="020B0503030303020204" pitchFamily="34" charset="0"/>
                  <a:cs typeface="Arial" panose="020B0604020202020204" pitchFamily="34" charset="0"/>
                </a:rPr>
              </a:b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[6]</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The population of that city is saved as the highest population }</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[7]</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if the population of a city is lower than the population of another city</a:t>
              </a:r>
              <a:br>
                <a:rPr lang="en-US" altLang="ko-KR" sz="1100" dirty="0">
                  <a:latin typeface="SamsungOne 400" panose="020B0503030303020204" pitchFamily="34" charset="0"/>
                  <a:ea typeface="SamsungOne 400" panose="020B0503030303020204" pitchFamily="34" charset="0"/>
                  <a:cs typeface="Arial" panose="020B0604020202020204" pitchFamily="34" charset="0"/>
                </a:rPr>
              </a:br>
              <a:r>
                <a:rPr lang="en-US" altLang="ko-KR" sz="11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[8]</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The population of that city is saved as the lowest population.}</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[9]</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Sum of all the accumulated population of the cities and the number of the cities are saved as pop_sum and n respectively. </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[10]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Print the maximum population, the minimum population, the difference of population and the average population. </a:t>
              </a:r>
            </a:p>
            <a:p>
              <a:pPr>
                <a:spcBef>
                  <a:spcPts val="600"/>
                </a:spcBef>
              </a:pPr>
              <a:r>
                <a:rPr lang="en-US" altLang="ko-KR" sz="11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[11]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 xmlns:a16="http://schemas.microsoft.com/office/drawing/2014/main" id="{18A509CE-2204-48AA-9989-E855F59F776B}"/>
                </a:ext>
              </a:extLst>
            </p:cNvPr>
            <p:cNvSpPr/>
            <p:nvPr/>
          </p:nvSpPr>
          <p:spPr>
            <a:xfrm>
              <a:off x="512392" y="2393426"/>
              <a:ext cx="4440608" cy="389722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4" name="직사각형 43">
            <a:extLst>
              <a:ext uri="{FF2B5EF4-FFF2-40B4-BE49-F238E27FC236}">
                <a16:creationId xmlns="" xmlns:a16="http://schemas.microsoft.com/office/drawing/2014/main" id="{543C26DB-BFDC-4591-85D6-FF95EEB418DD}"/>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45" name="TextBox 44">
            <a:extLst>
              <a:ext uri="{FF2B5EF4-FFF2-40B4-BE49-F238E27FC236}">
                <a16:creationId xmlns="" xmlns:a16="http://schemas.microsoft.com/office/drawing/2014/main" id="{0F414E30-08E8-47AF-B911-8C73C1F99A98}"/>
              </a:ext>
            </a:extLst>
          </p:cNvPr>
          <p:cNvSpPr txBox="1"/>
          <p:nvPr/>
        </p:nvSpPr>
        <p:spPr>
          <a:xfrm>
            <a:off x="361949" y="1586913"/>
            <a:ext cx="8884687" cy="369332"/>
          </a:xfrm>
          <a:prstGeom prst="rect">
            <a:avLst/>
          </a:prstGeom>
          <a:noFill/>
        </p:spPr>
        <p:txBody>
          <a:bodyPr wrap="square">
            <a:spAutoFit/>
          </a:bodyPr>
          <a:lstStyle/>
          <a:p>
            <a:r>
              <a:rPr lang="en-US" altLang="ko-KR" b="1" dirty="0">
                <a:latin typeface="Samsung Sharp Sans" pitchFamily="2" charset="0"/>
              </a:rPr>
              <a:t>3.3. Programming Plan</a:t>
            </a:r>
            <a:endParaRPr lang="ko-KR" altLang="en-US" b="1" dirty="0">
              <a:latin typeface="Samsung Sharp Sans" pitchFamily="2" charset="0"/>
            </a:endParaRPr>
          </a:p>
        </p:txBody>
      </p:sp>
      <p:grpSp>
        <p:nvGrpSpPr>
          <p:cNvPr id="10" name="그룹 9">
            <a:extLst>
              <a:ext uri="{FF2B5EF4-FFF2-40B4-BE49-F238E27FC236}">
                <a16:creationId xmlns="" xmlns:a16="http://schemas.microsoft.com/office/drawing/2014/main" id="{A521327B-9011-4F1B-BAC1-B0C7DBDD4977}"/>
              </a:ext>
            </a:extLst>
          </p:cNvPr>
          <p:cNvGrpSpPr/>
          <p:nvPr/>
        </p:nvGrpSpPr>
        <p:grpSpPr>
          <a:xfrm>
            <a:off x="5080000" y="2119498"/>
            <a:ext cx="1538335" cy="215444"/>
            <a:chOff x="4953000" y="2235172"/>
            <a:chExt cx="1538335" cy="215444"/>
          </a:xfrm>
        </p:grpSpPr>
        <p:sp>
          <p:nvSpPr>
            <p:cNvPr id="12" name="TextBox 11">
              <a:extLst>
                <a:ext uri="{FF2B5EF4-FFF2-40B4-BE49-F238E27FC236}">
                  <a16:creationId xmlns="" xmlns:a16="http://schemas.microsoft.com/office/drawing/2014/main" id="{F930F77B-67F5-48FE-B12F-7896AB6730C3}"/>
                </a:ext>
              </a:extLst>
            </p:cNvPr>
            <p:cNvSpPr txBox="1"/>
            <p:nvPr/>
          </p:nvSpPr>
          <p:spPr>
            <a:xfrm>
              <a:off x="5048117" y="2235172"/>
              <a:ext cx="1443218" cy="215444"/>
            </a:xfrm>
            <a:prstGeom prst="rect">
              <a:avLst/>
            </a:prstGeom>
            <a:noFill/>
          </p:spPr>
          <p:txBody>
            <a:bodyPr wrap="square" lIns="0" tIns="0" rIns="0" bIns="0">
              <a:spAutoFit/>
            </a:bodyPr>
            <a:lstStyle/>
            <a:p>
              <a:r>
                <a:rPr lang="en-US" altLang="ko-KR" sz="1400" dirty="0">
                  <a:latin typeface="Samsung Sharp Sans" pitchFamily="2" charset="0"/>
                  <a:ea typeface="Samsung Sharp Sans" pitchFamily="2" charset="0"/>
                  <a:cs typeface="Samsung Sharp Sans" pitchFamily="2" charset="0"/>
                </a:rPr>
                <a:t>Flowchart</a:t>
              </a:r>
              <a:endParaRPr lang="ko-KR" altLang="en-US" sz="1400" dirty="0">
                <a:latin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48CA1978-9D3A-4D5E-A6F2-615EE58C0A15}"/>
                </a:ext>
              </a:extLst>
            </p:cNvPr>
            <p:cNvSpPr/>
            <p:nvPr/>
          </p:nvSpPr>
          <p:spPr>
            <a:xfrm>
              <a:off x="4953000" y="2248296"/>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 Sharp Sans" pitchFamily="2" charset="0"/>
                <a:cs typeface="Samsung Sharp Sans" pitchFamily="2" charset="0"/>
              </a:endParaRPr>
            </a:p>
          </p:txBody>
        </p:sp>
      </p:grpSp>
      <p:grpSp>
        <p:nvGrpSpPr>
          <p:cNvPr id="70" name="그룹 69"/>
          <p:cNvGrpSpPr/>
          <p:nvPr/>
        </p:nvGrpSpPr>
        <p:grpSpPr>
          <a:xfrm>
            <a:off x="5244074" y="2217418"/>
            <a:ext cx="4223925" cy="4073234"/>
            <a:chOff x="5236579" y="1167257"/>
            <a:chExt cx="4223925" cy="4498671"/>
          </a:xfrm>
        </p:grpSpPr>
        <p:sp>
          <p:nvSpPr>
            <p:cNvPr id="19" name="직사각형 18">
              <a:extLst>
                <a:ext uri="{FF2B5EF4-FFF2-40B4-BE49-F238E27FC236}">
                  <a16:creationId xmlns="" xmlns:a16="http://schemas.microsoft.com/office/drawing/2014/main" id="{2B33400D-4DB2-481D-9A88-048C2F5D870A}"/>
                </a:ext>
              </a:extLst>
            </p:cNvPr>
            <p:cNvSpPr/>
            <p:nvPr/>
          </p:nvSpPr>
          <p:spPr>
            <a:xfrm>
              <a:off x="5466118" y="1520793"/>
              <a:ext cx="3711618" cy="247959"/>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cs typeface="Arial" panose="020B0604020202020204" pitchFamily="34" charset="0"/>
                </a:rPr>
                <a:t>city_pop = { ‘A':9765, 'B':3441, ‘C':2954, 'D':1531 }</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25" name="직선 화살표 연결선 24">
              <a:extLst>
                <a:ext uri="{FF2B5EF4-FFF2-40B4-BE49-F238E27FC236}">
                  <a16:creationId xmlns="" xmlns:a16="http://schemas.microsoft.com/office/drawing/2014/main" id="{308FD6D5-9D26-4535-AD35-C67EB2E09A4A}"/>
                </a:ext>
              </a:extLst>
            </p:cNvPr>
            <p:cNvCxnSpPr>
              <a:cxnSpLocks/>
              <a:stCxn id="31" idx="2"/>
              <a:endCxn id="19" idx="0"/>
            </p:cNvCxnSpPr>
            <p:nvPr/>
          </p:nvCxnSpPr>
          <p:spPr>
            <a:xfrm flipH="1">
              <a:off x="7321927" y="1386070"/>
              <a:ext cx="2496" cy="13472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1" name="순서도: 수행의 시작/종료 30">
              <a:extLst>
                <a:ext uri="{FF2B5EF4-FFF2-40B4-BE49-F238E27FC236}">
                  <a16:creationId xmlns="" xmlns:a16="http://schemas.microsoft.com/office/drawing/2014/main" id="{F791EFFE-3DFC-4AD9-BE34-DA5A7C10B3AD}"/>
                </a:ext>
              </a:extLst>
            </p:cNvPr>
            <p:cNvSpPr/>
            <p:nvPr/>
          </p:nvSpPr>
          <p:spPr>
            <a:xfrm>
              <a:off x="6828333" y="1167257"/>
              <a:ext cx="992180" cy="218813"/>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5" name="순서도: 수행의 시작/종료 34">
              <a:extLst>
                <a:ext uri="{FF2B5EF4-FFF2-40B4-BE49-F238E27FC236}">
                  <a16:creationId xmlns="" xmlns:a16="http://schemas.microsoft.com/office/drawing/2014/main" id="{CD3D2B65-632D-4C42-8CD8-7A659D455DDA}"/>
                </a:ext>
              </a:extLst>
            </p:cNvPr>
            <p:cNvSpPr/>
            <p:nvPr/>
          </p:nvSpPr>
          <p:spPr>
            <a:xfrm>
              <a:off x="6838997" y="5455581"/>
              <a:ext cx="965860" cy="21034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8" name="직사각형 37">
              <a:extLst>
                <a:ext uri="{FF2B5EF4-FFF2-40B4-BE49-F238E27FC236}">
                  <a16:creationId xmlns="" xmlns:a16="http://schemas.microsoft.com/office/drawing/2014/main" id="{40E01DDA-B306-42CE-A5C5-38A525421EEE}"/>
                </a:ext>
              </a:extLst>
            </p:cNvPr>
            <p:cNvSpPr/>
            <p:nvPr/>
          </p:nvSpPr>
          <p:spPr>
            <a:xfrm>
              <a:off x="5472783" y="3318214"/>
              <a:ext cx="3698288" cy="21657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tLang="ko-KR" sz="1200" dirty="0">
                  <a:solidFill>
                    <a:schemeClr val="tx1"/>
                  </a:solidFill>
                  <a:latin typeface="SamsungOne 400" panose="020B0503030303020204" pitchFamily="34" charset="0"/>
                  <a:cs typeface="Arial" panose="020B0604020202020204" pitchFamily="34" charset="0"/>
                </a:rPr>
                <a:t>max_pop = pop</a:t>
              </a:r>
            </a:p>
          </p:txBody>
        </p:sp>
        <p:sp>
          <p:nvSpPr>
            <p:cNvPr id="79" name="다이아몬드 78">
              <a:extLst>
                <a:ext uri="{FF2B5EF4-FFF2-40B4-BE49-F238E27FC236}">
                  <a16:creationId xmlns="" xmlns:a16="http://schemas.microsoft.com/office/drawing/2014/main" id="{3DD9DC5F-E200-41F1-82F0-872EA53EEC2C}"/>
                </a:ext>
              </a:extLst>
            </p:cNvPr>
            <p:cNvSpPr/>
            <p:nvPr/>
          </p:nvSpPr>
          <p:spPr>
            <a:xfrm>
              <a:off x="5472783" y="2247363"/>
              <a:ext cx="3698288" cy="390525"/>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cs typeface="Arial" panose="020B0604020202020204" pitchFamily="34" charset="0"/>
                </a:rPr>
                <a:t>for name, pop in city_pop</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113" name="TextBox 112">
              <a:extLst>
                <a:ext uri="{FF2B5EF4-FFF2-40B4-BE49-F238E27FC236}">
                  <a16:creationId xmlns="" xmlns:a16="http://schemas.microsoft.com/office/drawing/2014/main" id="{3691C2F3-C346-4864-957F-2356C4126DE2}"/>
                </a:ext>
              </a:extLst>
            </p:cNvPr>
            <p:cNvSpPr txBox="1"/>
            <p:nvPr/>
          </p:nvSpPr>
          <p:spPr>
            <a:xfrm>
              <a:off x="6811353" y="2597867"/>
              <a:ext cx="410690" cy="280437"/>
            </a:xfrm>
            <a:prstGeom prst="rect">
              <a:avLst/>
            </a:prstGeom>
            <a:noFill/>
          </p:spPr>
          <p:txBody>
            <a:bodyPr wrap="none" rtlCol="0">
              <a:spAutoFit/>
            </a:bodyPr>
            <a:lstStyle/>
            <a:p>
              <a:pPr algn="ctr"/>
              <a:r>
                <a:rPr lang="en-US" altLang="ko-KR" sz="1050" dirty="0">
                  <a:latin typeface="SamsungOne 400" panose="020B0503030303020204" pitchFamily="34" charset="0"/>
                  <a:ea typeface="+mn-ea"/>
                  <a:cs typeface="Arial" panose="020B0604020202020204" pitchFamily="34" charset="0"/>
                </a:rPr>
                <a:t>YES</a:t>
              </a:r>
              <a:endParaRPr lang="ko-KR" altLang="en-US" sz="1050" dirty="0">
                <a:latin typeface="SamsungOne 400" panose="020B0503030303020204" pitchFamily="34" charset="0"/>
                <a:ea typeface="+mn-ea"/>
                <a:cs typeface="Arial" panose="020B0604020202020204" pitchFamily="34" charset="0"/>
              </a:endParaRPr>
            </a:p>
          </p:txBody>
        </p:sp>
        <p:sp>
          <p:nvSpPr>
            <p:cNvPr id="114" name="TextBox 113">
              <a:extLst>
                <a:ext uri="{FF2B5EF4-FFF2-40B4-BE49-F238E27FC236}">
                  <a16:creationId xmlns="" xmlns:a16="http://schemas.microsoft.com/office/drawing/2014/main" id="{BFE702D3-2AB8-4698-B449-B0B6D4F42E3E}"/>
                </a:ext>
              </a:extLst>
            </p:cNvPr>
            <p:cNvSpPr txBox="1"/>
            <p:nvPr/>
          </p:nvSpPr>
          <p:spPr>
            <a:xfrm>
              <a:off x="9088287" y="2221288"/>
              <a:ext cx="372217" cy="280437"/>
            </a:xfrm>
            <a:prstGeom prst="rect">
              <a:avLst/>
            </a:prstGeom>
            <a:noFill/>
          </p:spPr>
          <p:txBody>
            <a:bodyPr wrap="none" rtlCol="0">
              <a:spAutoFit/>
            </a:bodyPr>
            <a:lstStyle/>
            <a:p>
              <a:pPr algn="ctr"/>
              <a:r>
                <a:rPr lang="en-US" altLang="ko-KR" sz="1050" dirty="0">
                  <a:latin typeface="SamsungOne 400" panose="020B0503030303020204" pitchFamily="34" charset="0"/>
                  <a:ea typeface="+mn-ea"/>
                  <a:cs typeface="Arial" panose="020B0604020202020204" pitchFamily="34" charset="0"/>
                </a:rPr>
                <a:t>NO</a:t>
              </a:r>
              <a:endParaRPr lang="ko-KR" altLang="en-US" sz="1050" dirty="0">
                <a:latin typeface="SamsungOne 400" panose="020B0503030303020204" pitchFamily="34" charset="0"/>
                <a:ea typeface="+mn-ea"/>
                <a:cs typeface="Arial" panose="020B0604020202020204" pitchFamily="34" charset="0"/>
              </a:endParaRPr>
            </a:p>
          </p:txBody>
        </p:sp>
        <p:cxnSp>
          <p:nvCxnSpPr>
            <p:cNvPr id="53" name="직선 화살표 연결선 52">
              <a:extLst>
                <a:ext uri="{FF2B5EF4-FFF2-40B4-BE49-F238E27FC236}">
                  <a16:creationId xmlns="" xmlns:a16="http://schemas.microsoft.com/office/drawing/2014/main" id="{6118FE10-A84B-402E-8390-8C161DD4F79A}"/>
                </a:ext>
              </a:extLst>
            </p:cNvPr>
            <p:cNvCxnSpPr>
              <a:cxnSpLocks/>
            </p:cNvCxnSpPr>
            <p:nvPr/>
          </p:nvCxnSpPr>
          <p:spPr>
            <a:xfrm>
              <a:off x="7321944" y="2658476"/>
              <a:ext cx="0" cy="16210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 name="다이아몬드 29">
              <a:extLst>
                <a:ext uri="{FF2B5EF4-FFF2-40B4-BE49-F238E27FC236}">
                  <a16:creationId xmlns="" xmlns:a16="http://schemas.microsoft.com/office/drawing/2014/main" id="{353BDBDE-4CDB-45CA-BF3A-501554175C73}"/>
                </a:ext>
              </a:extLst>
            </p:cNvPr>
            <p:cNvSpPr/>
            <p:nvPr/>
          </p:nvSpPr>
          <p:spPr>
            <a:xfrm>
              <a:off x="5472783" y="2813761"/>
              <a:ext cx="3698288" cy="352247"/>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cs typeface="Arial" panose="020B0604020202020204" pitchFamily="34" charset="0"/>
                </a:rPr>
                <a:t>if pop &gt; max_pop:</a:t>
              </a:r>
            </a:p>
          </p:txBody>
        </p:sp>
        <p:sp>
          <p:nvSpPr>
            <p:cNvPr id="40" name="다이아몬드 39">
              <a:extLst>
                <a:ext uri="{FF2B5EF4-FFF2-40B4-BE49-F238E27FC236}">
                  <a16:creationId xmlns="" xmlns:a16="http://schemas.microsoft.com/office/drawing/2014/main" id="{3FA6059B-F4CC-41A7-A16D-C8B89E4ADBBA}"/>
                </a:ext>
              </a:extLst>
            </p:cNvPr>
            <p:cNvSpPr/>
            <p:nvPr/>
          </p:nvSpPr>
          <p:spPr>
            <a:xfrm>
              <a:off x="5472783" y="3663343"/>
              <a:ext cx="3698288" cy="266700"/>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tLang="ko-KR" sz="1200" dirty="0">
                  <a:solidFill>
                    <a:schemeClr val="tx1"/>
                  </a:solidFill>
                  <a:latin typeface="SamsungOne 400" panose="020B0503030303020204" pitchFamily="34" charset="0"/>
                  <a:cs typeface="Arial" panose="020B0604020202020204" pitchFamily="34" charset="0"/>
                </a:rPr>
                <a:t>if pop &lt; min_pop:</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62" name="연결선: 꺾임 61">
              <a:extLst>
                <a:ext uri="{FF2B5EF4-FFF2-40B4-BE49-F238E27FC236}">
                  <a16:creationId xmlns="" xmlns:a16="http://schemas.microsoft.com/office/drawing/2014/main" id="{6CC34860-DC86-44C1-A435-C6CD6964C8FD}"/>
                </a:ext>
              </a:extLst>
            </p:cNvPr>
            <p:cNvCxnSpPr>
              <a:cxnSpLocks/>
              <a:stCxn id="79" idx="3"/>
              <a:endCxn id="49" idx="3"/>
            </p:cNvCxnSpPr>
            <p:nvPr/>
          </p:nvCxnSpPr>
          <p:spPr>
            <a:xfrm>
              <a:off x="9171071" y="2442626"/>
              <a:ext cx="12700" cy="2682549"/>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a:extLst>
                <a:ext uri="{FF2B5EF4-FFF2-40B4-BE49-F238E27FC236}">
                  <a16:creationId xmlns="" xmlns:a16="http://schemas.microsoft.com/office/drawing/2014/main" id="{717BA522-926F-421D-8B65-6AD81FE22725}"/>
                </a:ext>
              </a:extLst>
            </p:cNvPr>
            <p:cNvCxnSpPr>
              <a:cxnSpLocks/>
              <a:stCxn id="30" idx="3"/>
              <a:endCxn id="40" idx="3"/>
            </p:cNvCxnSpPr>
            <p:nvPr/>
          </p:nvCxnSpPr>
          <p:spPr>
            <a:xfrm>
              <a:off x="9171071" y="2989885"/>
              <a:ext cx="12700" cy="806808"/>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 xmlns:a16="http://schemas.microsoft.com/office/drawing/2014/main" id="{991645D7-0517-4FA9-AF56-E29A78C2D567}"/>
                </a:ext>
              </a:extLst>
            </p:cNvPr>
            <p:cNvSpPr/>
            <p:nvPr/>
          </p:nvSpPr>
          <p:spPr>
            <a:xfrm>
              <a:off x="5472783" y="4089648"/>
              <a:ext cx="3698288" cy="23562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tLang="ko-KR" sz="1200" dirty="0">
                  <a:solidFill>
                    <a:schemeClr val="tx1"/>
                  </a:solidFill>
                  <a:latin typeface="SamsungOne 400" panose="020B0503030303020204" pitchFamily="34" charset="0"/>
                  <a:cs typeface="Arial" panose="020B0604020202020204" pitchFamily="34" charset="0"/>
                </a:rPr>
                <a:t>min_pop = pop</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96" name="직선 화살표 연결선 95">
              <a:extLst>
                <a:ext uri="{FF2B5EF4-FFF2-40B4-BE49-F238E27FC236}">
                  <a16:creationId xmlns="" xmlns:a16="http://schemas.microsoft.com/office/drawing/2014/main" id="{D487A447-9956-4EC4-AB4A-EFD05585D0C4}"/>
                </a:ext>
              </a:extLst>
            </p:cNvPr>
            <p:cNvCxnSpPr>
              <a:cxnSpLocks/>
              <a:stCxn id="40" idx="2"/>
              <a:endCxn id="83" idx="0"/>
            </p:cNvCxnSpPr>
            <p:nvPr/>
          </p:nvCxnSpPr>
          <p:spPr>
            <a:xfrm>
              <a:off x="7321927" y="3930043"/>
              <a:ext cx="0" cy="15960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9" name="직선 화살표 연결선 98">
              <a:extLst>
                <a:ext uri="{FF2B5EF4-FFF2-40B4-BE49-F238E27FC236}">
                  <a16:creationId xmlns="" xmlns:a16="http://schemas.microsoft.com/office/drawing/2014/main" id="{F01CC14D-67C7-426D-AC42-9209D62B62CA}"/>
                </a:ext>
              </a:extLst>
            </p:cNvPr>
            <p:cNvCxnSpPr>
              <a:cxnSpLocks/>
              <a:stCxn id="49" idx="2"/>
              <a:endCxn id="35" idx="0"/>
            </p:cNvCxnSpPr>
            <p:nvPr/>
          </p:nvCxnSpPr>
          <p:spPr>
            <a:xfrm>
              <a:off x="7321927" y="5320621"/>
              <a:ext cx="0" cy="13496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77" name="직선 화살표 연결선 76">
              <a:extLst>
                <a:ext uri="{FF2B5EF4-FFF2-40B4-BE49-F238E27FC236}">
                  <a16:creationId xmlns="" xmlns:a16="http://schemas.microsoft.com/office/drawing/2014/main" id="{5E8939F4-D04E-4F5E-A8AC-6BB659D992E6}"/>
                </a:ext>
              </a:extLst>
            </p:cNvPr>
            <p:cNvCxnSpPr>
              <a:cxnSpLocks/>
              <a:stCxn id="30" idx="2"/>
              <a:endCxn id="38" idx="0"/>
            </p:cNvCxnSpPr>
            <p:nvPr/>
          </p:nvCxnSpPr>
          <p:spPr>
            <a:xfrm>
              <a:off x="7321927" y="3166008"/>
              <a:ext cx="0" cy="15220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81" name="직선 화살표 연결선 80">
              <a:extLst>
                <a:ext uri="{FF2B5EF4-FFF2-40B4-BE49-F238E27FC236}">
                  <a16:creationId xmlns="" xmlns:a16="http://schemas.microsoft.com/office/drawing/2014/main" id="{8A3C9651-C5C3-49F2-B6CB-468811F8968E}"/>
                </a:ext>
              </a:extLst>
            </p:cNvPr>
            <p:cNvCxnSpPr>
              <a:cxnSpLocks/>
              <a:stCxn id="38" idx="2"/>
              <a:endCxn id="40" idx="0"/>
            </p:cNvCxnSpPr>
            <p:nvPr/>
          </p:nvCxnSpPr>
          <p:spPr>
            <a:xfrm>
              <a:off x="7321927" y="3534792"/>
              <a:ext cx="0" cy="12855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94" name="직사각형 93">
              <a:extLst>
                <a:ext uri="{FF2B5EF4-FFF2-40B4-BE49-F238E27FC236}">
                  <a16:creationId xmlns="" xmlns:a16="http://schemas.microsoft.com/office/drawing/2014/main" id="{50D86151-5EA6-44D2-A7DE-5889F7400A0A}"/>
                </a:ext>
              </a:extLst>
            </p:cNvPr>
            <p:cNvSpPr/>
            <p:nvPr/>
          </p:nvSpPr>
          <p:spPr>
            <a:xfrm>
              <a:off x="5472783" y="4458935"/>
              <a:ext cx="3698288" cy="335274"/>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ko-KR" sz="1200" dirty="0">
                  <a:solidFill>
                    <a:schemeClr val="tx1"/>
                  </a:solidFill>
                  <a:latin typeface="SamsungOne 400" panose="020B0503030303020204" pitchFamily="34" charset="0"/>
                  <a:cs typeface="Arial" panose="020B0604020202020204" pitchFamily="34" charset="0"/>
                </a:rPr>
                <a:t> pop_sum += pop</a:t>
              </a:r>
            </a:p>
            <a:p>
              <a:pPr algn="ctr"/>
              <a:r>
                <a:rPr lang="pt-BR" altLang="ko-KR" sz="1200" dirty="0">
                  <a:solidFill>
                    <a:schemeClr val="tx1"/>
                  </a:solidFill>
                  <a:latin typeface="SamsungOne 400" panose="020B0503030303020204" pitchFamily="34" charset="0"/>
                  <a:cs typeface="Arial" panose="020B0604020202020204" pitchFamily="34" charset="0"/>
                </a:rPr>
                <a:t> n += 1</a:t>
              </a:r>
            </a:p>
          </p:txBody>
        </p:sp>
        <p:cxnSp>
          <p:nvCxnSpPr>
            <p:cNvPr id="101" name="직선 화살표 연결선 100">
              <a:extLst>
                <a:ext uri="{FF2B5EF4-FFF2-40B4-BE49-F238E27FC236}">
                  <a16:creationId xmlns="" xmlns:a16="http://schemas.microsoft.com/office/drawing/2014/main" id="{30294883-D6AA-48D8-9241-C0EE46925AD5}"/>
                </a:ext>
              </a:extLst>
            </p:cNvPr>
            <p:cNvCxnSpPr>
              <a:cxnSpLocks/>
              <a:stCxn id="83" idx="2"/>
              <a:endCxn id="94" idx="0"/>
            </p:cNvCxnSpPr>
            <p:nvPr/>
          </p:nvCxnSpPr>
          <p:spPr>
            <a:xfrm>
              <a:off x="7321927" y="4325276"/>
              <a:ext cx="0" cy="13365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04" name="연결선: 꺾임 103">
              <a:extLst>
                <a:ext uri="{FF2B5EF4-FFF2-40B4-BE49-F238E27FC236}">
                  <a16:creationId xmlns="" xmlns:a16="http://schemas.microsoft.com/office/drawing/2014/main" id="{26A721CF-4D86-438F-9FEE-8B3DE6709FF9}"/>
                </a:ext>
              </a:extLst>
            </p:cNvPr>
            <p:cNvCxnSpPr>
              <a:cxnSpLocks/>
              <a:stCxn id="40" idx="1"/>
              <a:endCxn id="94" idx="1"/>
            </p:cNvCxnSpPr>
            <p:nvPr/>
          </p:nvCxnSpPr>
          <p:spPr>
            <a:xfrm rot="10800000" flipV="1">
              <a:off x="5472783" y="3796692"/>
              <a:ext cx="12700" cy="829879"/>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연결선: 꺾임 114">
              <a:extLst>
                <a:ext uri="{FF2B5EF4-FFF2-40B4-BE49-F238E27FC236}">
                  <a16:creationId xmlns="" xmlns:a16="http://schemas.microsoft.com/office/drawing/2014/main" id="{77121C18-F19A-4A8F-9C5C-F7F0C5AC881C}"/>
                </a:ext>
              </a:extLst>
            </p:cNvPr>
            <p:cNvCxnSpPr>
              <a:cxnSpLocks/>
              <a:stCxn id="94" idx="1"/>
              <a:endCxn id="79" idx="1"/>
            </p:cNvCxnSpPr>
            <p:nvPr/>
          </p:nvCxnSpPr>
          <p:spPr>
            <a:xfrm rot="10800000">
              <a:off x="5472783" y="2442626"/>
              <a:ext cx="12700" cy="2183946"/>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 xmlns:a16="http://schemas.microsoft.com/office/drawing/2014/main" id="{18D42C04-9FE4-4E93-8CE1-C5EE7366F1DB}"/>
                </a:ext>
              </a:extLst>
            </p:cNvPr>
            <p:cNvSpPr txBox="1"/>
            <p:nvPr/>
          </p:nvSpPr>
          <p:spPr>
            <a:xfrm>
              <a:off x="6811353" y="3140274"/>
              <a:ext cx="410689" cy="280437"/>
            </a:xfrm>
            <a:prstGeom prst="rect">
              <a:avLst/>
            </a:prstGeom>
            <a:noFill/>
          </p:spPr>
          <p:txBody>
            <a:bodyPr wrap="none" rtlCol="0">
              <a:spAutoFit/>
            </a:bodyPr>
            <a:lstStyle>
              <a:defPPr>
                <a:defRPr lang="ko-KR"/>
              </a:defPPr>
              <a:lvl1pPr algn="ctr">
                <a:defRPr sz="1050">
                  <a:latin typeface="SamsungOne-400" panose="020B0503030303020204" pitchFamily="34" charset="0"/>
                  <a:ea typeface="+mn-ea"/>
                  <a:cs typeface="Arial" panose="020B0604020202020204" pitchFamily="34" charset="0"/>
                </a:defRPr>
              </a:lvl1pPr>
            </a:lstStyle>
            <a:p>
              <a:r>
                <a:rPr lang="en-US" altLang="ko-KR" dirty="0">
                  <a:latin typeface="SamsungOne 400" panose="020B0503030303020204" pitchFamily="34" charset="0"/>
                </a:rPr>
                <a:t>YES</a:t>
              </a:r>
              <a:endParaRPr lang="ko-KR" altLang="en-US" dirty="0">
                <a:latin typeface="SamsungOne 400" panose="020B0503030303020204" pitchFamily="34" charset="0"/>
              </a:endParaRPr>
            </a:p>
          </p:txBody>
        </p:sp>
        <p:sp>
          <p:nvSpPr>
            <p:cNvPr id="138" name="TextBox 137">
              <a:extLst>
                <a:ext uri="{FF2B5EF4-FFF2-40B4-BE49-F238E27FC236}">
                  <a16:creationId xmlns="" xmlns:a16="http://schemas.microsoft.com/office/drawing/2014/main" id="{E7693191-F753-4BA9-B200-E41EC5A6BFFB}"/>
                </a:ext>
              </a:extLst>
            </p:cNvPr>
            <p:cNvSpPr txBox="1"/>
            <p:nvPr/>
          </p:nvSpPr>
          <p:spPr>
            <a:xfrm>
              <a:off x="6820713" y="3896968"/>
              <a:ext cx="410689" cy="280437"/>
            </a:xfrm>
            <a:prstGeom prst="rect">
              <a:avLst/>
            </a:prstGeom>
            <a:noFill/>
          </p:spPr>
          <p:txBody>
            <a:bodyPr wrap="none" rtlCol="0">
              <a:spAutoFit/>
            </a:bodyPr>
            <a:lstStyle>
              <a:defPPr>
                <a:defRPr lang="ko-KR"/>
              </a:defPPr>
              <a:lvl1pPr algn="ctr">
                <a:defRPr sz="1050">
                  <a:latin typeface="SamsungOne-400" panose="020B0503030303020204" pitchFamily="34" charset="0"/>
                  <a:ea typeface="+mn-ea"/>
                  <a:cs typeface="Arial" panose="020B0604020202020204" pitchFamily="34" charset="0"/>
                </a:defRPr>
              </a:lvl1pPr>
            </a:lstStyle>
            <a:p>
              <a:r>
                <a:rPr lang="en-US" altLang="ko-KR" dirty="0">
                  <a:latin typeface="SamsungOne 400" panose="020B0503030303020204" pitchFamily="34" charset="0"/>
                </a:rPr>
                <a:t>YES</a:t>
              </a:r>
              <a:endParaRPr lang="ko-KR" altLang="en-US" dirty="0">
                <a:latin typeface="SamsungOne 400" panose="020B0503030303020204" pitchFamily="34" charset="0"/>
              </a:endParaRPr>
            </a:p>
          </p:txBody>
        </p:sp>
        <p:sp>
          <p:nvSpPr>
            <p:cNvPr id="139" name="TextBox 138">
              <a:extLst>
                <a:ext uri="{FF2B5EF4-FFF2-40B4-BE49-F238E27FC236}">
                  <a16:creationId xmlns="" xmlns:a16="http://schemas.microsoft.com/office/drawing/2014/main" id="{4FCF96B4-DC45-4691-A82E-18B56811BFA2}"/>
                </a:ext>
              </a:extLst>
            </p:cNvPr>
            <p:cNvSpPr txBox="1"/>
            <p:nvPr/>
          </p:nvSpPr>
          <p:spPr>
            <a:xfrm>
              <a:off x="9075014" y="2804117"/>
              <a:ext cx="372217" cy="280437"/>
            </a:xfrm>
            <a:prstGeom prst="rect">
              <a:avLst/>
            </a:prstGeom>
            <a:noFill/>
          </p:spPr>
          <p:txBody>
            <a:bodyPr wrap="none" rtlCol="0">
              <a:spAutoFit/>
            </a:bodyPr>
            <a:lstStyle/>
            <a:p>
              <a:pPr algn="ctr"/>
              <a:r>
                <a:rPr lang="en-US" altLang="ko-KR" sz="1050" dirty="0">
                  <a:latin typeface="SamsungOne 400" panose="020B0503030303020204" pitchFamily="34" charset="0"/>
                  <a:ea typeface="+mn-ea"/>
                  <a:cs typeface="Arial" panose="020B0604020202020204" pitchFamily="34" charset="0"/>
                </a:rPr>
                <a:t>NO</a:t>
              </a:r>
              <a:endParaRPr lang="ko-KR" altLang="en-US" sz="1050" dirty="0">
                <a:latin typeface="SamsungOne 400" panose="020B0503030303020204" pitchFamily="34" charset="0"/>
                <a:ea typeface="+mn-ea"/>
                <a:cs typeface="Arial" panose="020B0604020202020204" pitchFamily="34" charset="0"/>
              </a:endParaRPr>
            </a:p>
          </p:txBody>
        </p:sp>
        <p:sp>
          <p:nvSpPr>
            <p:cNvPr id="140" name="TextBox 139">
              <a:extLst>
                <a:ext uri="{FF2B5EF4-FFF2-40B4-BE49-F238E27FC236}">
                  <a16:creationId xmlns="" xmlns:a16="http://schemas.microsoft.com/office/drawing/2014/main" id="{4620073C-9929-41DE-ADB3-7FFFA37AFD85}"/>
                </a:ext>
              </a:extLst>
            </p:cNvPr>
            <p:cNvSpPr txBox="1"/>
            <p:nvPr/>
          </p:nvSpPr>
          <p:spPr>
            <a:xfrm>
              <a:off x="5236579" y="3549170"/>
              <a:ext cx="372217" cy="280437"/>
            </a:xfrm>
            <a:prstGeom prst="rect">
              <a:avLst/>
            </a:prstGeom>
            <a:noFill/>
          </p:spPr>
          <p:txBody>
            <a:bodyPr wrap="none" rtlCol="0">
              <a:spAutoFit/>
            </a:bodyPr>
            <a:lstStyle/>
            <a:p>
              <a:pPr algn="ctr"/>
              <a:r>
                <a:rPr lang="en-US" altLang="ko-KR" sz="1050" dirty="0">
                  <a:latin typeface="SamsungOne 400" panose="020B0503030303020204" pitchFamily="34" charset="0"/>
                  <a:ea typeface="+mn-ea"/>
                  <a:cs typeface="Arial" panose="020B0604020202020204" pitchFamily="34" charset="0"/>
                </a:rPr>
                <a:t>NO</a:t>
              </a:r>
              <a:endParaRPr lang="ko-KR" altLang="en-US" sz="1050" dirty="0">
                <a:latin typeface="SamsungOne 400" panose="020B0503030303020204" pitchFamily="34" charset="0"/>
                <a:ea typeface="+mn-ea"/>
                <a:cs typeface="Arial" panose="020B0604020202020204" pitchFamily="34" charset="0"/>
              </a:endParaRPr>
            </a:p>
          </p:txBody>
        </p:sp>
        <p:sp>
          <p:nvSpPr>
            <p:cNvPr id="41" name="직사각형 40">
              <a:extLst>
                <a:ext uri="{FF2B5EF4-FFF2-40B4-BE49-F238E27FC236}">
                  <a16:creationId xmlns="" xmlns:a16="http://schemas.microsoft.com/office/drawing/2014/main" id="{A05335CA-1C4E-4817-A862-6C5E3BD4F003}"/>
                </a:ext>
              </a:extLst>
            </p:cNvPr>
            <p:cNvSpPr/>
            <p:nvPr/>
          </p:nvSpPr>
          <p:spPr>
            <a:xfrm>
              <a:off x="5466118" y="1888991"/>
              <a:ext cx="3711618" cy="236955"/>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cs typeface="Arial" panose="020B0604020202020204" pitchFamily="34" charset="0"/>
                </a:rPr>
                <a:t>init </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max_pop, min_pop, pop_sum, n</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42" name="직선 화살표 연결선 41">
              <a:extLst>
                <a:ext uri="{FF2B5EF4-FFF2-40B4-BE49-F238E27FC236}">
                  <a16:creationId xmlns="" xmlns:a16="http://schemas.microsoft.com/office/drawing/2014/main" id="{4B1D6147-DF96-4E65-8582-41EC5F0A8504}"/>
                </a:ext>
              </a:extLst>
            </p:cNvPr>
            <p:cNvCxnSpPr>
              <a:cxnSpLocks/>
              <a:stCxn id="19" idx="2"/>
              <a:endCxn id="41" idx="0"/>
            </p:cNvCxnSpPr>
            <p:nvPr/>
          </p:nvCxnSpPr>
          <p:spPr>
            <a:xfrm>
              <a:off x="7321927" y="1768752"/>
              <a:ext cx="0" cy="12023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3" name="직선 화살표 연결선 42">
              <a:extLst>
                <a:ext uri="{FF2B5EF4-FFF2-40B4-BE49-F238E27FC236}">
                  <a16:creationId xmlns="" xmlns:a16="http://schemas.microsoft.com/office/drawing/2014/main" id="{74BAC7D9-E016-4CA1-A80E-617202BE7ECD}"/>
                </a:ext>
              </a:extLst>
            </p:cNvPr>
            <p:cNvCxnSpPr>
              <a:cxnSpLocks/>
              <a:stCxn id="41" idx="2"/>
            </p:cNvCxnSpPr>
            <p:nvPr/>
          </p:nvCxnSpPr>
          <p:spPr>
            <a:xfrm>
              <a:off x="7321927" y="2125946"/>
              <a:ext cx="910" cy="18106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49" name="직사각형 48">
              <a:extLst>
                <a:ext uri="{FF2B5EF4-FFF2-40B4-BE49-F238E27FC236}">
                  <a16:creationId xmlns="" xmlns:a16="http://schemas.microsoft.com/office/drawing/2014/main" id="{BA6EF048-0E39-4085-973A-D17F509A0176}"/>
                </a:ext>
              </a:extLst>
            </p:cNvPr>
            <p:cNvSpPr/>
            <p:nvPr/>
          </p:nvSpPr>
          <p:spPr>
            <a:xfrm>
              <a:off x="5472783" y="4929729"/>
              <a:ext cx="3698288" cy="390892"/>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tLang="ko-KR" sz="1200" dirty="0">
                  <a:solidFill>
                    <a:schemeClr val="tx1"/>
                  </a:solidFill>
                  <a:latin typeface="SamsungOne 400" panose="020B0503030303020204" pitchFamily="34" charset="0"/>
                  <a:cs typeface="Arial" panose="020B0604020202020204" pitchFamily="34" charset="0"/>
                </a:rPr>
                <a:t>print (max_pop, min_pop, (max_pop – min_pop), (</a:t>
              </a:r>
              <a:r>
                <a:rPr lang="en-US" altLang="ko-KR" sz="1200" dirty="0">
                  <a:solidFill>
                    <a:schemeClr val="tx1"/>
                  </a:solidFill>
                  <a:latin typeface="SamsungOne 400" panose="020B0503030303020204" pitchFamily="34" charset="0"/>
                  <a:cs typeface="Arial" panose="020B0604020202020204" pitchFamily="34" charset="0"/>
                </a:rPr>
                <a:t>pop_sum / n)</a:t>
              </a:r>
              <a:r>
                <a:rPr lang="da-DK" altLang="ko-KR" sz="1200" dirty="0">
                  <a:solidFill>
                    <a:schemeClr val="tx1"/>
                  </a:solidFill>
                  <a:latin typeface="SamsungOne 400" panose="020B0503030303020204" pitchFamily="34" charset="0"/>
                  <a:cs typeface="Arial" panose="020B0604020202020204" pitchFamily="34" charset="0"/>
                </a:rPr>
                <a:t>)</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50" name="직선 화살표 연결선 49">
              <a:extLst>
                <a:ext uri="{FF2B5EF4-FFF2-40B4-BE49-F238E27FC236}">
                  <a16:creationId xmlns="" xmlns:a16="http://schemas.microsoft.com/office/drawing/2014/main" id="{349CEAA3-8FA5-4D6C-A328-B09B3627E6AD}"/>
                </a:ext>
              </a:extLst>
            </p:cNvPr>
            <p:cNvCxnSpPr>
              <a:cxnSpLocks/>
              <a:stCxn id="94" idx="2"/>
              <a:endCxn id="49" idx="0"/>
            </p:cNvCxnSpPr>
            <p:nvPr/>
          </p:nvCxnSpPr>
          <p:spPr>
            <a:xfrm>
              <a:off x="7321927" y="4794209"/>
              <a:ext cx="0" cy="1355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160964662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 xmlns:a16="http://schemas.microsoft.com/office/drawing/2014/main" id="{44F1EA2D-A04A-4A39-9160-C444CF201B2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7" name="TextBox 6">
            <a:extLst>
              <a:ext uri="{FF2B5EF4-FFF2-40B4-BE49-F238E27FC236}">
                <a16:creationId xmlns="" xmlns:a16="http://schemas.microsoft.com/office/drawing/2014/main" id="{DFAB373E-5745-4F05-BC8A-0041FDECF32B}"/>
              </a:ext>
            </a:extLst>
          </p:cNvPr>
          <p:cNvSpPr txBox="1"/>
          <p:nvPr/>
        </p:nvSpPr>
        <p:spPr>
          <a:xfrm>
            <a:off x="361949" y="1586913"/>
            <a:ext cx="8884687" cy="369332"/>
          </a:xfrm>
          <a:prstGeom prst="rect">
            <a:avLst/>
          </a:prstGeom>
          <a:noFill/>
        </p:spPr>
        <p:txBody>
          <a:bodyPr wrap="square">
            <a:spAutoFit/>
          </a:bodyPr>
          <a:lstStyle/>
          <a:p>
            <a:pPr algn="l"/>
            <a:r>
              <a:rPr lang="en-US" altLang="ko-KR" b="1" i="0" dirty="0">
                <a:effectLst/>
                <a:latin typeface="Samsung Sharp Sans" pitchFamily="2" charset="0"/>
              </a:rPr>
              <a:t>3.4. </a:t>
            </a:r>
            <a:r>
              <a:rPr lang="en-US" altLang="ko-KR" b="1" dirty="0">
                <a:latin typeface="Samsung Sharp Sans" pitchFamily="2" charset="0"/>
              </a:rPr>
              <a:t>Urbanization analysis final code</a:t>
            </a:r>
          </a:p>
        </p:txBody>
      </p:sp>
      <p:grpSp>
        <p:nvGrpSpPr>
          <p:cNvPr id="25" name="그룹 24"/>
          <p:cNvGrpSpPr/>
          <p:nvPr/>
        </p:nvGrpSpPr>
        <p:grpSpPr>
          <a:xfrm>
            <a:off x="428344" y="1983141"/>
            <a:ext cx="8959496" cy="3527643"/>
            <a:chOff x="428344" y="1983141"/>
            <a:chExt cx="8959496" cy="3527643"/>
          </a:xfrm>
        </p:grpSpPr>
        <p:pic>
          <p:nvPicPr>
            <p:cNvPr id="26" name="그림 25">
              <a:extLst>
                <a:ext uri="{FF2B5EF4-FFF2-40B4-BE49-F238E27FC236}">
                  <a16:creationId xmlns="" xmlns:a16="http://schemas.microsoft.com/office/drawing/2014/main" id="{A210E521-F66F-4524-A32B-E6C3F02B40C6}"/>
                </a:ext>
              </a:extLst>
            </p:cNvPr>
            <p:cNvPicPr>
              <a:picLocks noChangeAspect="1"/>
            </p:cNvPicPr>
            <p:nvPr/>
          </p:nvPicPr>
          <p:blipFill rotWithShape="1">
            <a:blip r:embed="rId4"/>
            <a:srcRect r="421" b="17420"/>
            <a:stretch/>
          </p:blipFill>
          <p:spPr>
            <a:xfrm>
              <a:off x="428344" y="1983141"/>
              <a:ext cx="8959496" cy="3527643"/>
            </a:xfrm>
            <a:prstGeom prst="rect">
              <a:avLst/>
            </a:prstGeom>
          </p:spPr>
        </p:pic>
        <p:sp>
          <p:nvSpPr>
            <p:cNvPr id="27" name="TextBox 26">
              <a:extLst>
                <a:ext uri="{FF2B5EF4-FFF2-40B4-BE49-F238E27FC236}">
                  <a16:creationId xmlns="" xmlns:a16="http://schemas.microsoft.com/office/drawing/2014/main" id="{04170B07-8647-8A49-9055-54C04A66FAD1}"/>
                </a:ext>
              </a:extLst>
            </p:cNvPr>
            <p:cNvSpPr txBox="1"/>
            <p:nvPr/>
          </p:nvSpPr>
          <p:spPr>
            <a:xfrm>
              <a:off x="3327400" y="2549787"/>
              <a:ext cx="5570756" cy="19341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50" dirty="0"/>
                <a:t># obtains maximum and minimum value by iterating in the loop statement</a:t>
              </a:r>
              <a:endParaRPr lang="ko-KR" altLang="en-US" sz="1150" dirty="0"/>
            </a:p>
          </p:txBody>
        </p:sp>
        <p:sp>
          <p:nvSpPr>
            <p:cNvPr id="28" name="TextBox 27">
              <a:extLst>
                <a:ext uri="{FF2B5EF4-FFF2-40B4-BE49-F238E27FC236}">
                  <a16:creationId xmlns="" xmlns:a16="http://schemas.microsoft.com/office/drawing/2014/main" id="{58F5540A-D0C3-6D49-A319-4E13D3DB092E}"/>
                </a:ext>
              </a:extLst>
            </p:cNvPr>
            <p:cNvSpPr txBox="1"/>
            <p:nvPr/>
          </p:nvSpPr>
          <p:spPr>
            <a:xfrm>
              <a:off x="793366" y="4927584"/>
              <a:ext cx="5346335" cy="16638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5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stores population statistics (unit : thousands) data in a dictionary</a:t>
              </a:r>
              <a:endParaRPr lang="ko-KR" altLang="en-US" dirty="0"/>
            </a:p>
          </p:txBody>
        </p:sp>
        <p:sp>
          <p:nvSpPr>
            <p:cNvPr id="29" name="직사각형 28"/>
            <p:cNvSpPr/>
            <p:nvPr/>
          </p:nvSpPr>
          <p:spPr>
            <a:xfrm>
              <a:off x="1457368" y="3669853"/>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'maximum </a:t>
              </a:r>
              <a:r>
                <a:rPr lang="en-US" altLang="ko-KR" sz="1150" dirty="0">
                  <a:solidFill>
                    <a:srgbClr val="BF3238"/>
                  </a:solidFill>
                  <a:latin typeface="D2Coding" panose="020B0609020101020101" pitchFamily="49" charset="-127"/>
                  <a:ea typeface="D2Coding" panose="020B0609020101020101" pitchFamily="49" charset="-127"/>
                </a:rPr>
                <a:t>population: </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max_pop)</a:t>
              </a:r>
              <a:endParaRPr lang="en-US" altLang="ko-KR" sz="1150" dirty="0">
                <a:latin typeface="D2Coding" panose="020B0609020101020101" pitchFamily="49" charset="-127"/>
                <a:ea typeface="D2Coding" panose="020B0609020101020101" pitchFamily="49" charset="-127"/>
              </a:endParaRPr>
            </a:p>
          </p:txBody>
        </p:sp>
        <p:sp>
          <p:nvSpPr>
            <p:cNvPr id="30" name="직사각형 29"/>
            <p:cNvSpPr/>
            <p:nvPr/>
          </p:nvSpPr>
          <p:spPr>
            <a:xfrm>
              <a:off x="1453558" y="3827636"/>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'minimum </a:t>
              </a:r>
              <a:r>
                <a:rPr lang="en-US" altLang="ko-KR" sz="1150" dirty="0">
                  <a:solidFill>
                    <a:srgbClr val="BF3238"/>
                  </a:solidFill>
                  <a:latin typeface="D2Coding" panose="020B0609020101020101" pitchFamily="49" charset="-127"/>
                  <a:ea typeface="D2Coding" panose="020B0609020101020101" pitchFamily="49" charset="-127"/>
                </a:rPr>
                <a:t>population:</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smtClean="0">
                  <a:latin typeface="D2Coding" panose="020B0609020101020101" pitchFamily="49" charset="-127"/>
                  <a:ea typeface="D2Coding" panose="020B0609020101020101" pitchFamily="49" charset="-127"/>
                </a:rPr>
                <a:t>, min_pop)</a:t>
              </a:r>
              <a:endParaRPr lang="en-US" altLang="ko-KR" sz="1150" dirty="0">
                <a:latin typeface="D2Coding" panose="020B0609020101020101" pitchFamily="49" charset="-127"/>
                <a:ea typeface="D2Coding" panose="020B0609020101020101" pitchFamily="49" charset="-127"/>
              </a:endParaRPr>
            </a:p>
          </p:txBody>
        </p:sp>
        <p:sp>
          <p:nvSpPr>
            <p:cNvPr id="31" name="직사각형 30"/>
            <p:cNvSpPr/>
            <p:nvPr/>
          </p:nvSpPr>
          <p:spPr>
            <a:xfrm>
              <a:off x="1453558" y="3986901"/>
              <a:ext cx="4230962"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'difference </a:t>
              </a:r>
              <a:r>
                <a:rPr lang="en-US" altLang="ko-KR" sz="1150" dirty="0">
                  <a:solidFill>
                    <a:srgbClr val="BF3238"/>
                  </a:solidFill>
                  <a:latin typeface="D2Coding" panose="020B0609020101020101" pitchFamily="49" charset="-127"/>
                  <a:ea typeface="D2Coding" panose="020B0609020101020101" pitchFamily="49" charset="-127"/>
                </a:rPr>
                <a:t>between maximum population and minimum population</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max_pop </a:t>
              </a:r>
              <a:r>
                <a:rPr lang="en-US" altLang="ko-KR" sz="1150" dirty="0" smtClean="0">
                  <a:solidFill>
                    <a:srgbClr val="AE63FB"/>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min_pop)</a:t>
              </a:r>
              <a:endParaRPr lang="en-US" altLang="ko-KR" sz="1150" dirty="0">
                <a:latin typeface="D2Coding" panose="020B0609020101020101" pitchFamily="49" charset="-127"/>
                <a:ea typeface="D2Coding" panose="020B0609020101020101" pitchFamily="49" charset="-127"/>
              </a:endParaRPr>
            </a:p>
          </p:txBody>
        </p:sp>
        <p:sp>
          <p:nvSpPr>
            <p:cNvPr id="32" name="직사각형 31"/>
            <p:cNvSpPr/>
            <p:nvPr/>
          </p:nvSpPr>
          <p:spPr>
            <a:xfrm>
              <a:off x="1453558" y="4140913"/>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'average </a:t>
              </a:r>
              <a:r>
                <a:rPr lang="en-US" altLang="ko-KR" sz="1150" dirty="0">
                  <a:solidFill>
                    <a:srgbClr val="BF3238"/>
                  </a:solidFill>
                  <a:latin typeface="D2Coding" panose="020B0609020101020101" pitchFamily="49" charset="-127"/>
                  <a:ea typeface="D2Coding" panose="020B0609020101020101" pitchFamily="49" charset="-127"/>
                </a:rPr>
                <a:t>population</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pop_sum </a:t>
              </a:r>
              <a:r>
                <a:rPr lang="en-US" altLang="ko-KR" sz="1150" dirty="0" smtClean="0">
                  <a:solidFill>
                    <a:srgbClr val="AE63FB"/>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n)</a:t>
              </a:r>
              <a:endParaRPr lang="en-US" altLang="ko-KR" sz="1150" dirty="0">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91016539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Closure</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155526071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 xmlns:a16="http://schemas.microsoft.com/office/drawing/2014/main" id="{EB920F69-1DD0-42E2-9CC8-6535E1B39C3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1. Python’s</a:t>
            </a:r>
            <a:r>
              <a:rPr lang="ko-KR" altLang="en-US" sz="2000" b="1" dirty="0">
                <a:solidFill>
                  <a:schemeClr val="tx1">
                    <a:lumMod val="95000"/>
                    <a:lumOff val="5000"/>
                  </a:schemeClr>
                </a:solidFill>
                <a:latin typeface="Samsung Sharp Sans" pitchFamily="2" charset="0"/>
                <a:cs typeface="Samsung Sharp Sans" pitchFamily="2" charset="0"/>
                <a:sym typeface="SamsungOne 600"/>
              </a:rPr>
              <a:t>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0" name="TextBox 9">
            <a:extLst>
              <a:ext uri="{FF2B5EF4-FFF2-40B4-BE49-F238E27FC236}">
                <a16:creationId xmlns="" xmlns:a16="http://schemas.microsoft.com/office/drawing/2014/main" id="{BFCA81D4-A97B-4B5B-9867-420566B07BD4}"/>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1.1. S</a:t>
            </a:r>
            <a:r>
              <a:rPr lang="en-US" altLang="ko-KR" b="1" dirty="0">
                <a:latin typeface="Samsung Sharp Sans" pitchFamily="2" charset="0"/>
              </a:rPr>
              <a:t>cope rule</a:t>
            </a:r>
          </a:p>
        </p:txBody>
      </p:sp>
      <p:sp>
        <p:nvSpPr>
          <p:cNvPr id="7" name="직사각형 6">
            <a:extLst>
              <a:ext uri="{FF2B5EF4-FFF2-40B4-BE49-F238E27FC236}">
                <a16:creationId xmlns="" xmlns:a16="http://schemas.microsoft.com/office/drawing/2014/main" id="{5D0FA3B9-5FEB-458E-BC94-AB11CC4B58C9}"/>
              </a:ext>
            </a:extLst>
          </p:cNvPr>
          <p:cNvSpPr/>
          <p:nvPr/>
        </p:nvSpPr>
        <p:spPr>
          <a:xfrm>
            <a:off x="580388" y="2037598"/>
            <a:ext cx="8887612" cy="2821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unit introduces many high-level functions and abstract concepts. </a:t>
            </a:r>
          </a:p>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unit focuses on examining the valid scope of variables or function names.</a:t>
            </a:r>
          </a:p>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Programming languages including Python sets a rule on scope of access and valid context for a variable, and this is called the Scope Rule. </a:t>
            </a:r>
          </a:p>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Python distinguishes the scope of variables as follows. </a:t>
            </a:r>
          </a:p>
          <a:p>
            <a:pPr marL="358775" lvl="1" indent="-180975" algn="just">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L(Local) : a local variable defined within a function </a:t>
            </a:r>
          </a:p>
          <a:p>
            <a:pPr marL="358775" lvl="1" indent="-180975" algn="just">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E(Enclosing Function Local): a scope of a function that contains another function</a:t>
            </a:r>
            <a:endParaRPr lang="ko-KR" altLang="en-US" sz="1300" dirty="0">
              <a:solidFill>
                <a:srgbClr val="000000"/>
              </a:solidFill>
              <a:latin typeface="SamsungOne 400" panose="020B0503030303020204" pitchFamily="34" charset="0"/>
            </a:endParaRPr>
          </a:p>
          <a:p>
            <a:pPr marL="541338" lvl="2" indent="-182563" algn="just">
              <a:spcAft>
                <a:spcPts val="800"/>
              </a:spcAft>
              <a:buClr>
                <a:srgbClr val="193EB0"/>
              </a:buClr>
              <a:buFont typeface="Arial" panose="020B0604020202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Python, unlike other programming languages, can define a function inside a function. (inner function)</a:t>
            </a:r>
          </a:p>
          <a:p>
            <a:pPr marL="358775" lvl="1" indent="-180975" algn="just">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G(Global): a variable of a module-level namespace that is not included in the scope of the function</a:t>
            </a:r>
            <a:endParaRPr lang="ko-KR" altLang="en-US" sz="1300" dirty="0">
              <a:solidFill>
                <a:srgbClr val="000000"/>
              </a:solidFill>
              <a:latin typeface="SamsungOne 400" panose="020B0503030303020204" pitchFamily="34" charset="0"/>
            </a:endParaRPr>
          </a:p>
          <a:p>
            <a:pPr marL="358775" lvl="1" indent="-180975" algn="just">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B(Built-in): a variable of the built-in namespace. </a:t>
            </a:r>
            <a:endParaRPr lang="ko-KR" altLang="en-US" sz="1300" dirty="0">
              <a:solidFill>
                <a:prstClr val="black">
                  <a:lumMod val="85000"/>
                  <a:lumOff val="15000"/>
                </a:prstClr>
              </a:solidFill>
              <a:latin typeface="SamsungOne 400" panose="020B0503030303020204" pitchFamily="34" charset="0"/>
            </a:endParaRPr>
          </a:p>
        </p:txBody>
      </p:sp>
    </p:spTree>
    <p:custDataLst>
      <p:tags r:id="rId1"/>
    </p:custDataLst>
    <p:extLst>
      <p:ext uri="{BB962C8B-B14F-4D97-AF65-F5344CB8AC3E}">
        <p14:creationId xmlns:p14="http://schemas.microsoft.com/office/powerpoint/2010/main" val="1225513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499006" y="3327197"/>
            <a:ext cx="8803920" cy="2481360"/>
            <a:chOff x="664080" y="3418657"/>
            <a:chExt cx="8803920" cy="2481360"/>
          </a:xfrm>
        </p:grpSpPr>
        <p:pic>
          <p:nvPicPr>
            <p:cNvPr id="4" name="그림 3">
              <a:extLst>
                <a:ext uri="{FF2B5EF4-FFF2-40B4-BE49-F238E27FC236}">
                  <a16:creationId xmlns="" xmlns:a16="http://schemas.microsoft.com/office/drawing/2014/main" id="{76106147-B80C-4B50-BFF0-DB3DD4140EB7}"/>
                </a:ext>
              </a:extLst>
            </p:cNvPr>
            <p:cNvPicPr>
              <a:picLocks noChangeAspect="1"/>
            </p:cNvPicPr>
            <p:nvPr/>
          </p:nvPicPr>
          <p:blipFill>
            <a:blip r:embed="rId4"/>
            <a:stretch>
              <a:fillRect/>
            </a:stretch>
          </p:blipFill>
          <p:spPr>
            <a:xfrm>
              <a:off x="664080" y="3418657"/>
              <a:ext cx="8803920" cy="2481360"/>
            </a:xfrm>
            <a:prstGeom prst="rect">
              <a:avLst/>
            </a:prstGeom>
          </p:spPr>
        </p:pic>
        <p:sp>
          <p:nvSpPr>
            <p:cNvPr id="11" name="직사각형 10">
              <a:extLst>
                <a:ext uri="{FF2B5EF4-FFF2-40B4-BE49-F238E27FC236}">
                  <a16:creationId xmlns="" xmlns:a16="http://schemas.microsoft.com/office/drawing/2014/main" id="{755D9742-AA10-4262-B9E6-58A08B43F7FC}"/>
                </a:ext>
              </a:extLst>
            </p:cNvPr>
            <p:cNvSpPr/>
            <p:nvPr/>
          </p:nvSpPr>
          <p:spPr>
            <a:xfrm>
              <a:off x="664081" y="5477178"/>
              <a:ext cx="790044" cy="422839"/>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 name="직사각형 11">
            <a:extLst>
              <a:ext uri="{FF2B5EF4-FFF2-40B4-BE49-F238E27FC236}">
                <a16:creationId xmlns="" xmlns:a16="http://schemas.microsoft.com/office/drawing/2014/main" id="{02CB0CAE-A23A-4907-A098-71F115B69D0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1. Python’s</a:t>
            </a:r>
            <a:r>
              <a:rPr lang="ko-KR" altLang="en-US" sz="2000" b="1" dirty="0">
                <a:solidFill>
                  <a:schemeClr val="tx1">
                    <a:lumMod val="95000"/>
                    <a:lumOff val="5000"/>
                  </a:schemeClr>
                </a:solidFill>
                <a:latin typeface="Samsung Sharp Sans" pitchFamily="2" charset="0"/>
                <a:cs typeface="Samsung Sharp Sans" pitchFamily="2" charset="0"/>
                <a:sym typeface="SamsungOne 600"/>
              </a:rPr>
              <a:t>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4" name="TextBox 13">
            <a:extLst>
              <a:ext uri="{FF2B5EF4-FFF2-40B4-BE49-F238E27FC236}">
                <a16:creationId xmlns="" xmlns:a16="http://schemas.microsoft.com/office/drawing/2014/main" id="{547D9EA2-7AAF-4D92-8EFD-39268415ED40}"/>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1.2. Python’s scope rule</a:t>
            </a:r>
            <a:endParaRPr lang="en-US" altLang="ko-KR" b="1" dirty="0">
              <a:latin typeface="Samsung Sharp Sans" pitchFamily="2" charset="0"/>
            </a:endParaRPr>
          </a:p>
        </p:txBody>
      </p:sp>
      <p:sp>
        <p:nvSpPr>
          <p:cNvPr id="9" name="직사각형 8">
            <a:extLst>
              <a:ext uri="{FF2B5EF4-FFF2-40B4-BE49-F238E27FC236}">
                <a16:creationId xmlns="" xmlns:a16="http://schemas.microsoft.com/office/drawing/2014/main" id="{5D0FA3B9-5FEB-458E-BC94-AB11CC4B58C9}"/>
              </a:ext>
            </a:extLst>
          </p:cNvPr>
          <p:cNvSpPr/>
          <p:nvPr/>
        </p:nvSpPr>
        <p:spPr>
          <a:xfrm>
            <a:off x="580388" y="2037598"/>
            <a:ext cx="8887612"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600"/>
              </a:spcAft>
              <a:buClr>
                <a:srgbClr val="1429A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a variable is defined inside a function, it becomes a local variable.</a:t>
            </a:r>
            <a:r>
              <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defined outside a function, it becomes a module-level global variable. </a:t>
            </a:r>
          </a:p>
          <a:p>
            <a:pPr marL="115888" indent="-115888">
              <a:spcAft>
                <a:spcPts val="600"/>
              </a:spcAft>
              <a:buClr>
                <a:srgbClr val="1429A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Examine L, G, E variables through the exercise below. </a:t>
            </a:r>
          </a:p>
          <a:p>
            <a:pPr marL="115888" indent="-115888">
              <a:spcAft>
                <a:spcPts val="600"/>
              </a:spcAft>
              <a:buClr>
                <a:srgbClr val="1429A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B is a variable from the built-in domain and does not appear below. </a:t>
            </a:r>
          </a:p>
          <a:p>
            <a:pPr marL="115888" indent="-115888">
              <a:spcAft>
                <a:spcPts val="600"/>
              </a:spcAft>
              <a:buClr>
                <a:srgbClr val="1429A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You will not be able to understand the result below if you do not observe the features of each variable. </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852E14EC-5793-4240-AD02-B09B089DC5F6}"/>
              </a:ext>
            </a:extLst>
          </p:cNvPr>
          <p:cNvSpPr txBox="1"/>
          <p:nvPr/>
        </p:nvSpPr>
        <p:spPr>
          <a:xfrm>
            <a:off x="2132431" y="3590968"/>
            <a:ext cx="1480719" cy="19953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corresponds to G</a:t>
            </a:r>
            <a:endParaRPr lang="ko-KR" altLang="en-US" dirty="0"/>
          </a:p>
        </p:txBody>
      </p:sp>
      <p:sp>
        <p:nvSpPr>
          <p:cNvPr id="13" name="TextBox 12">
            <a:extLst>
              <a:ext uri="{FF2B5EF4-FFF2-40B4-BE49-F238E27FC236}">
                <a16:creationId xmlns="" xmlns:a16="http://schemas.microsoft.com/office/drawing/2014/main" id="{7EBFE975-FBD4-A846-A7B1-CA86F9CBF8E6}"/>
              </a:ext>
            </a:extLst>
          </p:cNvPr>
          <p:cNvSpPr txBox="1"/>
          <p:nvPr/>
        </p:nvSpPr>
        <p:spPr>
          <a:xfrm>
            <a:off x="2132431" y="3889145"/>
            <a:ext cx="2445726" cy="21132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foo function corresponds to L</a:t>
            </a:r>
            <a:endParaRPr lang="ko-KR" altLang="en-US" dirty="0"/>
          </a:p>
        </p:txBody>
      </p:sp>
      <p:sp>
        <p:nvSpPr>
          <p:cNvPr id="15" name="TextBox 14">
            <a:extLst>
              <a:ext uri="{FF2B5EF4-FFF2-40B4-BE49-F238E27FC236}">
                <a16:creationId xmlns="" xmlns:a16="http://schemas.microsoft.com/office/drawing/2014/main" id="{3E66D7EC-4611-9C4B-8045-4CA2ECCF93EC}"/>
              </a:ext>
            </a:extLst>
          </p:cNvPr>
          <p:cNvSpPr txBox="1"/>
          <p:nvPr/>
        </p:nvSpPr>
        <p:spPr>
          <a:xfrm>
            <a:off x="2132431" y="4226943"/>
            <a:ext cx="2515769" cy="16352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bar function corresponds to E</a:t>
            </a:r>
            <a:endParaRPr lang="ko-KR" altLang="en-US" dirty="0"/>
          </a:p>
        </p:txBody>
      </p:sp>
      <p:sp>
        <p:nvSpPr>
          <p:cNvPr id="16" name="TextBox 15">
            <a:extLst>
              <a:ext uri="{FF2B5EF4-FFF2-40B4-BE49-F238E27FC236}">
                <a16:creationId xmlns="" xmlns:a16="http://schemas.microsoft.com/office/drawing/2014/main" id="{1B965887-4FEF-2547-BB48-26F7D7042D5D}"/>
              </a:ext>
            </a:extLst>
          </p:cNvPr>
          <p:cNvSpPr txBox="1"/>
          <p:nvPr/>
        </p:nvSpPr>
        <p:spPr>
          <a:xfrm>
            <a:off x="2551531" y="4390463"/>
            <a:ext cx="3265069" cy="16786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each variable corresponds to L, E and G</a:t>
            </a:r>
            <a:endParaRPr lang="ko-KR" altLang="en-US" dirty="0"/>
          </a:p>
        </p:txBody>
      </p:sp>
    </p:spTree>
    <p:custDataLst>
      <p:tags r:id="rId1"/>
    </p:custDataLst>
    <p:extLst>
      <p:ext uri="{BB962C8B-B14F-4D97-AF65-F5344CB8AC3E}">
        <p14:creationId xmlns:p14="http://schemas.microsoft.com/office/powerpoint/2010/main" val="1648662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1.4. Call a function</a:t>
            </a:r>
            <a:endParaRPr lang="ko-KR" altLang="en-US" b="1" dirty="0">
              <a:latin typeface="Samsung Sharp Sans" pitchFamily="2" charset="0"/>
            </a:endParaRPr>
          </a:p>
        </p:txBody>
      </p:sp>
      <p:sp>
        <p:nvSpPr>
          <p:cNvPr id="17" name="직사각형 16">
            <a:extLst>
              <a:ext uri="{FF2B5EF4-FFF2-40B4-BE49-F238E27FC236}">
                <a16:creationId xmlns="" xmlns:a16="http://schemas.microsoft.com/office/drawing/2014/main" id="{90EFA62F-9637-4E5A-AAB1-9E61461D75DD}"/>
              </a:ext>
            </a:extLst>
          </p:cNvPr>
          <p:cNvSpPr/>
          <p:nvPr/>
        </p:nvSpPr>
        <p:spPr>
          <a:xfrm>
            <a:off x="580388" y="200985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print_star</a:t>
            </a:r>
            <a:r>
              <a:rPr lang="en-US" altLang="ko-KR" sz="1300" dirty="0">
                <a:solidFill>
                  <a:schemeClr val="tx1"/>
                </a:solidFill>
                <a:latin typeface="SamsungOne 400" panose="020B0503030303020204" pitchFamily="34" charset="0"/>
                <a:ea typeface="SamsungOne 400" panose="020B0503030303020204" pitchFamily="34" charset="0"/>
              </a:rPr>
              <a:t> function is a set or block of commands defined to do something. You can check that this set is executed every time it is called from the outside.</a:t>
            </a:r>
          </a:p>
        </p:txBody>
      </p:sp>
      <p:grpSp>
        <p:nvGrpSpPr>
          <p:cNvPr id="21" name="그룹 20">
            <a:extLst>
              <a:ext uri="{FF2B5EF4-FFF2-40B4-BE49-F238E27FC236}">
                <a16:creationId xmlns="" xmlns:a16="http://schemas.microsoft.com/office/drawing/2014/main" id="{A9DB7DD0-AA7A-4B07-8996-7FC36E5F9099}"/>
              </a:ext>
            </a:extLst>
          </p:cNvPr>
          <p:cNvGrpSpPr/>
          <p:nvPr/>
        </p:nvGrpSpPr>
        <p:grpSpPr>
          <a:xfrm>
            <a:off x="667021" y="4588594"/>
            <a:ext cx="8597052" cy="1016752"/>
            <a:chOff x="676852" y="3081411"/>
            <a:chExt cx="8597052" cy="1016752"/>
          </a:xfrm>
        </p:grpSpPr>
        <p:sp>
          <p:nvSpPr>
            <p:cNvPr id="22"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597052" cy="10167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endParaRPr lang="ko-KR" altLang="en-US" sz="1300" b="1">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1">
              <a:extLst>
                <a:ext uri="{FF2B5EF4-FFF2-40B4-BE49-F238E27FC236}">
                  <a16:creationId xmlns="" xmlns:a16="http://schemas.microsoft.com/office/drawing/2014/main"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Define a </a:t>
              </a:r>
              <a:r>
                <a:rPr lang="en-US" altLang="ko-KR" sz="1300" dirty="0" err="1">
                  <a:solidFill>
                    <a:prstClr val="black">
                      <a:lumMod val="85000"/>
                      <a:lumOff val="15000"/>
                    </a:prstClr>
                  </a:solidFill>
                  <a:latin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cs typeface="+mn-cs"/>
                </a:rPr>
                <a:t> function that prints asterisk</a:t>
              </a:r>
              <a:r>
                <a:rPr lang="en-US" altLang="ko-KR" sz="1300" dirty="0" smtClean="0">
                  <a:solidFill>
                    <a:prstClr val="black">
                      <a:lumMod val="85000"/>
                      <a:lumOff val="15000"/>
                    </a:prstClr>
                  </a:solidFill>
                  <a:latin typeface="SamsungOne 400" panose="020B0503030303020204" pitchFamily="34" charset="0"/>
                  <a:cs typeface="+mn-cs"/>
                </a:rPr>
                <a:t>.</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Lines 4 to 7 call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9" name="직사각형 1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612548" y="2468725"/>
            <a:ext cx="8721900" cy="1966934"/>
            <a:chOff x="612548" y="2468725"/>
            <a:chExt cx="8721900" cy="1966934"/>
          </a:xfrm>
        </p:grpSpPr>
        <p:pic>
          <p:nvPicPr>
            <p:cNvPr id="5" name="그림 4">
              <a:extLst>
                <a:ext uri="{FF2B5EF4-FFF2-40B4-BE49-F238E27FC236}">
                  <a16:creationId xmlns="" xmlns:a16="http://schemas.microsoft.com/office/drawing/2014/main" id="{B350BC72-F0D2-4BB5-BACF-F20BBDD504F8}"/>
                </a:ext>
              </a:extLst>
            </p:cNvPr>
            <p:cNvPicPr>
              <a:picLocks noChangeAspect="1"/>
            </p:cNvPicPr>
            <p:nvPr/>
          </p:nvPicPr>
          <p:blipFill>
            <a:blip r:embed="rId5"/>
            <a:stretch>
              <a:fillRect/>
            </a:stretch>
          </p:blipFill>
          <p:spPr>
            <a:xfrm>
              <a:off x="612548" y="2468725"/>
              <a:ext cx="8721900" cy="1966934"/>
            </a:xfrm>
            <a:prstGeom prst="rect">
              <a:avLst/>
            </a:prstGeom>
          </p:spPr>
        </p:pic>
        <p:sp>
          <p:nvSpPr>
            <p:cNvPr id="20" name="직사각형 19"/>
            <p:cNvSpPr/>
            <p:nvPr/>
          </p:nvSpPr>
          <p:spPr>
            <a:xfrm>
              <a:off x="1923476" y="3025914"/>
              <a:ext cx="2516444" cy="651328"/>
            </a:xfrm>
            <a:prstGeom prst="rect">
              <a:avLst/>
            </a:prstGeom>
            <a:solidFill>
              <a:srgbClr val="F7F7F7"/>
            </a:solidFill>
          </p:spPr>
          <p:txBody>
            <a:bodyPr wrap="none" lIns="0" tIns="0" rIns="0" bIns="0" anchor="ctr">
              <a:noAutofit/>
            </a:bodyPr>
            <a:lstStyle/>
            <a:p>
              <a:pPr>
                <a:lnSpc>
                  <a:spcPts val="1200"/>
                </a:lnSpc>
              </a:pPr>
              <a:r>
                <a:rPr lang="en-US" altLang="ko-KR" sz="1050" i="1" dirty="0">
                  <a:solidFill>
                    <a:srgbClr val="2E8489"/>
                  </a:solidFill>
                  <a:latin typeface="D2Coding" panose="020B0609020101020101" pitchFamily="49" charset="-127"/>
                  <a:ea typeface="D2Coding" panose="020B0609020101020101" pitchFamily="49" charset="-127"/>
                </a:rPr>
                <a:t># Asterisk output function call 1</a:t>
              </a:r>
            </a:p>
            <a:p>
              <a:pPr>
                <a:lnSpc>
                  <a:spcPts val="1200"/>
                </a:lnSpc>
              </a:pPr>
              <a:r>
                <a:rPr lang="en-US" altLang="ko-KR" sz="1050" i="1" dirty="0">
                  <a:solidFill>
                    <a:srgbClr val="2E8489"/>
                  </a:solidFill>
                  <a:latin typeface="D2Coding" panose="020B0609020101020101" pitchFamily="49" charset="-127"/>
                  <a:ea typeface="D2Coding" panose="020B0609020101020101" pitchFamily="49" charset="-127"/>
                </a:rPr>
                <a:t># Asterisk output function call </a:t>
              </a:r>
              <a:r>
                <a:rPr lang="en-US" altLang="ko-KR" sz="1050" i="1" dirty="0" smtClean="0">
                  <a:solidFill>
                    <a:srgbClr val="2E8489"/>
                  </a:solidFill>
                  <a:latin typeface="D2Coding" panose="020B0609020101020101" pitchFamily="49" charset="-127"/>
                  <a:ea typeface="D2Coding" panose="020B0609020101020101" pitchFamily="49" charset="-127"/>
                </a:rPr>
                <a:t>2</a:t>
              </a:r>
              <a:endParaRPr lang="x-none" altLang="ko-KR" sz="1050" i="1" dirty="0">
                <a:solidFill>
                  <a:srgbClr val="2E8489"/>
                </a:solidFill>
                <a:latin typeface="D2Coding" panose="020B0609020101020101" pitchFamily="49" charset="-127"/>
                <a:ea typeface="D2Coding" panose="020B0609020101020101" pitchFamily="49" charset="-127"/>
              </a:endParaRPr>
            </a:p>
            <a:p>
              <a:pPr>
                <a:lnSpc>
                  <a:spcPts val="1200"/>
                </a:lnSpc>
              </a:pPr>
              <a:r>
                <a:rPr lang="en-US" altLang="ko-KR" sz="1050" i="1" dirty="0">
                  <a:solidFill>
                    <a:srgbClr val="2E8489"/>
                  </a:solidFill>
                  <a:latin typeface="D2Coding" panose="020B0609020101020101" pitchFamily="49" charset="-127"/>
                  <a:ea typeface="D2Coding" panose="020B0609020101020101" pitchFamily="49" charset="-127"/>
                </a:rPr>
                <a:t># Asterisk output function call </a:t>
              </a:r>
              <a:r>
                <a:rPr lang="en-US" altLang="ko-KR" sz="1050" i="1" dirty="0" smtClean="0">
                  <a:solidFill>
                    <a:srgbClr val="2E8489"/>
                  </a:solidFill>
                  <a:latin typeface="D2Coding" panose="020B0609020101020101" pitchFamily="49" charset="-127"/>
                  <a:ea typeface="D2Coding" panose="020B0609020101020101" pitchFamily="49" charset="-127"/>
                </a:rPr>
                <a:t>3</a:t>
              </a:r>
              <a:endParaRPr lang="x-none" altLang="ko-KR" sz="1050" i="1" dirty="0">
                <a:solidFill>
                  <a:srgbClr val="2E8489"/>
                </a:solidFill>
                <a:latin typeface="D2Coding" panose="020B0609020101020101" pitchFamily="49" charset="-127"/>
                <a:ea typeface="D2Coding" panose="020B0609020101020101" pitchFamily="49" charset="-127"/>
              </a:endParaRPr>
            </a:p>
            <a:p>
              <a:pPr>
                <a:lnSpc>
                  <a:spcPts val="1200"/>
                </a:lnSpc>
              </a:pPr>
              <a:r>
                <a:rPr lang="en-US" altLang="ko-KR" sz="1050" i="1" dirty="0">
                  <a:solidFill>
                    <a:srgbClr val="2E8489"/>
                  </a:solidFill>
                  <a:latin typeface="D2Coding" panose="020B0609020101020101" pitchFamily="49" charset="-127"/>
                  <a:ea typeface="D2Coding" panose="020B0609020101020101" pitchFamily="49" charset="-127"/>
                </a:rPr>
                <a:t># Asterisk output function call </a:t>
              </a:r>
              <a:r>
                <a:rPr lang="en-US" altLang="ko-KR" sz="1050" i="1" dirty="0" smtClean="0">
                  <a:solidFill>
                    <a:srgbClr val="2E8489"/>
                  </a:solidFill>
                  <a:latin typeface="D2Coding" panose="020B0609020101020101" pitchFamily="49" charset="-127"/>
                  <a:ea typeface="D2Coding" panose="020B0609020101020101" pitchFamily="49" charset="-127"/>
                </a:rPr>
                <a:t>4</a:t>
              </a:r>
              <a:endParaRPr lang="x-none" altLang="ko-KR" sz="10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46975216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Google Shape;2260;ge1857c1b0b_0_159">
            <a:extLst>
              <a:ext uri="{FF2B5EF4-FFF2-40B4-BE49-F238E27FC236}">
                <a16:creationId xmlns="" xmlns:a16="http://schemas.microsoft.com/office/drawing/2014/main" id="{F85A3443-756A-4F83-A792-82BAF264E51D}"/>
              </a:ext>
            </a:extLst>
          </p:cNvPr>
          <p:cNvSpPr/>
          <p:nvPr/>
        </p:nvSpPr>
        <p:spPr>
          <a:xfrm>
            <a:off x="465357" y="2068400"/>
            <a:ext cx="8937723" cy="3810625"/>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10" name="Google Shape;2261;ge1857c1b0b_0_159">
            <a:extLst>
              <a:ext uri="{FF2B5EF4-FFF2-40B4-BE49-F238E27FC236}">
                <a16:creationId xmlns="" xmlns:a16="http://schemas.microsoft.com/office/drawing/2014/main" id="{FF70D799-9ECF-4DD7-AD27-ACD7A332C821}"/>
              </a:ext>
            </a:extLst>
          </p:cNvPr>
          <p:cNvSpPr/>
          <p:nvPr/>
        </p:nvSpPr>
        <p:spPr>
          <a:xfrm>
            <a:off x="463014" y="2060575"/>
            <a:ext cx="8940066" cy="327025"/>
          </a:xfrm>
          <a:prstGeom prst="roundRect">
            <a:avLst>
              <a:gd name="adj" fmla="val 0"/>
            </a:avLst>
          </a:prstGeom>
          <a:solidFill>
            <a:srgbClr val="C1292F"/>
          </a:solidFill>
          <a:ln>
            <a:noFill/>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6" name="그룹 5"/>
          <p:cNvGrpSpPr/>
          <p:nvPr/>
        </p:nvGrpSpPr>
        <p:grpSpPr>
          <a:xfrm>
            <a:off x="579815" y="2083327"/>
            <a:ext cx="8200649" cy="292347"/>
            <a:chOff x="579815" y="2089677"/>
            <a:chExt cx="8200649" cy="292347"/>
          </a:xfrm>
        </p:grpSpPr>
        <p:sp>
          <p:nvSpPr>
            <p:cNvPr id="11" name="Google Shape;2262;ge1857c1b0b_0_159">
              <a:extLst>
                <a:ext uri="{FF2B5EF4-FFF2-40B4-BE49-F238E27FC236}">
                  <a16:creationId xmlns="" xmlns:a16="http://schemas.microsoft.com/office/drawing/2014/main" id="{566F6610-8740-4C8F-9D4B-360BB2A45B05}"/>
                </a:ext>
              </a:extLst>
            </p:cNvPr>
            <p:cNvSpPr txBox="1"/>
            <p:nvPr/>
          </p:nvSpPr>
          <p:spPr>
            <a:xfrm>
              <a:off x="718059" y="2089677"/>
              <a:ext cx="8062405" cy="292347"/>
            </a:xfrm>
            <a:prstGeom prst="rect">
              <a:avLst/>
            </a:prstGeom>
            <a:noFill/>
            <a:ln>
              <a:noFill/>
            </a:ln>
          </p:spPr>
          <p:txBody>
            <a:bodyPr spcFirstLastPara="1" wrap="square" lIns="91425" tIns="45700" rIns="91425" bIns="45700" anchor="ctr"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fontAlgn="auto" latinLnBrk="0">
                <a:spcBef>
                  <a:spcPts val="0"/>
                </a:spcBef>
                <a:spcAft>
                  <a:spcPts val="0"/>
                </a:spcAft>
                <a:buClr>
                  <a:srgbClr val="000000"/>
                </a:buClr>
                <a:buSzPts val="1300"/>
                <a:buFont typeface="Arial"/>
                <a:buNone/>
              </a:pPr>
              <a:r>
                <a:rPr kumimoji="0" lang="en-US" altLang="ko-KR" sz="1300" b="1" kern="0" dirty="0">
                  <a:solidFill>
                    <a:srgbClr val="FFFFFF"/>
                  </a:solidFill>
                  <a:latin typeface="SamsungOne 400" panose="020B0503030303020204" pitchFamily="34" charset="0"/>
                  <a:ea typeface="SamsungOne 400" panose="020B0503030303020204" pitchFamily="34" charset="0"/>
                  <a:cs typeface="Arial"/>
                  <a:sym typeface="Arial"/>
                </a:rPr>
                <a:t>Take note of </a:t>
              </a:r>
              <a:r>
                <a:rPr kumimoji="0" lang="en-US" altLang="ko-KR" sz="1300" b="1" kern="0" dirty="0" err="1">
                  <a:solidFill>
                    <a:srgbClr val="FFFFFF"/>
                  </a:solidFill>
                  <a:latin typeface="SamsungOne 400" panose="020B0503030303020204" pitchFamily="34" charset="0"/>
                  <a:ea typeface="SamsungOne 400" panose="020B0503030303020204" pitchFamily="34" charset="0"/>
                  <a:cs typeface="Arial"/>
                  <a:sym typeface="Arial"/>
                </a:rPr>
                <a:t>TypeError</a:t>
              </a:r>
              <a:r>
                <a:rPr kumimoji="0" lang="en-US" altLang="ko-KR" sz="1300" b="1" kern="0" dirty="0">
                  <a:solidFill>
                    <a:srgbClr val="FFFFFF"/>
                  </a:solidFill>
                  <a:latin typeface="SamsungOne 400" panose="020B0503030303020204" pitchFamily="34" charset="0"/>
                  <a:ea typeface="SamsungOne 400" panose="020B0503030303020204" pitchFamily="34" charset="0"/>
                  <a:cs typeface="Arial"/>
                  <a:sym typeface="Arial"/>
                </a:rPr>
                <a:t> that occurs in built-in functions</a:t>
              </a:r>
              <a:endParaRPr kumimoji="0" sz="1300" b="1" kern="0" dirty="0">
                <a:solidFill>
                  <a:srgbClr val="FFFFFF"/>
                </a:solidFill>
                <a:latin typeface="SamsungOne 400" panose="020B0503030303020204" pitchFamily="34" charset="0"/>
                <a:ea typeface="SamsungOne 400" panose="020B0503030303020204" pitchFamily="34" charset="0"/>
                <a:cs typeface="Arial"/>
                <a:sym typeface="Arial"/>
              </a:endParaRPr>
            </a:p>
          </p:txBody>
        </p:sp>
        <p:pic>
          <p:nvPicPr>
            <p:cNvPr id="12" name="Google Shape;2263;ge1857c1b0b_0_159">
              <a:extLst>
                <a:ext uri="{FF2B5EF4-FFF2-40B4-BE49-F238E27FC236}">
                  <a16:creationId xmlns="" xmlns:a16="http://schemas.microsoft.com/office/drawing/2014/main" id="{98989658-0CCD-447C-80FA-74F5E5E4DCB6}"/>
                </a:ext>
              </a:extLst>
            </p:cNvPr>
            <p:cNvPicPr preferRelativeResize="0"/>
            <p:nvPr/>
          </p:nvPicPr>
          <p:blipFill rotWithShape="1">
            <a:blip r:embed="rId4">
              <a:alphaModFix/>
            </a:blip>
            <a:srcRect/>
            <a:stretch/>
          </p:blipFill>
          <p:spPr>
            <a:xfrm>
              <a:off x="579815" y="2143273"/>
              <a:ext cx="180000" cy="180000"/>
            </a:xfrm>
            <a:prstGeom prst="rect">
              <a:avLst/>
            </a:prstGeom>
            <a:noFill/>
            <a:ln>
              <a:noFill/>
            </a:ln>
          </p:spPr>
        </p:pic>
      </p:grpSp>
      <p:sp>
        <p:nvSpPr>
          <p:cNvPr id="17" name="직사각형 16">
            <a:extLst>
              <a:ext uri="{FF2B5EF4-FFF2-40B4-BE49-F238E27FC236}">
                <a16:creationId xmlns="" xmlns:a16="http://schemas.microsoft.com/office/drawing/2014/main" id="{02CB0CAE-A23A-4907-A098-71F115B69D0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1. Python’s</a:t>
            </a:r>
            <a:r>
              <a:rPr lang="ko-KR" altLang="en-US" sz="2000" b="1" dirty="0">
                <a:solidFill>
                  <a:schemeClr val="tx1">
                    <a:lumMod val="95000"/>
                    <a:lumOff val="5000"/>
                  </a:schemeClr>
                </a:solidFill>
                <a:latin typeface="Samsung Sharp Sans" pitchFamily="2" charset="0"/>
                <a:cs typeface="Samsung Sharp Sans" pitchFamily="2" charset="0"/>
                <a:sym typeface="SamsungOne 600"/>
              </a:rPr>
              <a:t>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9" name="TextBox 18">
            <a:extLst>
              <a:ext uri="{FF2B5EF4-FFF2-40B4-BE49-F238E27FC236}">
                <a16:creationId xmlns="" xmlns:a16="http://schemas.microsoft.com/office/drawing/2014/main" id="{547D9EA2-7AAF-4D92-8EFD-39268415ED40}"/>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1.2. Python’s scope </a:t>
            </a:r>
            <a:r>
              <a:rPr lang="en-US" altLang="ko-KR" b="1" dirty="0">
                <a:latin typeface="Samsung Sharp Sans" pitchFamily="2" charset="0"/>
              </a:rPr>
              <a:t>r</a:t>
            </a:r>
            <a:r>
              <a:rPr lang="en-US" altLang="ko-KR" b="1" i="0" dirty="0">
                <a:effectLst/>
                <a:latin typeface="Samsung Sharp Sans" pitchFamily="2" charset="0"/>
              </a:rPr>
              <a:t>ule</a:t>
            </a:r>
            <a:endParaRPr lang="en-US" altLang="ko-KR" b="1" dirty="0">
              <a:latin typeface="Samsung Sharp Sans" pitchFamily="2" charset="0"/>
            </a:endParaRPr>
          </a:p>
        </p:txBody>
      </p:sp>
      <p:grpSp>
        <p:nvGrpSpPr>
          <p:cNvPr id="7" name="그룹 6"/>
          <p:cNvGrpSpPr/>
          <p:nvPr/>
        </p:nvGrpSpPr>
        <p:grpSpPr>
          <a:xfrm>
            <a:off x="539329" y="2424202"/>
            <a:ext cx="8787435" cy="3364050"/>
            <a:chOff x="539329" y="2424202"/>
            <a:chExt cx="8787435" cy="3364050"/>
          </a:xfrm>
        </p:grpSpPr>
        <p:pic>
          <p:nvPicPr>
            <p:cNvPr id="4" name="그림 3">
              <a:extLst>
                <a:ext uri="{FF2B5EF4-FFF2-40B4-BE49-F238E27FC236}">
                  <a16:creationId xmlns="" xmlns:a16="http://schemas.microsoft.com/office/drawing/2014/main" id="{C351B932-F138-4E51-AE9F-C718F17708F6}"/>
                </a:ext>
              </a:extLst>
            </p:cNvPr>
            <p:cNvPicPr>
              <a:picLocks noChangeAspect="1"/>
            </p:cNvPicPr>
            <p:nvPr/>
          </p:nvPicPr>
          <p:blipFill>
            <a:blip r:embed="rId5"/>
            <a:stretch>
              <a:fillRect/>
            </a:stretch>
          </p:blipFill>
          <p:spPr>
            <a:xfrm>
              <a:off x="539329" y="2424202"/>
              <a:ext cx="8787435" cy="3364050"/>
            </a:xfrm>
            <a:prstGeom prst="rect">
              <a:avLst/>
            </a:prstGeom>
          </p:spPr>
        </p:pic>
        <p:sp>
          <p:nvSpPr>
            <p:cNvPr id="3" name="TextBox 2">
              <a:extLst>
                <a:ext uri="{FF2B5EF4-FFF2-40B4-BE49-F238E27FC236}">
                  <a16:creationId xmlns="" xmlns:a16="http://schemas.microsoft.com/office/drawing/2014/main" id="{AF78B6F6-C93E-A248-8BCA-A5E973A862D1}"/>
                </a:ext>
              </a:extLst>
            </p:cNvPr>
            <p:cNvSpPr txBox="1"/>
            <p:nvPr/>
          </p:nvSpPr>
          <p:spPr>
            <a:xfrm>
              <a:off x="1597835" y="2544539"/>
              <a:ext cx="1894666" cy="21136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 built-in function abs()</a:t>
              </a:r>
              <a:endParaRPr lang="ko-KR" altLang="en-US" sz="1100" dirty="0"/>
            </a:p>
          </p:txBody>
        </p:sp>
        <p:sp>
          <p:nvSpPr>
            <p:cNvPr id="15" name="TextBox 14">
              <a:extLst>
                <a:ext uri="{FF2B5EF4-FFF2-40B4-BE49-F238E27FC236}">
                  <a16:creationId xmlns="" xmlns:a16="http://schemas.microsoft.com/office/drawing/2014/main" id="{DB5C9B32-67DD-F64C-9631-EC766A95DB2A}"/>
                </a:ext>
              </a:extLst>
            </p:cNvPr>
            <p:cNvSpPr txBox="1"/>
            <p:nvPr/>
          </p:nvSpPr>
          <p:spPr>
            <a:xfrm>
              <a:off x="1597835" y="3177902"/>
              <a:ext cx="1786716" cy="21236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global function abs()</a:t>
              </a:r>
              <a:endParaRPr lang="ko-KR" altLang="en-US" dirty="0"/>
            </a:p>
          </p:txBody>
        </p:sp>
        <p:sp>
          <p:nvSpPr>
            <p:cNvPr id="16" name="TextBox 15">
              <a:extLst>
                <a:ext uri="{FF2B5EF4-FFF2-40B4-BE49-F238E27FC236}">
                  <a16:creationId xmlns="" xmlns:a16="http://schemas.microsoft.com/office/drawing/2014/main" id="{6E7BA8CD-54A8-AC4F-9348-0C02CC3B26EA}"/>
                </a:ext>
              </a:extLst>
            </p:cNvPr>
            <p:cNvSpPr txBox="1"/>
            <p:nvPr/>
          </p:nvSpPr>
          <p:spPr>
            <a:xfrm>
              <a:off x="1542149" y="3553427"/>
              <a:ext cx="3931551" cy="21847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global function abs() blocks built-in function abs()</a:t>
              </a:r>
              <a:endParaRPr lang="ko-KR" altLang="en-US" dirty="0"/>
            </a:p>
          </p:txBody>
        </p:sp>
        <p:sp>
          <p:nvSpPr>
            <p:cNvPr id="20" name="TextBox 19">
              <a:extLst>
                <a:ext uri="{FF2B5EF4-FFF2-40B4-BE49-F238E27FC236}">
                  <a16:creationId xmlns="" xmlns:a16="http://schemas.microsoft.com/office/drawing/2014/main" id="{AC2A4A5D-CB57-E241-A7CE-0AB6DBAE83B2}"/>
                </a:ext>
              </a:extLst>
            </p:cNvPr>
            <p:cNvSpPr txBox="1"/>
            <p:nvPr/>
          </p:nvSpPr>
          <p:spPr>
            <a:xfrm>
              <a:off x="1773819" y="4298680"/>
              <a:ext cx="4011031" cy="197120"/>
            </a:xfrm>
            <a:prstGeom prst="rect">
              <a:avLst/>
            </a:prstGeom>
            <a:solidFill>
              <a:schemeClr val="bg1"/>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i="0" dirty="0">
                  <a:solidFill>
                    <a:srgbClr val="CD524D"/>
                  </a:solidFill>
                </a:rPr>
                <a:t># global function abs() blocks built-in function abs()</a:t>
              </a:r>
              <a:endParaRPr lang="ko-KR" altLang="en-US" i="0" dirty="0">
                <a:solidFill>
                  <a:srgbClr val="CD524D"/>
                </a:solidFill>
              </a:endParaRPr>
            </a:p>
          </p:txBody>
        </p:sp>
        <p:sp>
          <p:nvSpPr>
            <p:cNvPr id="21" name="TextBox 20">
              <a:extLst>
                <a:ext uri="{FF2B5EF4-FFF2-40B4-BE49-F238E27FC236}">
                  <a16:creationId xmlns="" xmlns:a16="http://schemas.microsoft.com/office/drawing/2014/main" id="{CF954E8E-9F3A-F943-8FE2-FDE1040D31E7}"/>
                </a:ext>
              </a:extLst>
            </p:cNvPr>
            <p:cNvSpPr txBox="1"/>
            <p:nvPr/>
          </p:nvSpPr>
          <p:spPr>
            <a:xfrm>
              <a:off x="2025501" y="5132217"/>
              <a:ext cx="2451250" cy="33513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200"/>
                </a:lnSpc>
                <a:spcAft>
                  <a:spcPts val="0"/>
                </a:spcAft>
              </a:pPr>
              <a:r>
                <a:rPr lang="en-US" altLang="ko-KR" dirty="0"/>
                <a:t># deletes global </a:t>
              </a:r>
              <a:r>
                <a:rPr lang="en-US" altLang="ko-KR" dirty="0" smtClean="0"/>
                <a:t>function</a:t>
              </a:r>
            </a:p>
            <a:p>
              <a:pPr>
                <a:lnSpc>
                  <a:spcPts val="1200"/>
                </a:lnSpc>
                <a:spcAft>
                  <a:spcPts val="0"/>
                </a:spcAft>
              </a:pPr>
              <a:r>
                <a:rPr lang="en-US" altLang="ko-KR" dirty="0"/>
                <a:t># built-in function abs </a:t>
              </a:r>
              <a:r>
                <a:rPr lang="en-US" altLang="ko-KR" dirty="0" smtClean="0"/>
                <a:t>appears</a:t>
              </a:r>
              <a:endParaRPr lang="ko-KR" altLang="en-US" dirty="0"/>
            </a:p>
          </p:txBody>
        </p:sp>
      </p:grpSp>
      <p:sp>
        <p:nvSpPr>
          <p:cNvPr id="18" name="직사각형 17">
            <a:extLst>
              <a:ext uri="{FF2B5EF4-FFF2-40B4-BE49-F238E27FC236}">
                <a16:creationId xmlns="" xmlns:a16="http://schemas.microsoft.com/office/drawing/2014/main" id="{BB126527-7BE7-47FB-9E07-ABFCEDAA5F32}"/>
              </a:ext>
            </a:extLst>
          </p:cNvPr>
          <p:cNvSpPr/>
          <p:nvPr/>
        </p:nvSpPr>
        <p:spPr>
          <a:xfrm>
            <a:off x="4562200" y="4773929"/>
            <a:ext cx="4759599" cy="14427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marL="234950" indent="-1508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You need to be cautious with built-in functions. Like abs=10, the name of a built-in function is often used as a variable. </a:t>
            </a:r>
          </a:p>
          <a:p>
            <a:pPr marL="234950" indent="-1508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built-in function abs was blocked because the name abs was used by the global variable. </a:t>
            </a:r>
          </a:p>
          <a:p>
            <a:pPr marL="234950" indent="-1508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built-in function executes its task once the reserved word del deletes global function’s abs. </a:t>
            </a:r>
          </a:p>
        </p:txBody>
      </p:sp>
    </p:spTree>
    <p:custDataLst>
      <p:tags r:id="rId1"/>
    </p:custDataLst>
    <p:extLst>
      <p:ext uri="{BB962C8B-B14F-4D97-AF65-F5344CB8AC3E}">
        <p14:creationId xmlns:p14="http://schemas.microsoft.com/office/powerpoint/2010/main" val="248106300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 xmlns:a16="http://schemas.microsoft.com/office/drawing/2014/main" id="{A840F964-C8EB-468E-AC30-786EFBD7D225}"/>
              </a:ext>
            </a:extLst>
          </p:cNvPr>
          <p:cNvSpPr/>
          <p:nvPr/>
        </p:nvSpPr>
        <p:spPr>
          <a:xfrm>
            <a:off x="580388" y="4486768"/>
            <a:ext cx="8859788"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When you assign counter = 200, this variable is newly declared and defined inside the function.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Likewise, a variable generated inside a function is called a local variable. The value 200 referred by the local variable counter has a separate memory space from that of 100 referred by the global variable. The local variable disappears once the function is completed.</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Therefore 100 instead of 200 is printed when you print the counter variable outside the function.</a:t>
            </a:r>
          </a:p>
        </p:txBody>
      </p:sp>
      <p:sp>
        <p:nvSpPr>
          <p:cNvPr id="15" name="직사각형 14">
            <a:extLst>
              <a:ext uri="{FF2B5EF4-FFF2-40B4-BE49-F238E27FC236}">
                <a16:creationId xmlns="" xmlns:a16="http://schemas.microsoft.com/office/drawing/2014/main" id="{5E7AEEC9-6FC9-4B2C-A1E4-CB9D03C1040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6" name="TextBox 15">
            <a:extLst>
              <a:ext uri="{FF2B5EF4-FFF2-40B4-BE49-F238E27FC236}">
                <a16:creationId xmlns="" xmlns:a16="http://schemas.microsoft.com/office/drawing/2014/main" id="{93CD806F-6E61-4659-B699-E01266FE0231}"/>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1.2. Python’s scope </a:t>
            </a:r>
            <a:r>
              <a:rPr lang="en-US" altLang="ko-KR" b="1" dirty="0">
                <a:latin typeface="Samsung Sharp Sans" pitchFamily="2" charset="0"/>
              </a:rPr>
              <a:t>r</a:t>
            </a:r>
            <a:r>
              <a:rPr lang="en-US" altLang="ko-KR" b="1" i="0" dirty="0">
                <a:effectLst/>
                <a:latin typeface="Samsung Sharp Sans" pitchFamily="2" charset="0"/>
              </a:rPr>
              <a:t>ule</a:t>
            </a:r>
            <a:endParaRPr lang="en-US" altLang="ko-KR" b="1" dirty="0">
              <a:latin typeface="Samsung Sharp Sans" pitchFamily="2" charset="0"/>
            </a:endParaRPr>
          </a:p>
        </p:txBody>
      </p:sp>
      <p:sp>
        <p:nvSpPr>
          <p:cNvPr id="11" name="직사각형 10">
            <a:extLst>
              <a:ext uri="{FF2B5EF4-FFF2-40B4-BE49-F238E27FC236}">
                <a16:creationId xmlns="" xmlns:a16="http://schemas.microsoft.com/office/drawing/2014/main" id="{5D0FA3B9-5FEB-458E-BC94-AB11CC4B58C9}"/>
              </a:ext>
            </a:extLst>
          </p:cNvPr>
          <p:cNvSpPr/>
          <p:nvPr/>
        </p:nvSpPr>
        <p:spPr>
          <a:xfrm>
            <a:off x="580388" y="2033562"/>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Now generate a global variable counter, and use an assignment such as counter = 200 inside the function. 200 will be printed inside the function. Will both the function’s inside and outside print 200? </a:t>
            </a:r>
          </a:p>
        </p:txBody>
      </p:sp>
      <p:grpSp>
        <p:nvGrpSpPr>
          <p:cNvPr id="6" name="그룹 5"/>
          <p:cNvGrpSpPr/>
          <p:nvPr/>
        </p:nvGrpSpPr>
        <p:grpSpPr>
          <a:xfrm>
            <a:off x="537882" y="2517865"/>
            <a:ext cx="8902294" cy="1711236"/>
            <a:chOff x="537882" y="2517865"/>
            <a:chExt cx="8902294" cy="1711236"/>
          </a:xfrm>
        </p:grpSpPr>
        <p:grpSp>
          <p:nvGrpSpPr>
            <p:cNvPr id="4" name="그룹 3"/>
            <p:cNvGrpSpPr/>
            <p:nvPr/>
          </p:nvGrpSpPr>
          <p:grpSpPr>
            <a:xfrm>
              <a:off x="537882" y="2517865"/>
              <a:ext cx="8902294" cy="1711236"/>
              <a:chOff x="214527" y="4051060"/>
              <a:chExt cx="8406594" cy="1615950"/>
            </a:xfrm>
          </p:grpSpPr>
          <p:pic>
            <p:nvPicPr>
              <p:cNvPr id="3" name="그림 2" descr="텍스트이(가) 표시된 사진&#10;&#10;자동 생성된 설명">
                <a:extLst>
                  <a:ext uri="{FF2B5EF4-FFF2-40B4-BE49-F238E27FC236}">
                    <a16:creationId xmlns="" xmlns:a16="http://schemas.microsoft.com/office/drawing/2014/main" id="{2E6E243E-D13C-49F2-9070-319813020CF0}"/>
                  </a:ext>
                </a:extLst>
              </p:cNvPr>
              <p:cNvPicPr>
                <a:picLocks noChangeAspect="1"/>
              </p:cNvPicPr>
              <p:nvPr/>
            </p:nvPicPr>
            <p:blipFill>
              <a:blip r:embed="rId5"/>
              <a:stretch>
                <a:fillRect/>
              </a:stretch>
            </p:blipFill>
            <p:spPr>
              <a:xfrm>
                <a:off x="258171" y="4051060"/>
                <a:ext cx="8362950" cy="1601559"/>
              </a:xfrm>
              <a:prstGeom prst="rect">
                <a:avLst/>
              </a:prstGeom>
            </p:spPr>
          </p:pic>
          <p:sp>
            <p:nvSpPr>
              <p:cNvPr id="2" name="직사각형 1">
                <a:extLst>
                  <a:ext uri="{FF2B5EF4-FFF2-40B4-BE49-F238E27FC236}">
                    <a16:creationId xmlns="" xmlns:a16="http://schemas.microsoft.com/office/drawing/2014/main" id="{15FE6644-FF3C-49C2-9D42-D95F593EB0D2}"/>
                  </a:ext>
                </a:extLst>
              </p:cNvPr>
              <p:cNvSpPr/>
              <p:nvPr/>
            </p:nvSpPr>
            <p:spPr>
              <a:xfrm>
                <a:off x="214527" y="5459487"/>
                <a:ext cx="1142847" cy="20752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5" name="TextBox 4">
              <a:extLst>
                <a:ext uri="{FF2B5EF4-FFF2-40B4-BE49-F238E27FC236}">
                  <a16:creationId xmlns="" xmlns:a16="http://schemas.microsoft.com/office/drawing/2014/main" id="{1B8D44A4-A1F5-B847-9F57-8067BC9A3CB6}"/>
                </a:ext>
              </a:extLst>
            </p:cNvPr>
            <p:cNvSpPr txBox="1"/>
            <p:nvPr/>
          </p:nvSpPr>
          <p:spPr>
            <a:xfrm>
              <a:off x="3253441" y="2910704"/>
              <a:ext cx="2877711" cy="21573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inside the function</a:t>
              </a:r>
              <a:endParaRPr lang="ko-KR" altLang="en-US" dirty="0"/>
            </a:p>
          </p:txBody>
        </p:sp>
        <p:sp>
          <p:nvSpPr>
            <p:cNvPr id="12" name="TextBox 11">
              <a:extLst>
                <a:ext uri="{FF2B5EF4-FFF2-40B4-BE49-F238E27FC236}">
                  <a16:creationId xmlns="" xmlns:a16="http://schemas.microsoft.com/office/drawing/2014/main" id="{A84F9383-8407-2E4A-ACB9-D86C29DF499A}"/>
                </a:ext>
              </a:extLst>
            </p:cNvPr>
            <p:cNvSpPr txBox="1"/>
            <p:nvPr/>
          </p:nvSpPr>
          <p:spPr>
            <a:xfrm>
              <a:off x="3260164" y="3529852"/>
              <a:ext cx="2954655" cy="22187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outside the function</a:t>
              </a:r>
              <a:endParaRPr lang="ko-KR" altLang="en-US" dirty="0"/>
            </a:p>
          </p:txBody>
        </p:sp>
      </p:grpSp>
    </p:spTree>
    <p:custDataLst>
      <p:tags r:id="rId1"/>
    </p:custDataLst>
    <p:extLst>
      <p:ext uri="{BB962C8B-B14F-4D97-AF65-F5344CB8AC3E}">
        <p14:creationId xmlns:p14="http://schemas.microsoft.com/office/powerpoint/2010/main" val="428340687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 xmlns:a16="http://schemas.microsoft.com/office/drawing/2014/main" id="{2261D20C-6C6B-4FFD-A127-6A1784A3515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2" name="TextBox 21">
            <a:extLst>
              <a:ext uri="{FF2B5EF4-FFF2-40B4-BE49-F238E27FC236}">
                <a16:creationId xmlns="" xmlns:a16="http://schemas.microsoft.com/office/drawing/2014/main" id="{CE4304F2-6E2B-4085-B1C4-12D72CAAD74E}"/>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1.3. </a:t>
            </a:r>
            <a:r>
              <a:rPr lang="en-US" altLang="ko-KR" b="1" dirty="0">
                <a:latin typeface="Samsung Sharp Sans" pitchFamily="2" charset="0"/>
              </a:rPr>
              <a:t>Local variable and global variable</a:t>
            </a:r>
          </a:p>
        </p:txBody>
      </p:sp>
      <p:sp>
        <p:nvSpPr>
          <p:cNvPr id="23" name="직사각형 22">
            <a:extLst>
              <a:ext uri="{FF2B5EF4-FFF2-40B4-BE49-F238E27FC236}">
                <a16:creationId xmlns="" xmlns:a16="http://schemas.microsoft.com/office/drawing/2014/main" id="{5D0FA3B9-5FEB-458E-BC94-AB11CC4B58C9}"/>
              </a:ext>
            </a:extLst>
          </p:cNvPr>
          <p:cNvSpPr/>
          <p:nvPr/>
        </p:nvSpPr>
        <p:spPr>
          <a:xfrm>
            <a:off x="580388" y="203367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Compare a local variable, which is a variable inside a function, with a global variable, which is used in the entire code. </a:t>
            </a:r>
            <a:endParaRPr lang="fr-FR"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grpSp>
        <p:nvGrpSpPr>
          <p:cNvPr id="15" name="그룹 14"/>
          <p:cNvGrpSpPr/>
          <p:nvPr/>
        </p:nvGrpSpPr>
        <p:grpSpPr>
          <a:xfrm>
            <a:off x="580388" y="2380867"/>
            <a:ext cx="9003278" cy="2719943"/>
            <a:chOff x="580388" y="2564323"/>
            <a:chExt cx="9003278" cy="2719943"/>
          </a:xfrm>
        </p:grpSpPr>
        <p:pic>
          <p:nvPicPr>
            <p:cNvPr id="3" name="그림 2" descr="텍스트이(가) 표시된 사진&#10;&#10;자동 생성된 설명">
              <a:extLst>
                <a:ext uri="{FF2B5EF4-FFF2-40B4-BE49-F238E27FC236}">
                  <a16:creationId xmlns="" xmlns:a16="http://schemas.microsoft.com/office/drawing/2014/main" id="{2E6E243E-D13C-49F2-9070-319813020CF0}"/>
                </a:ext>
              </a:extLst>
            </p:cNvPr>
            <p:cNvPicPr>
              <a:picLocks noChangeAspect="1"/>
            </p:cNvPicPr>
            <p:nvPr/>
          </p:nvPicPr>
          <p:blipFill>
            <a:blip r:embed="rId5"/>
            <a:stretch>
              <a:fillRect/>
            </a:stretch>
          </p:blipFill>
          <p:spPr>
            <a:xfrm>
              <a:off x="580388" y="3174484"/>
              <a:ext cx="9003278" cy="1724186"/>
            </a:xfrm>
            <a:prstGeom prst="rect">
              <a:avLst/>
            </a:prstGeom>
            <a:noFill/>
            <a:ln>
              <a:noFill/>
            </a:ln>
          </p:spPr>
        </p:pic>
        <p:grpSp>
          <p:nvGrpSpPr>
            <p:cNvPr id="7" name="그룹 6">
              <a:extLst>
                <a:ext uri="{FF2B5EF4-FFF2-40B4-BE49-F238E27FC236}">
                  <a16:creationId xmlns="" xmlns:a16="http://schemas.microsoft.com/office/drawing/2014/main" id="{975D2FDB-04F6-44E0-9B62-D04A1EFC9A5B}"/>
                </a:ext>
              </a:extLst>
            </p:cNvPr>
            <p:cNvGrpSpPr/>
            <p:nvPr/>
          </p:nvGrpSpPr>
          <p:grpSpPr>
            <a:xfrm>
              <a:off x="2792419" y="2564323"/>
              <a:ext cx="5006874" cy="857953"/>
              <a:chOff x="2100419" y="2060454"/>
              <a:chExt cx="5006874" cy="857953"/>
            </a:xfrm>
          </p:grpSpPr>
          <p:sp>
            <p:nvSpPr>
              <p:cNvPr id="2" name="TextBox 1">
                <a:extLst>
                  <a:ext uri="{FF2B5EF4-FFF2-40B4-BE49-F238E27FC236}">
                    <a16:creationId xmlns="" xmlns:a16="http://schemas.microsoft.com/office/drawing/2014/main" id="{56E0DEAB-E2CF-41AD-AB68-39AD35F164BA}"/>
                  </a:ext>
                </a:extLst>
              </p:cNvPr>
              <p:cNvSpPr txBox="1"/>
              <p:nvPr/>
            </p:nvSpPr>
            <p:spPr>
              <a:xfrm>
                <a:off x="2100419" y="2060454"/>
                <a:ext cx="5006874"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defRPr sz="1300">
                    <a:solidFill>
                      <a:srgbClr val="FF0000"/>
                    </a:solidFill>
                  </a:defRPr>
                </a:lvl1pPr>
              </a:lstStyle>
              <a:p>
                <a:pPr latinLnBrk="0"/>
                <a:r>
                  <a:rPr lang="en-US" altLang="ko-KR" dirty="0">
                    <a:solidFill>
                      <a:schemeClr val="tx1"/>
                    </a:solidFill>
                    <a:latin typeface="SamsungOne 400" panose="020B0503030303020204" pitchFamily="34" charset="0"/>
                    <a:ea typeface="SamsungOne 400" panose="020B0503030303020204" pitchFamily="34" charset="0"/>
                  </a:rPr>
                  <a:t>Local variable (L)C which is generated when the function is called and disappears from the memory once the calling is complete. </a:t>
                </a:r>
              </a:p>
            </p:txBody>
          </p:sp>
          <p:cxnSp>
            <p:nvCxnSpPr>
              <p:cNvPr id="5" name="직선 화살표 연결선 4">
                <a:extLst>
                  <a:ext uri="{FF2B5EF4-FFF2-40B4-BE49-F238E27FC236}">
                    <a16:creationId xmlns="" xmlns:a16="http://schemas.microsoft.com/office/drawing/2014/main" id="{15CD965B-8596-46A1-AA1A-46276DDB4AA8}"/>
                  </a:ext>
                </a:extLst>
              </p:cNvPr>
              <p:cNvCxnSpPr>
                <a:cxnSpLocks/>
              </p:cNvCxnSpPr>
              <p:nvPr/>
            </p:nvCxnSpPr>
            <p:spPr>
              <a:xfrm flipH="1">
                <a:off x="2669765" y="2552869"/>
                <a:ext cx="60511" cy="365538"/>
              </a:xfrm>
              <a:prstGeom prst="straightConnector1">
                <a:avLst/>
              </a:prstGeom>
              <a:solidFill>
                <a:schemeClr val="accent2">
                  <a:lumMod val="20000"/>
                  <a:lumOff val="80000"/>
                </a:schemeClr>
              </a:solidFill>
              <a:ln w="12700">
                <a:solidFill>
                  <a:srgbClr val="193EB0"/>
                </a:solidFill>
                <a:headEnd type="none" w="med" len="med"/>
                <a:tailEnd type="triangle" w="med" len="med"/>
              </a:ln>
            </p:spPr>
          </p:cxnSp>
        </p:grpSp>
        <p:grpSp>
          <p:nvGrpSpPr>
            <p:cNvPr id="16" name="그룹 15">
              <a:extLst>
                <a:ext uri="{FF2B5EF4-FFF2-40B4-BE49-F238E27FC236}">
                  <a16:creationId xmlns="" xmlns:a16="http://schemas.microsoft.com/office/drawing/2014/main" id="{9463A36E-9281-49AB-8BEA-D21DB0142C43}"/>
                </a:ext>
              </a:extLst>
            </p:cNvPr>
            <p:cNvGrpSpPr/>
            <p:nvPr/>
          </p:nvGrpSpPr>
          <p:grpSpPr>
            <a:xfrm>
              <a:off x="2706721" y="4484592"/>
              <a:ext cx="3815104" cy="799674"/>
              <a:chOff x="3431759" y="1612249"/>
              <a:chExt cx="3815104" cy="803047"/>
            </a:xfrm>
          </p:grpSpPr>
          <p:sp>
            <p:nvSpPr>
              <p:cNvPr id="17" name="TextBox 16">
                <a:extLst>
                  <a:ext uri="{FF2B5EF4-FFF2-40B4-BE49-F238E27FC236}">
                    <a16:creationId xmlns="" xmlns:a16="http://schemas.microsoft.com/office/drawing/2014/main" id="{7AAB7FAB-93FC-4DAC-AFD0-8E7900F31EA9}"/>
                  </a:ext>
                </a:extLst>
              </p:cNvPr>
              <p:cNvSpPr txBox="1"/>
              <p:nvPr/>
            </p:nvSpPr>
            <p:spPr>
              <a:xfrm>
                <a:off x="3431759" y="1920776"/>
                <a:ext cx="3815104" cy="494520"/>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latinLnBrk="0">
                  <a:defRPr sz="1300">
                    <a:latin typeface="SamsungOne 400" panose="020B0503030303020204" pitchFamily="34" charset="0"/>
                    <a:ea typeface="SamsungOne 400" panose="020B0503030303020204" pitchFamily="34" charset="0"/>
                  </a:defRPr>
                </a:lvl1pPr>
              </a:lstStyle>
              <a:p>
                <a:r>
                  <a:rPr lang="en-US" altLang="ko-KR" dirty="0"/>
                  <a:t>Global variable(G) which is stored in the memory regardless of the function call of print_counter</a:t>
                </a:r>
                <a:endParaRPr lang="ko-KR" altLang="en-US" dirty="0"/>
              </a:p>
            </p:txBody>
          </p:sp>
          <p:cxnSp>
            <p:nvCxnSpPr>
              <p:cNvPr id="18" name="직선 화살표 연결선 17">
                <a:extLst>
                  <a:ext uri="{FF2B5EF4-FFF2-40B4-BE49-F238E27FC236}">
                    <a16:creationId xmlns="" xmlns:a16="http://schemas.microsoft.com/office/drawing/2014/main" id="{E4AB11B4-A647-4C36-9387-5861876F83A3}"/>
                  </a:ext>
                </a:extLst>
              </p:cNvPr>
              <p:cNvCxnSpPr>
                <a:cxnSpLocks/>
              </p:cNvCxnSpPr>
              <p:nvPr/>
            </p:nvCxnSpPr>
            <p:spPr>
              <a:xfrm flipH="1" flipV="1">
                <a:off x="3844757" y="1612249"/>
                <a:ext cx="124885" cy="308528"/>
              </a:xfrm>
              <a:prstGeom prst="straightConnector1">
                <a:avLst/>
              </a:prstGeom>
              <a:solidFill>
                <a:schemeClr val="accent2">
                  <a:lumMod val="20000"/>
                  <a:lumOff val="80000"/>
                </a:schemeClr>
              </a:solidFill>
              <a:ln w="12700">
                <a:solidFill>
                  <a:srgbClr val="193EB0"/>
                </a:solidFill>
                <a:headEnd type="none" w="med" len="med"/>
                <a:tailEnd type="triangle" w="med" len="med"/>
              </a:ln>
            </p:spPr>
          </p:cxnSp>
        </p:grpSp>
        <p:sp>
          <p:nvSpPr>
            <p:cNvPr id="19" name="TextBox 18">
              <a:extLst>
                <a:ext uri="{FF2B5EF4-FFF2-40B4-BE49-F238E27FC236}">
                  <a16:creationId xmlns="" xmlns:a16="http://schemas.microsoft.com/office/drawing/2014/main" id="{8DC5CFF2-8357-E242-BBD9-3286659248C8}"/>
                </a:ext>
              </a:extLst>
            </p:cNvPr>
            <p:cNvSpPr txBox="1"/>
            <p:nvPr/>
          </p:nvSpPr>
          <p:spPr>
            <a:xfrm>
              <a:off x="3316380" y="3582167"/>
              <a:ext cx="2826643" cy="19547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 counter value inside the function</a:t>
              </a:r>
              <a:endParaRPr lang="ko-KR" altLang="en-US" sz="1100" dirty="0"/>
            </a:p>
          </p:txBody>
        </p:sp>
        <p:sp>
          <p:nvSpPr>
            <p:cNvPr id="20" name="TextBox 19">
              <a:extLst>
                <a:ext uri="{FF2B5EF4-FFF2-40B4-BE49-F238E27FC236}">
                  <a16:creationId xmlns="" xmlns:a16="http://schemas.microsoft.com/office/drawing/2014/main" id="{FCC23F7C-3616-2E4A-B783-277894CBD8A3}"/>
                </a:ext>
              </a:extLst>
            </p:cNvPr>
            <p:cNvSpPr txBox="1"/>
            <p:nvPr/>
          </p:nvSpPr>
          <p:spPr>
            <a:xfrm>
              <a:off x="3297583" y="4222825"/>
              <a:ext cx="2787211" cy="207981"/>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outside the function</a:t>
              </a:r>
              <a:endParaRPr lang="ko-KR" altLang="en-US" dirty="0"/>
            </a:p>
          </p:txBody>
        </p:sp>
        <p:sp>
          <p:nvSpPr>
            <p:cNvPr id="12" name="직사각형 11">
              <a:extLst>
                <a:ext uri="{FF2B5EF4-FFF2-40B4-BE49-F238E27FC236}">
                  <a16:creationId xmlns="" xmlns:a16="http://schemas.microsoft.com/office/drawing/2014/main" id="{9629D4AD-09C7-4922-9D94-2E1861872683}"/>
                </a:ext>
              </a:extLst>
            </p:cNvPr>
            <p:cNvSpPr/>
            <p:nvPr/>
          </p:nvSpPr>
          <p:spPr>
            <a:xfrm>
              <a:off x="590641" y="3436822"/>
              <a:ext cx="8900735" cy="188678"/>
            </a:xfrm>
            <a:prstGeom prst="rect">
              <a:avLst/>
            </a:prstGeom>
            <a:no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 xmlns:a16="http://schemas.microsoft.com/office/drawing/2014/main" id="{BF9BAB25-B50A-4B11-9CD1-978B3B4FDFC2}"/>
                </a:ext>
              </a:extLst>
            </p:cNvPr>
            <p:cNvSpPr/>
            <p:nvPr/>
          </p:nvSpPr>
          <p:spPr>
            <a:xfrm>
              <a:off x="590641" y="4242547"/>
              <a:ext cx="8896174" cy="210332"/>
            </a:xfrm>
            <a:prstGeom prst="rect">
              <a:avLst/>
            </a:prstGeom>
            <a:no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393057499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3" name="그룹 2"/>
          <p:cNvGrpSpPr/>
          <p:nvPr/>
        </p:nvGrpSpPr>
        <p:grpSpPr>
          <a:xfrm>
            <a:off x="811312" y="2774323"/>
            <a:ext cx="8308390" cy="3255608"/>
            <a:chOff x="762840" y="2781045"/>
            <a:chExt cx="8308390" cy="3255608"/>
          </a:xfrm>
        </p:grpSpPr>
        <p:sp>
          <p:nvSpPr>
            <p:cNvPr id="12" name="직사각형 11">
              <a:extLst>
                <a:ext uri="{FF2B5EF4-FFF2-40B4-BE49-F238E27FC236}">
                  <a16:creationId xmlns="" xmlns:a16="http://schemas.microsoft.com/office/drawing/2014/main" id="{FF343077-77CE-4A65-B39E-D13E879AC3F2}"/>
                </a:ext>
              </a:extLst>
            </p:cNvPr>
            <p:cNvSpPr/>
            <p:nvPr/>
          </p:nvSpPr>
          <p:spPr>
            <a:xfrm>
              <a:off x="762840" y="2972891"/>
              <a:ext cx="3914259" cy="23495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3" name="직사각형 12">
              <a:extLst>
                <a:ext uri="{FF2B5EF4-FFF2-40B4-BE49-F238E27FC236}">
                  <a16:creationId xmlns="" xmlns:a16="http://schemas.microsoft.com/office/drawing/2014/main" id="{17A588E0-59CA-40FE-BAF0-A374A5D8C24C}"/>
                </a:ext>
              </a:extLst>
            </p:cNvPr>
            <p:cNvSpPr/>
            <p:nvPr/>
          </p:nvSpPr>
          <p:spPr>
            <a:xfrm>
              <a:off x="1507372" y="2781045"/>
              <a:ext cx="2435290" cy="4118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Entire Python program</a:t>
              </a:r>
              <a:endParaRPr lang="ko-KR" altLang="en-US" sz="1300" dirty="0">
                <a:solidFill>
                  <a:schemeClr val="tx1"/>
                </a:solidFill>
                <a:latin typeface="SamsungOne 400" panose="020B0503030303020204" pitchFamily="34" charset="0"/>
              </a:endParaRPr>
            </a:p>
          </p:txBody>
        </p:sp>
        <p:sp>
          <p:nvSpPr>
            <p:cNvPr id="14" name="직사각형 13">
              <a:extLst>
                <a:ext uri="{FF2B5EF4-FFF2-40B4-BE49-F238E27FC236}">
                  <a16:creationId xmlns="" xmlns:a16="http://schemas.microsoft.com/office/drawing/2014/main" id="{32687742-A022-4878-9C4E-E9B6BED534F3}"/>
                </a:ext>
              </a:extLst>
            </p:cNvPr>
            <p:cNvSpPr/>
            <p:nvPr/>
          </p:nvSpPr>
          <p:spPr>
            <a:xfrm>
              <a:off x="956361" y="3490497"/>
              <a:ext cx="1285897" cy="492443"/>
            </a:xfrm>
            <a:prstGeom prst="rect">
              <a:avLst/>
            </a:prstGeom>
          </p:spPr>
          <p:txBody>
            <a:bodyPr wrap="square">
              <a:spAutoFit/>
            </a:bodyPr>
            <a:lstStyle/>
            <a:p>
              <a:pPr algn="ctr"/>
              <a:r>
                <a:rPr lang="en-US" altLang="ko-KR" sz="1300" dirty="0">
                  <a:latin typeface="SamsungOne 400" panose="020B0503030303020204" pitchFamily="34" charset="0"/>
                  <a:ea typeface="SamsungOne 400" panose="020B0503030303020204" pitchFamily="34" charset="0"/>
                </a:rPr>
                <a:t>global variable counter</a:t>
              </a:r>
              <a:endParaRPr lang="ko-KR" altLang="en-US" sz="1300" dirty="0">
                <a:latin typeface="SamsungOne 400" panose="020B0503030303020204" pitchFamily="34" charset="0"/>
              </a:endParaRPr>
            </a:p>
          </p:txBody>
        </p:sp>
        <p:sp>
          <p:nvSpPr>
            <p:cNvPr id="15" name="직사각형 14">
              <a:extLst>
                <a:ext uri="{FF2B5EF4-FFF2-40B4-BE49-F238E27FC236}">
                  <a16:creationId xmlns="" xmlns:a16="http://schemas.microsoft.com/office/drawing/2014/main" id="{E7E38C1E-3DEF-4625-ABE5-23E669FA309E}"/>
                </a:ext>
              </a:extLst>
            </p:cNvPr>
            <p:cNvSpPr/>
            <p:nvPr/>
          </p:nvSpPr>
          <p:spPr>
            <a:xfrm>
              <a:off x="2479682" y="3731097"/>
              <a:ext cx="2062535" cy="14134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16" name="직사각형 15">
              <a:extLst>
                <a:ext uri="{FF2B5EF4-FFF2-40B4-BE49-F238E27FC236}">
                  <a16:creationId xmlns="" xmlns:a16="http://schemas.microsoft.com/office/drawing/2014/main" id="{2A04F979-01B3-4539-B242-2319D08D8CE0}"/>
                </a:ext>
              </a:extLst>
            </p:cNvPr>
            <p:cNvSpPr/>
            <p:nvPr/>
          </p:nvSpPr>
          <p:spPr>
            <a:xfrm>
              <a:off x="2620880" y="3525165"/>
              <a:ext cx="1785982" cy="4118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print_counter function</a:t>
              </a:r>
              <a:endParaRPr lang="ko-KR" altLang="en-US" sz="1300" dirty="0">
                <a:solidFill>
                  <a:schemeClr val="tx1"/>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BF90D9F8-58F7-4481-8170-31594857CE5B}"/>
                </a:ext>
              </a:extLst>
            </p:cNvPr>
            <p:cNvSpPr/>
            <p:nvPr/>
          </p:nvSpPr>
          <p:spPr>
            <a:xfrm>
              <a:off x="2620880" y="4122124"/>
              <a:ext cx="1816523" cy="292388"/>
            </a:xfrm>
            <a:prstGeom prst="rect">
              <a:avLst/>
            </a:prstGeom>
          </p:spPr>
          <p:txBody>
            <a:bodyPr wrap="none">
              <a:spAutoFit/>
            </a:bodyPr>
            <a:lstStyle/>
            <a:p>
              <a:pPr algn="ctr"/>
              <a:r>
                <a:rPr lang="en-US" altLang="ko-KR" sz="1300" dirty="0">
                  <a:latin typeface="SamsungOne 400" panose="020B0503030303020204" pitchFamily="34" charset="0"/>
                  <a:ea typeface="SamsungOne 400" panose="020B0503030303020204" pitchFamily="34" charset="0"/>
                </a:rPr>
                <a:t>Local variable counter</a:t>
              </a:r>
              <a:endParaRPr lang="ko-KR" altLang="en-US" sz="1300" dirty="0">
                <a:latin typeface="SamsungOne 400" panose="020B0503030303020204" pitchFamily="34" charset="0"/>
              </a:endParaRPr>
            </a:p>
          </p:txBody>
        </p:sp>
        <p:sp>
          <p:nvSpPr>
            <p:cNvPr id="18" name="직사각형 17">
              <a:extLst>
                <a:ext uri="{FF2B5EF4-FFF2-40B4-BE49-F238E27FC236}">
                  <a16:creationId xmlns="" xmlns:a16="http://schemas.microsoft.com/office/drawing/2014/main" id="{2703F308-0E7F-4F78-A79D-DD1C7BEBF4E4}"/>
                </a:ext>
              </a:extLst>
            </p:cNvPr>
            <p:cNvSpPr/>
            <p:nvPr/>
          </p:nvSpPr>
          <p:spPr>
            <a:xfrm>
              <a:off x="1035081" y="4119561"/>
              <a:ext cx="1041689" cy="41186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100</a:t>
              </a:r>
              <a:endParaRPr lang="ko-KR" altLang="en-US" sz="1300" dirty="0">
                <a:solidFill>
                  <a:schemeClr val="tx1"/>
                </a:solidFill>
                <a:latin typeface="SamsungOne 400" panose="020B0503030303020204" pitchFamily="34" charset="0"/>
              </a:endParaRPr>
            </a:p>
          </p:txBody>
        </p:sp>
        <p:sp>
          <p:nvSpPr>
            <p:cNvPr id="19" name="직사각형 18">
              <a:extLst>
                <a:ext uri="{FF2B5EF4-FFF2-40B4-BE49-F238E27FC236}">
                  <a16:creationId xmlns="" xmlns:a16="http://schemas.microsoft.com/office/drawing/2014/main" id="{77154E76-988D-4ADD-B516-921204DE2942}"/>
                </a:ext>
              </a:extLst>
            </p:cNvPr>
            <p:cNvSpPr/>
            <p:nvPr/>
          </p:nvSpPr>
          <p:spPr>
            <a:xfrm>
              <a:off x="3002104" y="4458281"/>
              <a:ext cx="1041689" cy="41186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200</a:t>
              </a:r>
              <a:endParaRPr lang="ko-KR" altLang="en-US" sz="1300" dirty="0">
                <a:solidFill>
                  <a:schemeClr val="tx1"/>
                </a:solidFill>
                <a:latin typeface="SamsungOne 400" panose="020B0503030303020204" pitchFamily="34" charset="0"/>
              </a:endParaRPr>
            </a:p>
          </p:txBody>
        </p:sp>
        <p:sp>
          <p:nvSpPr>
            <p:cNvPr id="20" name="자유형 13">
              <a:extLst>
                <a:ext uri="{FF2B5EF4-FFF2-40B4-BE49-F238E27FC236}">
                  <a16:creationId xmlns="" xmlns:a16="http://schemas.microsoft.com/office/drawing/2014/main" id="{788B37D9-54FA-473E-9639-17242744F60A}"/>
                </a:ext>
              </a:extLst>
            </p:cNvPr>
            <p:cNvSpPr/>
            <p:nvPr/>
          </p:nvSpPr>
          <p:spPr>
            <a:xfrm>
              <a:off x="1555925" y="4568830"/>
              <a:ext cx="1960906" cy="924863"/>
            </a:xfrm>
            <a:custGeom>
              <a:avLst/>
              <a:gdLst>
                <a:gd name="connsiteX0" fmla="*/ 0 w 2834640"/>
                <a:gd name="connsiteY0" fmla="*/ 0 h 1078992"/>
                <a:gd name="connsiteX1" fmla="*/ 0 w 2834640"/>
                <a:gd name="connsiteY1" fmla="*/ 1078992 h 1078992"/>
                <a:gd name="connsiteX2" fmla="*/ 2834640 w 2834640"/>
                <a:gd name="connsiteY2" fmla="*/ 1078992 h 1078992"/>
                <a:gd name="connsiteX3" fmla="*/ 2834640 w 2834640"/>
                <a:gd name="connsiteY3" fmla="*/ 420624 h 1078992"/>
              </a:gdLst>
              <a:ahLst/>
              <a:cxnLst>
                <a:cxn ang="0">
                  <a:pos x="connsiteX0" y="connsiteY0"/>
                </a:cxn>
                <a:cxn ang="0">
                  <a:pos x="connsiteX1" y="connsiteY1"/>
                </a:cxn>
                <a:cxn ang="0">
                  <a:pos x="connsiteX2" y="connsiteY2"/>
                </a:cxn>
                <a:cxn ang="0">
                  <a:pos x="connsiteX3" y="connsiteY3"/>
                </a:cxn>
              </a:cxnLst>
              <a:rect l="l" t="t" r="r" b="b"/>
              <a:pathLst>
                <a:path w="2834640" h="1078992">
                  <a:moveTo>
                    <a:pt x="0" y="0"/>
                  </a:moveTo>
                  <a:lnTo>
                    <a:pt x="0" y="1078992"/>
                  </a:lnTo>
                  <a:lnTo>
                    <a:pt x="2834640" y="1078992"/>
                  </a:lnTo>
                  <a:lnTo>
                    <a:pt x="2834640" y="420624"/>
                  </a:lnTo>
                </a:path>
              </a:pathLst>
            </a:custGeom>
            <a:noFill/>
            <a:ln w="1905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21" name="TextBox 20">
              <a:extLst>
                <a:ext uri="{FF2B5EF4-FFF2-40B4-BE49-F238E27FC236}">
                  <a16:creationId xmlns="" xmlns:a16="http://schemas.microsoft.com/office/drawing/2014/main" id="{F1E487F0-151C-4C2E-A6C3-3CE24D31F46C}"/>
                </a:ext>
              </a:extLst>
            </p:cNvPr>
            <p:cNvSpPr txBox="1"/>
            <p:nvPr/>
          </p:nvSpPr>
          <p:spPr>
            <a:xfrm>
              <a:off x="1417792" y="5544210"/>
              <a:ext cx="2604353" cy="492443"/>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The two share the same name, but has separate memory</a:t>
              </a:r>
              <a:endParaRPr lang="ko-KR" altLang="en-US" sz="1300" dirty="0">
                <a:latin typeface="SamsungOne 400" panose="020B0503030303020204" pitchFamily="34" charset="0"/>
              </a:endParaRPr>
            </a:p>
          </p:txBody>
        </p:sp>
        <p:sp>
          <p:nvSpPr>
            <p:cNvPr id="22" name="직사각형 21">
              <a:extLst>
                <a:ext uri="{FF2B5EF4-FFF2-40B4-BE49-F238E27FC236}">
                  <a16:creationId xmlns="" xmlns:a16="http://schemas.microsoft.com/office/drawing/2014/main" id="{D8A5EEC2-419B-4E11-ABE0-179F1B41604A}"/>
                </a:ext>
              </a:extLst>
            </p:cNvPr>
            <p:cNvSpPr/>
            <p:nvPr/>
          </p:nvSpPr>
          <p:spPr>
            <a:xfrm>
              <a:off x="5151947" y="2972891"/>
              <a:ext cx="3793543" cy="23495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3" name="직사각형 22">
              <a:extLst>
                <a:ext uri="{FF2B5EF4-FFF2-40B4-BE49-F238E27FC236}">
                  <a16:creationId xmlns="" xmlns:a16="http://schemas.microsoft.com/office/drawing/2014/main" id="{EF184C0D-691A-4D51-8EDC-B0990B6B44A6}"/>
                </a:ext>
              </a:extLst>
            </p:cNvPr>
            <p:cNvSpPr/>
            <p:nvPr/>
          </p:nvSpPr>
          <p:spPr>
            <a:xfrm>
              <a:off x="5912071" y="2785679"/>
              <a:ext cx="2130487" cy="4118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Entire Python program</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 xmlns:a16="http://schemas.microsoft.com/office/drawing/2014/main" id="{72F621F1-3E8B-468D-88B7-8BE7C8359396}"/>
                </a:ext>
              </a:extLst>
            </p:cNvPr>
            <p:cNvSpPr/>
            <p:nvPr/>
          </p:nvSpPr>
          <p:spPr>
            <a:xfrm>
              <a:off x="5184888" y="3513618"/>
              <a:ext cx="1520286" cy="492443"/>
            </a:xfrm>
            <a:prstGeom prst="rect">
              <a:avLst/>
            </a:prstGeom>
          </p:spPr>
          <p:txBody>
            <a:bodyPr wrap="square">
              <a:spAutoFit/>
            </a:bodyPr>
            <a:lstStyle/>
            <a:p>
              <a:pPr algn="ctr"/>
              <a:r>
                <a:rPr lang="en-US" altLang="ko-KR" sz="1300" dirty="0">
                  <a:latin typeface="SamsungOne 400" panose="020B0503030303020204" pitchFamily="34" charset="0"/>
                  <a:ea typeface="SamsungOne 400" panose="020B0503030303020204" pitchFamily="34" charset="0"/>
                </a:rPr>
                <a:t>global variable counter</a:t>
              </a:r>
              <a:endParaRPr lang="ko-KR" altLang="en-US" sz="1300" dirty="0">
                <a:latin typeface="SamsungOne 400" panose="020B0503030303020204" pitchFamily="34" charset="0"/>
              </a:endParaRPr>
            </a:p>
          </p:txBody>
        </p:sp>
        <p:sp>
          <p:nvSpPr>
            <p:cNvPr id="25" name="직사각형 24">
              <a:extLst>
                <a:ext uri="{FF2B5EF4-FFF2-40B4-BE49-F238E27FC236}">
                  <a16:creationId xmlns="" xmlns:a16="http://schemas.microsoft.com/office/drawing/2014/main" id="{E240C10B-66E4-4DC9-9610-17B16E40814B}"/>
                </a:ext>
              </a:extLst>
            </p:cNvPr>
            <p:cNvSpPr/>
            <p:nvPr/>
          </p:nvSpPr>
          <p:spPr>
            <a:xfrm>
              <a:off x="6858259" y="3726684"/>
              <a:ext cx="1974851" cy="1413447"/>
            </a:xfrm>
            <a:prstGeom prst="rect">
              <a:avLst/>
            </a:prstGeom>
            <a:solidFill>
              <a:schemeClr val="accent1">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bg2">
                    <a:lumMod val="75000"/>
                  </a:schemeClr>
                </a:solidFill>
                <a:latin typeface="SamsungOne 400" panose="020B0503030303020204" pitchFamily="34" charset="0"/>
              </a:endParaRPr>
            </a:p>
          </p:txBody>
        </p:sp>
        <p:sp>
          <p:nvSpPr>
            <p:cNvPr id="26" name="직사각형 25">
              <a:extLst>
                <a:ext uri="{FF2B5EF4-FFF2-40B4-BE49-F238E27FC236}">
                  <a16:creationId xmlns="" xmlns:a16="http://schemas.microsoft.com/office/drawing/2014/main" id="{9DF11CF0-6656-402A-A5DB-8FA020BEFAC0}"/>
                </a:ext>
              </a:extLst>
            </p:cNvPr>
            <p:cNvSpPr/>
            <p:nvPr/>
          </p:nvSpPr>
          <p:spPr>
            <a:xfrm>
              <a:off x="7108087" y="3525165"/>
              <a:ext cx="1566374" cy="411865"/>
            </a:xfrm>
            <a:prstGeom prst="rect">
              <a:avLst/>
            </a:prstGeom>
            <a:solidFill>
              <a:schemeClr val="accent1">
                <a:lumMod val="20000"/>
                <a:lumOff val="80000"/>
                <a:alpha val="95000"/>
              </a:schemeClr>
            </a:solidFill>
            <a:ln w="31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lumMod val="75000"/>
                    </a:schemeClr>
                  </a:solidFill>
                  <a:latin typeface="SamsungOne 400" panose="020B0503030303020204" pitchFamily="34" charset="0"/>
                  <a:ea typeface="SamsungOne 400" panose="020B0503030303020204" pitchFamily="34" charset="0"/>
                </a:rPr>
                <a:t>print_counter function</a:t>
              </a:r>
              <a:endParaRPr lang="ko-KR" altLang="en-US" sz="1300" dirty="0">
                <a:solidFill>
                  <a:schemeClr val="bg2">
                    <a:lumMod val="75000"/>
                  </a:schemeClr>
                </a:solidFill>
                <a:latin typeface="SamsungOne 400" panose="020B0503030303020204" pitchFamily="34" charset="0"/>
              </a:endParaRPr>
            </a:p>
          </p:txBody>
        </p:sp>
        <p:sp>
          <p:nvSpPr>
            <p:cNvPr id="27" name="직사각형 26">
              <a:extLst>
                <a:ext uri="{FF2B5EF4-FFF2-40B4-BE49-F238E27FC236}">
                  <a16:creationId xmlns="" xmlns:a16="http://schemas.microsoft.com/office/drawing/2014/main" id="{8F60B955-1244-48D6-975F-D7C297D4C6DE}"/>
                </a:ext>
              </a:extLst>
            </p:cNvPr>
            <p:cNvSpPr/>
            <p:nvPr/>
          </p:nvSpPr>
          <p:spPr>
            <a:xfrm>
              <a:off x="6955857" y="4118457"/>
              <a:ext cx="1779654" cy="292388"/>
            </a:xfrm>
            <a:prstGeom prst="rect">
              <a:avLst/>
            </a:prstGeom>
            <a:noFill/>
            <a:ln w="3175">
              <a:solidFill>
                <a:schemeClr val="tx1"/>
              </a:solidFill>
              <a:prstDash val="dashDot"/>
            </a:ln>
          </p:spPr>
          <p:txBody>
            <a:bodyPr wrap="none">
              <a:spAutoFit/>
            </a:bodyPr>
            <a:lstStyle/>
            <a:p>
              <a:pPr algn="ctr"/>
              <a:r>
                <a:rPr lang="en-US" altLang="ko-KR" sz="1300" dirty="0">
                  <a:solidFill>
                    <a:schemeClr val="bg2">
                      <a:lumMod val="75000"/>
                    </a:schemeClr>
                  </a:solidFill>
                  <a:latin typeface="SamsungOne 400" panose="020B0503030303020204" pitchFamily="34" charset="0"/>
                  <a:ea typeface="SamsungOne 400" panose="020B0503030303020204" pitchFamily="34" charset="0"/>
                </a:rPr>
                <a:t>local variable counter</a:t>
              </a:r>
              <a:endParaRPr lang="ko-KR" altLang="en-US" sz="1300" dirty="0">
                <a:solidFill>
                  <a:schemeClr val="bg2">
                    <a:lumMod val="75000"/>
                  </a:schemeClr>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35AEBC3B-37C5-4A67-A506-6E1E357B78CB}"/>
                </a:ext>
              </a:extLst>
            </p:cNvPr>
            <p:cNvSpPr/>
            <p:nvPr/>
          </p:nvSpPr>
          <p:spPr>
            <a:xfrm>
              <a:off x="5424187" y="4119561"/>
              <a:ext cx="1041689" cy="41186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100</a:t>
              </a:r>
              <a:endParaRPr lang="ko-KR" altLang="en-US" sz="1300" dirty="0">
                <a:solidFill>
                  <a:schemeClr val="tx1"/>
                </a:solidFill>
                <a:latin typeface="SamsungOne 400" panose="020B0503030303020204" pitchFamily="34" charset="0"/>
              </a:endParaRPr>
            </a:p>
          </p:txBody>
        </p:sp>
        <p:sp>
          <p:nvSpPr>
            <p:cNvPr id="30" name="직사각형 29">
              <a:extLst>
                <a:ext uri="{FF2B5EF4-FFF2-40B4-BE49-F238E27FC236}">
                  <a16:creationId xmlns="" xmlns:a16="http://schemas.microsoft.com/office/drawing/2014/main" id="{8FAFC89F-4F5A-4E2C-8717-9F46F82A1FFE}"/>
                </a:ext>
              </a:extLst>
            </p:cNvPr>
            <p:cNvSpPr/>
            <p:nvPr/>
          </p:nvSpPr>
          <p:spPr>
            <a:xfrm>
              <a:off x="7326767" y="4516237"/>
              <a:ext cx="1041689" cy="411865"/>
            </a:xfrm>
            <a:prstGeom prst="rect">
              <a:avLst/>
            </a:prstGeom>
            <a:noFill/>
            <a:ln w="31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lumMod val="75000"/>
                    </a:schemeClr>
                  </a:solidFill>
                  <a:latin typeface="SamsungOne 400" panose="020B0503030303020204" pitchFamily="34" charset="0"/>
                  <a:ea typeface="SamsungOne 400" panose="020B0503030303020204" pitchFamily="34" charset="0"/>
                </a:rPr>
                <a:t>200</a:t>
              </a:r>
              <a:endParaRPr lang="ko-KR" altLang="en-US" sz="1300" dirty="0">
                <a:solidFill>
                  <a:schemeClr val="bg2">
                    <a:lumMod val="75000"/>
                  </a:schemeClr>
                </a:solidFill>
                <a:latin typeface="SamsungOne 400" panose="020B0503030303020204" pitchFamily="34" charset="0"/>
              </a:endParaRPr>
            </a:p>
          </p:txBody>
        </p:sp>
        <p:sp>
          <p:nvSpPr>
            <p:cNvPr id="31" name="TextBox 30">
              <a:extLst>
                <a:ext uri="{FF2B5EF4-FFF2-40B4-BE49-F238E27FC236}">
                  <a16:creationId xmlns="" xmlns:a16="http://schemas.microsoft.com/office/drawing/2014/main" id="{F35F5C3F-3EF2-47AE-8BC7-42FD18C3B28C}"/>
                </a:ext>
              </a:extLst>
            </p:cNvPr>
            <p:cNvSpPr txBox="1"/>
            <p:nvPr/>
          </p:nvSpPr>
          <p:spPr>
            <a:xfrm>
              <a:off x="5127112" y="5536286"/>
              <a:ext cx="3944118" cy="492443"/>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The local variable disappears from the memory once the function is terminated.</a:t>
              </a:r>
              <a:endParaRPr lang="ko-KR" altLang="en-US" sz="1300" dirty="0">
                <a:latin typeface="SamsungOne 400" panose="020B0503030303020204" pitchFamily="34" charset="0"/>
              </a:endParaRPr>
            </a:p>
          </p:txBody>
        </p:sp>
        <p:sp>
          <p:nvSpPr>
            <p:cNvPr id="33" name="오른쪽 화살표 1">
              <a:extLst>
                <a:ext uri="{FF2B5EF4-FFF2-40B4-BE49-F238E27FC236}">
                  <a16:creationId xmlns="" xmlns:a16="http://schemas.microsoft.com/office/drawing/2014/main" id="{173B85FF-29DF-407F-B598-0B4FE435BC77}"/>
                </a:ext>
              </a:extLst>
            </p:cNvPr>
            <p:cNvSpPr/>
            <p:nvPr/>
          </p:nvSpPr>
          <p:spPr>
            <a:xfrm>
              <a:off x="4749034" y="4028104"/>
              <a:ext cx="388645" cy="409716"/>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grpSp>
      <p:grpSp>
        <p:nvGrpSpPr>
          <p:cNvPr id="40" name="그룹 39">
            <a:extLst>
              <a:ext uri="{FF2B5EF4-FFF2-40B4-BE49-F238E27FC236}">
                <a16:creationId xmlns="" xmlns:a16="http://schemas.microsoft.com/office/drawing/2014/main" id="{63FA17A6-27E3-4C91-BF57-97F3CC25D008}"/>
              </a:ext>
            </a:extLst>
          </p:cNvPr>
          <p:cNvGrpSpPr/>
          <p:nvPr/>
        </p:nvGrpSpPr>
        <p:grpSpPr>
          <a:xfrm>
            <a:off x="472839" y="2085332"/>
            <a:ext cx="8708702" cy="292388"/>
            <a:chOff x="558799" y="1980570"/>
            <a:chExt cx="8708702" cy="292388"/>
          </a:xfrm>
        </p:grpSpPr>
        <p:sp>
          <p:nvSpPr>
            <p:cNvPr id="41" name="직사각형 40">
              <a:extLst>
                <a:ext uri="{FF2B5EF4-FFF2-40B4-BE49-F238E27FC236}">
                  <a16:creationId xmlns="" xmlns:a16="http://schemas.microsoft.com/office/drawing/2014/main" id="{7DA52C33-D890-4E36-80BE-D6673928C9D6}"/>
                </a:ext>
              </a:extLst>
            </p:cNvPr>
            <p:cNvSpPr/>
            <p:nvPr/>
          </p:nvSpPr>
          <p:spPr>
            <a:xfrm>
              <a:off x="1181895" y="1980570"/>
              <a:ext cx="8085606"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A local variable disappears from the memory once the function terminates.</a:t>
              </a:r>
            </a:p>
          </p:txBody>
        </p:sp>
        <p:grpSp>
          <p:nvGrpSpPr>
            <p:cNvPr id="42" name="그룹 41">
              <a:extLst>
                <a:ext uri="{FF2B5EF4-FFF2-40B4-BE49-F238E27FC236}">
                  <a16:creationId xmlns="" xmlns:a16="http://schemas.microsoft.com/office/drawing/2014/main" id="{BE7A42B3-28BB-4BC7-BF45-A58984855BDE}"/>
                </a:ext>
              </a:extLst>
            </p:cNvPr>
            <p:cNvGrpSpPr/>
            <p:nvPr/>
          </p:nvGrpSpPr>
          <p:grpSpPr>
            <a:xfrm>
              <a:off x="558799" y="2009101"/>
              <a:ext cx="649989" cy="228600"/>
              <a:chOff x="558799" y="1551901"/>
              <a:chExt cx="649989" cy="228600"/>
            </a:xfrm>
          </p:grpSpPr>
          <p:grpSp>
            <p:nvGrpSpPr>
              <p:cNvPr id="43" name="그룹 42">
                <a:extLst>
                  <a:ext uri="{FF2B5EF4-FFF2-40B4-BE49-F238E27FC236}">
                    <a16:creationId xmlns="" xmlns:a16="http://schemas.microsoft.com/office/drawing/2014/main" id="{FDBD5D35-9927-4FE2-A7D2-4CA0BBF941DB}"/>
                  </a:ext>
                </a:extLst>
              </p:cNvPr>
              <p:cNvGrpSpPr/>
              <p:nvPr/>
            </p:nvGrpSpPr>
            <p:grpSpPr>
              <a:xfrm>
                <a:off x="558799" y="1551901"/>
                <a:ext cx="649989" cy="228600"/>
                <a:chOff x="-220580" y="1900990"/>
                <a:chExt cx="649989" cy="228600"/>
              </a:xfrm>
            </p:grpSpPr>
            <p:sp>
              <p:nvSpPr>
                <p:cNvPr id="45" name="모서리가 둥근 직사각형 34">
                  <a:extLst>
                    <a:ext uri="{FF2B5EF4-FFF2-40B4-BE49-F238E27FC236}">
                      <a16:creationId xmlns="" xmlns:a16="http://schemas.microsoft.com/office/drawing/2014/main" id="{DF2C8DAD-1990-4245-9A1D-6C521D950AAD}"/>
                    </a:ext>
                  </a:extLst>
                </p:cNvPr>
                <p:cNvSpPr/>
                <p:nvPr/>
              </p:nvSpPr>
              <p:spPr>
                <a:xfrm>
                  <a:off x="-220580" y="1900990"/>
                  <a:ext cx="64998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46" name="직사각형 45">
                  <a:extLst>
                    <a:ext uri="{FF2B5EF4-FFF2-40B4-BE49-F238E27FC236}">
                      <a16:creationId xmlns="" xmlns:a16="http://schemas.microsoft.com/office/drawing/2014/main" id="{D8A25CD5-4B9A-42E9-8F56-9BCFDCAEEF9C}"/>
                    </a:ext>
                  </a:extLst>
                </p:cNvPr>
                <p:cNvSpPr/>
                <p:nvPr/>
              </p:nvSpPr>
              <p:spPr>
                <a:xfrm>
                  <a:off x="20359" y="1942993"/>
                  <a:ext cx="325437"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7" name="그림 46">
                  <a:extLst>
                    <a:ext uri="{FF2B5EF4-FFF2-40B4-BE49-F238E27FC236}">
                      <a16:creationId xmlns="" xmlns:a16="http://schemas.microsoft.com/office/drawing/2014/main" id="{352005C8-BC4D-4D3E-B031-9CB5B55B3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44" name="그림 43">
                <a:extLst>
                  <a:ext uri="{FF2B5EF4-FFF2-40B4-BE49-F238E27FC236}">
                    <a16:creationId xmlns="" xmlns:a16="http://schemas.microsoft.com/office/drawing/2014/main" id="{530669F6-6696-4B53-B9D4-DE5C61532A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grpSp>
      <p:sp>
        <p:nvSpPr>
          <p:cNvPr id="34" name="직사각형 33">
            <a:extLst>
              <a:ext uri="{FF2B5EF4-FFF2-40B4-BE49-F238E27FC236}">
                <a16:creationId xmlns="" xmlns:a16="http://schemas.microsoft.com/office/drawing/2014/main" id="{30164D99-388B-4594-BEE3-6112166C0D8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35" name="TextBox 34">
            <a:extLst>
              <a:ext uri="{FF2B5EF4-FFF2-40B4-BE49-F238E27FC236}">
                <a16:creationId xmlns="" xmlns:a16="http://schemas.microsoft.com/office/drawing/2014/main" id="{B986BBCE-BF10-4C39-8BB7-002F31F59031}"/>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1.3. Local variable and global variable</a:t>
            </a:r>
          </a:p>
        </p:txBody>
      </p:sp>
    </p:spTree>
    <p:custDataLst>
      <p:tags r:id="rId1"/>
    </p:custDataLst>
    <p:extLst>
      <p:ext uri="{BB962C8B-B14F-4D97-AF65-F5344CB8AC3E}">
        <p14:creationId xmlns:p14="http://schemas.microsoft.com/office/powerpoint/2010/main" val="425038759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 xmlns:a16="http://schemas.microsoft.com/office/drawing/2014/main" id="{A840F964-C8EB-468E-AC30-786EFBD7D225}"/>
              </a:ext>
            </a:extLst>
          </p:cNvPr>
          <p:cNvSpPr/>
          <p:nvPr/>
        </p:nvSpPr>
        <p:spPr>
          <a:xfrm>
            <a:off x="580388" y="5255871"/>
            <a:ext cx="820439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With such declaration, the value of the global variable changes to 200 when you assign count = 200 because print_counter uses the outer global variable counter.</a:t>
            </a:r>
          </a:p>
        </p:txBody>
      </p:sp>
      <p:sp>
        <p:nvSpPr>
          <p:cNvPr id="22" name="직사각형 21">
            <a:extLst>
              <a:ext uri="{FF2B5EF4-FFF2-40B4-BE49-F238E27FC236}">
                <a16:creationId xmlns="" xmlns:a16="http://schemas.microsoft.com/office/drawing/2014/main" id="{6EF690D4-CA76-4A95-96EC-F29237CA9A9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3" name="TextBox 22">
            <a:extLst>
              <a:ext uri="{FF2B5EF4-FFF2-40B4-BE49-F238E27FC236}">
                <a16:creationId xmlns="" xmlns:a16="http://schemas.microsoft.com/office/drawing/2014/main" id="{9E16B19D-1C6E-430B-84EB-B8F2C0E535B6}"/>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1.3. Local variable and global variable</a:t>
            </a:r>
          </a:p>
        </p:txBody>
      </p:sp>
      <p:grpSp>
        <p:nvGrpSpPr>
          <p:cNvPr id="24" name="그룹 23">
            <a:extLst>
              <a:ext uri="{FF2B5EF4-FFF2-40B4-BE49-F238E27FC236}">
                <a16:creationId xmlns="" xmlns:a16="http://schemas.microsoft.com/office/drawing/2014/main" id="{63FA17A6-27E3-4C91-BF57-97F3CC25D008}"/>
              </a:ext>
            </a:extLst>
          </p:cNvPr>
          <p:cNvGrpSpPr/>
          <p:nvPr/>
        </p:nvGrpSpPr>
        <p:grpSpPr>
          <a:xfrm>
            <a:off x="472840" y="2078608"/>
            <a:ext cx="8742318" cy="292388"/>
            <a:chOff x="558800" y="1973846"/>
            <a:chExt cx="8742318" cy="292388"/>
          </a:xfrm>
        </p:grpSpPr>
        <p:sp>
          <p:nvSpPr>
            <p:cNvPr id="25" name="직사각형 24">
              <a:extLst>
                <a:ext uri="{FF2B5EF4-FFF2-40B4-BE49-F238E27FC236}">
                  <a16:creationId xmlns="" xmlns:a16="http://schemas.microsoft.com/office/drawing/2014/main" id="{7DA52C33-D890-4E36-80BE-D6673928C9D6}"/>
                </a:ext>
              </a:extLst>
            </p:cNvPr>
            <p:cNvSpPr/>
            <p:nvPr/>
          </p:nvSpPr>
          <p:spPr>
            <a:xfrm>
              <a:off x="1121791" y="1973846"/>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rPr>
                <a:t>The global keyword means that the the function will use a global variable outside the function.</a:t>
              </a:r>
            </a:p>
          </p:txBody>
        </p:sp>
        <p:grpSp>
          <p:nvGrpSpPr>
            <p:cNvPr id="26" name="그룹 25">
              <a:extLst>
                <a:ext uri="{FF2B5EF4-FFF2-40B4-BE49-F238E27FC236}">
                  <a16:creationId xmlns="" xmlns:a16="http://schemas.microsoft.com/office/drawing/2014/main" id="{BE7A42B3-28BB-4BC7-BF45-A58984855BDE}"/>
                </a:ext>
              </a:extLst>
            </p:cNvPr>
            <p:cNvGrpSpPr/>
            <p:nvPr/>
          </p:nvGrpSpPr>
          <p:grpSpPr>
            <a:xfrm>
              <a:off x="558800" y="2009101"/>
              <a:ext cx="609648" cy="228600"/>
              <a:chOff x="558800" y="1551901"/>
              <a:chExt cx="609648" cy="228600"/>
            </a:xfrm>
          </p:grpSpPr>
          <p:grpSp>
            <p:nvGrpSpPr>
              <p:cNvPr id="27" name="그룹 26">
                <a:extLst>
                  <a:ext uri="{FF2B5EF4-FFF2-40B4-BE49-F238E27FC236}">
                    <a16:creationId xmlns="" xmlns:a16="http://schemas.microsoft.com/office/drawing/2014/main" id="{FDBD5D35-9927-4FE2-A7D2-4CA0BBF941DB}"/>
                  </a:ext>
                </a:extLst>
              </p:cNvPr>
              <p:cNvGrpSpPr/>
              <p:nvPr/>
            </p:nvGrpSpPr>
            <p:grpSpPr>
              <a:xfrm>
                <a:off x="558800" y="1551901"/>
                <a:ext cx="609648" cy="228600"/>
                <a:chOff x="-220579" y="1900990"/>
                <a:chExt cx="609648" cy="228600"/>
              </a:xfrm>
            </p:grpSpPr>
            <p:sp>
              <p:nvSpPr>
                <p:cNvPr id="30" name="모서리가 둥근 직사각형 34">
                  <a:extLst>
                    <a:ext uri="{FF2B5EF4-FFF2-40B4-BE49-F238E27FC236}">
                      <a16:creationId xmlns="" xmlns:a16="http://schemas.microsoft.com/office/drawing/2014/main" id="{DF2C8DAD-1990-4245-9A1D-6C521D950AAD}"/>
                    </a:ext>
                  </a:extLst>
                </p:cNvPr>
                <p:cNvSpPr/>
                <p:nvPr/>
              </p:nvSpPr>
              <p:spPr>
                <a:xfrm>
                  <a:off x="-220579" y="1900990"/>
                  <a:ext cx="609648"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31" name="직사각형 30">
                  <a:extLst>
                    <a:ext uri="{FF2B5EF4-FFF2-40B4-BE49-F238E27FC236}">
                      <a16:creationId xmlns="" xmlns:a16="http://schemas.microsoft.com/office/drawing/2014/main" id="{D8A25CD5-4B9A-42E9-8F56-9BCFDCAEEF9C}"/>
                    </a:ext>
                  </a:extLst>
                </p:cNvPr>
                <p:cNvSpPr/>
                <p:nvPr/>
              </p:nvSpPr>
              <p:spPr>
                <a:xfrm>
                  <a:off x="-6535" y="1936270"/>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3" name="그림 32">
                  <a:extLst>
                    <a:ext uri="{FF2B5EF4-FFF2-40B4-BE49-F238E27FC236}">
                      <a16:creationId xmlns="" xmlns:a16="http://schemas.microsoft.com/office/drawing/2014/main" id="{352005C8-BC4D-4D3E-B031-9CB5B55B3F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9" name="그림 28">
                <a:extLst>
                  <a:ext uri="{FF2B5EF4-FFF2-40B4-BE49-F238E27FC236}">
                    <a16:creationId xmlns="" xmlns:a16="http://schemas.microsoft.com/office/drawing/2014/main" id="{530669F6-6696-4B53-B9D4-DE5C61532A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grpSp>
      <p:sp>
        <p:nvSpPr>
          <p:cNvPr id="34" name="직사각형 33">
            <a:extLst>
              <a:ext uri="{FF2B5EF4-FFF2-40B4-BE49-F238E27FC236}">
                <a16:creationId xmlns="" xmlns:a16="http://schemas.microsoft.com/office/drawing/2014/main" id="{5D0FA3B9-5FEB-458E-BC94-AB11CC4B58C9}"/>
              </a:ext>
            </a:extLst>
          </p:cNvPr>
          <p:cNvSpPr/>
          <p:nvPr/>
        </p:nvSpPr>
        <p:spPr>
          <a:xfrm>
            <a:off x="580388" y="2478441"/>
            <a:ext cx="888761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What should you do to call the global variable counter without creating a new variable inside a function? Use the global keyword as shown below. global counter declares that the function will use the global variable counter outside the function. </a:t>
            </a:r>
          </a:p>
        </p:txBody>
      </p:sp>
      <p:grpSp>
        <p:nvGrpSpPr>
          <p:cNvPr id="5" name="그룹 4"/>
          <p:cNvGrpSpPr/>
          <p:nvPr/>
        </p:nvGrpSpPr>
        <p:grpSpPr>
          <a:xfrm>
            <a:off x="527985" y="3186050"/>
            <a:ext cx="9009795" cy="1810580"/>
            <a:chOff x="527985" y="3211000"/>
            <a:chExt cx="9009795" cy="1810580"/>
          </a:xfrm>
        </p:grpSpPr>
        <p:pic>
          <p:nvPicPr>
            <p:cNvPr id="4" name="그림 3" descr="텍스트이(가) 표시된 사진&#10;&#10;자동 생성된 설명">
              <a:extLst>
                <a:ext uri="{FF2B5EF4-FFF2-40B4-BE49-F238E27FC236}">
                  <a16:creationId xmlns="" xmlns:a16="http://schemas.microsoft.com/office/drawing/2014/main" id="{49803A5A-34C0-438A-B5E6-09F5A7E9A182}"/>
                </a:ext>
              </a:extLst>
            </p:cNvPr>
            <p:cNvPicPr>
              <a:picLocks noChangeAspect="1"/>
            </p:cNvPicPr>
            <p:nvPr/>
          </p:nvPicPr>
          <p:blipFill>
            <a:blip r:embed="rId7"/>
            <a:stretch>
              <a:fillRect/>
            </a:stretch>
          </p:blipFill>
          <p:spPr>
            <a:xfrm>
              <a:off x="527985" y="3211000"/>
              <a:ext cx="9009795" cy="1810580"/>
            </a:xfrm>
            <a:prstGeom prst="rect">
              <a:avLst/>
            </a:prstGeom>
          </p:spPr>
        </p:pic>
        <p:grpSp>
          <p:nvGrpSpPr>
            <p:cNvPr id="3" name="그룹 2"/>
            <p:cNvGrpSpPr/>
            <p:nvPr/>
          </p:nvGrpSpPr>
          <p:grpSpPr>
            <a:xfrm>
              <a:off x="2615113" y="3457221"/>
              <a:ext cx="5399673" cy="1133829"/>
              <a:chOff x="2615113" y="3457221"/>
              <a:chExt cx="5399673" cy="1133829"/>
            </a:xfrm>
          </p:grpSpPr>
          <p:sp>
            <p:nvSpPr>
              <p:cNvPr id="19" name="TextBox 18">
                <a:extLst>
                  <a:ext uri="{FF2B5EF4-FFF2-40B4-BE49-F238E27FC236}">
                    <a16:creationId xmlns="" xmlns:a16="http://schemas.microsoft.com/office/drawing/2014/main" id="{BD12E949-735C-FA43-A7A0-98D16893668E}"/>
                  </a:ext>
                </a:extLst>
              </p:cNvPr>
              <p:cNvSpPr txBox="1"/>
              <p:nvPr/>
            </p:nvSpPr>
            <p:spPr>
              <a:xfrm>
                <a:off x="3257331" y="4367935"/>
                <a:ext cx="2648170" cy="223115"/>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outside the function</a:t>
                </a:r>
                <a:endParaRPr lang="ko-KR" altLang="en-US" dirty="0"/>
              </a:p>
            </p:txBody>
          </p:sp>
          <p:sp>
            <p:nvSpPr>
              <p:cNvPr id="20" name="Rectangle 13"/>
              <p:cNvSpPr>
                <a:spLocks noChangeArrowheads="1"/>
              </p:cNvSpPr>
              <p:nvPr/>
            </p:nvSpPr>
            <p:spPr bwMode="white">
              <a:xfrm>
                <a:off x="2615113" y="3457221"/>
                <a:ext cx="5399673" cy="183775"/>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sz="1100" i="1" dirty="0">
                    <a:solidFill>
                      <a:srgbClr val="2E8489"/>
                    </a:solidFill>
                    <a:latin typeface="D2Coding" pitchFamily="49" charset="-127"/>
                    <a:ea typeface="D2Coding" pitchFamily="49" charset="-127"/>
                  </a:rPr>
                  <a:t>#</a:t>
                </a:r>
                <a:r>
                  <a:rPr lang="ko-KR" altLang="en-US" sz="1100" i="1" dirty="0">
                    <a:solidFill>
                      <a:srgbClr val="2E8489"/>
                    </a:solidFill>
                    <a:latin typeface="D2Coding" pitchFamily="49" charset="-127"/>
                    <a:ea typeface="D2Coding" pitchFamily="49" charset="-127"/>
                  </a:rPr>
                  <a:t> </a:t>
                </a:r>
                <a:r>
                  <a:rPr lang="en-US" altLang="ko-KR" sz="1100" i="1" dirty="0">
                    <a:solidFill>
                      <a:srgbClr val="2E8489"/>
                    </a:solidFill>
                    <a:latin typeface="D2Coding" pitchFamily="49" charset="-127"/>
                    <a:ea typeface="D2Coding" pitchFamily="49" charset="-127"/>
                  </a:rPr>
                  <a:t>declaration to use the global variable counter outside the function</a:t>
                </a:r>
                <a:endParaRPr lang="ko-KR" altLang="en-US" sz="1100" i="1" dirty="0">
                  <a:solidFill>
                    <a:srgbClr val="2E8489"/>
                  </a:solidFill>
                  <a:latin typeface="D2Coding" pitchFamily="49" charset="-127"/>
                  <a:ea typeface="D2Coding" pitchFamily="49" charset="-127"/>
                </a:endParaRPr>
              </a:p>
            </p:txBody>
          </p:sp>
          <p:sp>
            <p:nvSpPr>
              <p:cNvPr id="21" name="Rectangle 13"/>
              <p:cNvSpPr>
                <a:spLocks noChangeArrowheads="1"/>
              </p:cNvSpPr>
              <p:nvPr/>
            </p:nvSpPr>
            <p:spPr bwMode="white">
              <a:xfrm>
                <a:off x="3265987" y="3733663"/>
                <a:ext cx="2741113" cy="209687"/>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sz="1100" i="1" dirty="0">
                    <a:solidFill>
                      <a:srgbClr val="2E8489"/>
                    </a:solidFill>
                    <a:latin typeface="D2Coding" pitchFamily="49" charset="-127"/>
                    <a:ea typeface="D2Coding" pitchFamily="49" charset="-127"/>
                  </a:rPr>
                  <a:t># counter value inside the function</a:t>
                </a:r>
                <a:endParaRPr lang="ko-KR" altLang="en-US" sz="1100" i="1" dirty="0">
                  <a:solidFill>
                    <a:srgbClr val="2E8489"/>
                  </a:solidFill>
                  <a:latin typeface="D2Coding" pitchFamily="49" charset="-127"/>
                  <a:ea typeface="D2Coding" pitchFamily="49" charset="-127"/>
                </a:endParaRPr>
              </a:p>
            </p:txBody>
          </p:sp>
        </p:grpSp>
      </p:grpSp>
    </p:spTree>
    <p:custDataLst>
      <p:tags r:id="rId1"/>
    </p:custDataLst>
    <p:extLst>
      <p:ext uri="{BB962C8B-B14F-4D97-AF65-F5344CB8AC3E}">
        <p14:creationId xmlns:p14="http://schemas.microsoft.com/office/powerpoint/2010/main" val="315712986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4" name="그림 3" descr="텍스트이(가) 표시된 사진&#10;&#10;자동 생성된 설명">
            <a:extLst>
              <a:ext uri="{FF2B5EF4-FFF2-40B4-BE49-F238E27FC236}">
                <a16:creationId xmlns="" xmlns:a16="http://schemas.microsoft.com/office/drawing/2014/main" id="{49803A5A-34C0-438A-B5E6-09F5A7E9A182}"/>
              </a:ext>
            </a:extLst>
          </p:cNvPr>
          <p:cNvPicPr>
            <a:picLocks noChangeAspect="1"/>
          </p:cNvPicPr>
          <p:nvPr/>
        </p:nvPicPr>
        <p:blipFill>
          <a:blip r:embed="rId4"/>
          <a:stretch>
            <a:fillRect/>
          </a:stretch>
        </p:blipFill>
        <p:spPr>
          <a:xfrm>
            <a:off x="544639" y="2720668"/>
            <a:ext cx="8999061" cy="1808423"/>
          </a:xfrm>
          <a:prstGeom prst="rect">
            <a:avLst/>
          </a:prstGeom>
        </p:spPr>
      </p:pic>
      <p:grpSp>
        <p:nvGrpSpPr>
          <p:cNvPr id="12" name="그룹 11">
            <a:extLst>
              <a:ext uri="{FF2B5EF4-FFF2-40B4-BE49-F238E27FC236}">
                <a16:creationId xmlns="" xmlns:a16="http://schemas.microsoft.com/office/drawing/2014/main" id="{0C969801-AB7B-4D02-9E16-0DA31E78BA46}"/>
              </a:ext>
            </a:extLst>
          </p:cNvPr>
          <p:cNvGrpSpPr/>
          <p:nvPr/>
        </p:nvGrpSpPr>
        <p:grpSpPr>
          <a:xfrm>
            <a:off x="2563561" y="4569241"/>
            <a:ext cx="4763638" cy="1709815"/>
            <a:chOff x="1197864" y="1943813"/>
            <a:chExt cx="6089904" cy="2893348"/>
          </a:xfrm>
        </p:grpSpPr>
        <p:sp>
          <p:nvSpPr>
            <p:cNvPr id="13" name="직사각형 12">
              <a:extLst>
                <a:ext uri="{FF2B5EF4-FFF2-40B4-BE49-F238E27FC236}">
                  <a16:creationId xmlns="" xmlns:a16="http://schemas.microsoft.com/office/drawing/2014/main" id="{7A0BDFBD-2F4F-4853-9413-5B76F60F2211}"/>
                </a:ext>
              </a:extLst>
            </p:cNvPr>
            <p:cNvSpPr/>
            <p:nvPr/>
          </p:nvSpPr>
          <p:spPr>
            <a:xfrm>
              <a:off x="1197864" y="2133463"/>
              <a:ext cx="6089904" cy="2136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14" name="직사각형 13">
              <a:extLst>
                <a:ext uri="{FF2B5EF4-FFF2-40B4-BE49-F238E27FC236}">
                  <a16:creationId xmlns="" xmlns:a16="http://schemas.microsoft.com/office/drawing/2014/main" id="{08321672-7F80-447C-8946-FBCF8D029A10}"/>
                </a:ext>
              </a:extLst>
            </p:cNvPr>
            <p:cNvSpPr/>
            <p:nvPr/>
          </p:nvSpPr>
          <p:spPr>
            <a:xfrm>
              <a:off x="3263972" y="1943813"/>
              <a:ext cx="2072451" cy="402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Entire program(</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.py)</a:t>
              </a:r>
              <a:endParaRPr lang="ko-KR" altLang="en-US" sz="1300" dirty="0">
                <a:solidFill>
                  <a:schemeClr val="tx1"/>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525C9711-731B-4F32-B73E-E3ADB5A9D8EC}"/>
                </a:ext>
              </a:extLst>
            </p:cNvPr>
            <p:cNvSpPr/>
            <p:nvPr/>
          </p:nvSpPr>
          <p:spPr>
            <a:xfrm>
              <a:off x="1392653" y="2547280"/>
              <a:ext cx="2252593" cy="468738"/>
            </a:xfrm>
            <a:prstGeom prst="rect">
              <a:avLst/>
            </a:prstGeom>
          </p:spPr>
          <p:txBody>
            <a:bodyPr wrap="none">
              <a:spAutoFit/>
            </a:bodyPr>
            <a:lstStyle/>
            <a:p>
              <a:pPr algn="ctr"/>
              <a:r>
                <a:rPr lang="en-US" altLang="ko-KR" sz="1200" dirty="0">
                  <a:latin typeface="SamsungOne 400" panose="020B0503030303020204" pitchFamily="34" charset="0"/>
                  <a:ea typeface="SamsungOne 400" panose="020B0503030303020204" pitchFamily="34" charset="0"/>
                </a:rPr>
                <a:t>global variable</a:t>
              </a:r>
              <a:r>
                <a:rPr lang="ko-KR" altLang="en-US" sz="1200" dirty="0">
                  <a:latin typeface="SamsungOne 400" panose="020B0503030303020204" pitchFamily="34" charset="0"/>
                </a:rPr>
                <a:t> </a:t>
              </a:r>
              <a:r>
                <a:rPr lang="en-US" altLang="ko-KR" sz="1200" dirty="0">
                  <a:latin typeface="SamsungOne 400" panose="020B0503030303020204" pitchFamily="34" charset="0"/>
                  <a:ea typeface="SamsungOne 400" panose="020B0503030303020204" pitchFamily="34" charset="0"/>
                </a:rPr>
                <a:t>counter</a:t>
              </a:r>
              <a:endParaRPr lang="ko-KR" altLang="en-US" sz="1200" dirty="0">
                <a:latin typeface="SamsungOne 400" panose="020B0503030303020204" pitchFamily="34" charset="0"/>
              </a:endParaRPr>
            </a:p>
          </p:txBody>
        </p:sp>
        <p:sp>
          <p:nvSpPr>
            <p:cNvPr id="16" name="직사각형 15">
              <a:extLst>
                <a:ext uri="{FF2B5EF4-FFF2-40B4-BE49-F238E27FC236}">
                  <a16:creationId xmlns="" xmlns:a16="http://schemas.microsoft.com/office/drawing/2014/main" id="{BAD44846-B5DD-4384-87B6-6E5F848A9DC8}"/>
                </a:ext>
              </a:extLst>
            </p:cNvPr>
            <p:cNvSpPr/>
            <p:nvPr/>
          </p:nvSpPr>
          <p:spPr>
            <a:xfrm>
              <a:off x="3861820" y="2715767"/>
              <a:ext cx="3107555" cy="13807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17" name="직사각형 16">
              <a:extLst>
                <a:ext uri="{FF2B5EF4-FFF2-40B4-BE49-F238E27FC236}">
                  <a16:creationId xmlns="" xmlns:a16="http://schemas.microsoft.com/office/drawing/2014/main" id="{927892C8-379E-46C3-999D-97A8A62D3B8E}"/>
                </a:ext>
              </a:extLst>
            </p:cNvPr>
            <p:cNvSpPr/>
            <p:nvPr/>
          </p:nvSpPr>
          <p:spPr>
            <a:xfrm>
              <a:off x="4200748" y="2514230"/>
              <a:ext cx="2412031" cy="4023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print_counter function</a:t>
              </a:r>
              <a:endParaRPr lang="ko-KR" altLang="en-US" sz="1300" dirty="0">
                <a:solidFill>
                  <a:schemeClr val="tx1"/>
                </a:solidFill>
                <a:latin typeface="SamsungOne 400" panose="020B0503030303020204" pitchFamily="34" charset="0"/>
              </a:endParaRPr>
            </a:p>
          </p:txBody>
        </p:sp>
        <p:sp>
          <p:nvSpPr>
            <p:cNvPr id="19" name="직사각형 18">
              <a:extLst>
                <a:ext uri="{FF2B5EF4-FFF2-40B4-BE49-F238E27FC236}">
                  <a16:creationId xmlns="" xmlns:a16="http://schemas.microsoft.com/office/drawing/2014/main" id="{594B0238-61EE-4033-920F-01FEF44E0768}"/>
                </a:ext>
              </a:extLst>
            </p:cNvPr>
            <p:cNvSpPr/>
            <p:nvPr/>
          </p:nvSpPr>
          <p:spPr>
            <a:xfrm>
              <a:off x="4163268" y="3141904"/>
              <a:ext cx="2504658" cy="833312"/>
            </a:xfrm>
            <a:prstGeom prst="rect">
              <a:avLst/>
            </a:prstGeom>
          </p:spPr>
          <p:txBody>
            <a:bodyPr wrap="none">
              <a:spAutoFit/>
            </a:bodyPr>
            <a:lstStyle/>
            <a:p>
              <a:pPr algn="ctr"/>
              <a:r>
                <a:rPr lang="en-US" altLang="ko-KR" sz="1300" dirty="0">
                  <a:latin typeface="SamsungOne 400" panose="020B0503030303020204" pitchFamily="34" charset="0"/>
                  <a:ea typeface="SamsungOne 400" panose="020B0503030303020204" pitchFamily="34" charset="0"/>
                </a:rPr>
                <a:t>variable declared global</a:t>
              </a:r>
            </a:p>
            <a:p>
              <a:pPr algn="ctr"/>
              <a:r>
                <a:rPr lang="ko-KR" altLang="en-US" sz="1300" dirty="0">
                  <a:latin typeface="SamsungOne 400" panose="020B0503030303020204" pitchFamily="34" charset="0"/>
                </a:rPr>
                <a:t> </a:t>
              </a:r>
              <a:r>
                <a:rPr lang="en-US" altLang="ko-KR" sz="1300" dirty="0">
                  <a:latin typeface="SamsungOne 400" panose="020B0503030303020204" pitchFamily="34" charset="0"/>
                  <a:ea typeface="SamsungOne 400" panose="020B0503030303020204" pitchFamily="34" charset="0"/>
                </a:rPr>
                <a:t>counter</a:t>
              </a:r>
              <a:endParaRPr lang="ko-KR" altLang="en-US" sz="1300" dirty="0">
                <a:latin typeface="SamsungOne 400" panose="020B0503030303020204" pitchFamily="34" charset="0"/>
              </a:endParaRPr>
            </a:p>
          </p:txBody>
        </p:sp>
        <p:sp>
          <p:nvSpPr>
            <p:cNvPr id="20" name="직사각형 19">
              <a:extLst>
                <a:ext uri="{FF2B5EF4-FFF2-40B4-BE49-F238E27FC236}">
                  <a16:creationId xmlns="" xmlns:a16="http://schemas.microsoft.com/office/drawing/2014/main" id="{53852231-420A-489C-B219-AB2021BA4F05}"/>
                </a:ext>
              </a:extLst>
            </p:cNvPr>
            <p:cNvSpPr/>
            <p:nvPr/>
          </p:nvSpPr>
          <p:spPr>
            <a:xfrm>
              <a:off x="1808349" y="3095244"/>
              <a:ext cx="1480739" cy="402336"/>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100</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1" name="TextBox 20">
              <a:extLst>
                <a:ext uri="{FF2B5EF4-FFF2-40B4-BE49-F238E27FC236}">
                  <a16:creationId xmlns="" xmlns:a16="http://schemas.microsoft.com/office/drawing/2014/main" id="{2252403D-5215-4E1B-9AC6-8C1C012F7184}"/>
                </a:ext>
              </a:extLst>
            </p:cNvPr>
            <p:cNvSpPr txBox="1"/>
            <p:nvPr/>
          </p:nvSpPr>
          <p:spPr>
            <a:xfrm>
              <a:off x="1417228" y="4342382"/>
              <a:ext cx="5758949" cy="494779"/>
            </a:xfrm>
            <a:prstGeom prst="rect">
              <a:avLst/>
            </a:prstGeom>
            <a:noFill/>
          </p:spPr>
          <p:txBody>
            <a:bodyPr wrap="none" rtlCol="0">
              <a:spAutoFit/>
            </a:bodyPr>
            <a:lstStyle/>
            <a:p>
              <a:pPr algn="ctr"/>
              <a:r>
                <a:rPr lang="en-US" altLang="ko-KR" sz="1300" dirty="0">
                  <a:latin typeface="SamsungOne 400" panose="020B0503030303020204" pitchFamily="34" charset="0"/>
                  <a:ea typeface="SamsungOne 400" panose="020B0503030303020204" pitchFamily="34" charset="0"/>
                </a:rPr>
                <a:t>The variable declared global references the global variable</a:t>
              </a:r>
              <a:endParaRPr lang="ko-KR" altLang="en-US" sz="1300" dirty="0">
                <a:latin typeface="SamsungOne 400" panose="020B0503030303020204" pitchFamily="34" charset="0"/>
              </a:endParaRPr>
            </a:p>
          </p:txBody>
        </p:sp>
        <p:cxnSp>
          <p:nvCxnSpPr>
            <p:cNvPr id="22" name="직선 화살표 연결선 21">
              <a:extLst>
                <a:ext uri="{FF2B5EF4-FFF2-40B4-BE49-F238E27FC236}">
                  <a16:creationId xmlns="" xmlns:a16="http://schemas.microsoft.com/office/drawing/2014/main" id="{67444CD7-02AE-473C-92C8-AEDDC28B2BAE}"/>
                </a:ext>
              </a:extLst>
            </p:cNvPr>
            <p:cNvCxnSpPr/>
            <p:nvPr/>
          </p:nvCxnSpPr>
          <p:spPr>
            <a:xfrm flipH="1" flipV="1">
              <a:off x="3335025" y="3323950"/>
              <a:ext cx="515026"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 xmlns:a16="http://schemas.microsoft.com/office/drawing/2014/main" id="{59F7E427-DB6F-4132-9496-CBCABDCB5BAC}"/>
                </a:ext>
              </a:extLst>
            </p:cNvPr>
            <p:cNvSpPr/>
            <p:nvPr/>
          </p:nvSpPr>
          <p:spPr>
            <a:xfrm>
              <a:off x="1532425" y="3673319"/>
              <a:ext cx="1480739" cy="402336"/>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200</a:t>
              </a:r>
              <a:endParaRPr lang="ko-KR" altLang="en-US" sz="1300" dirty="0">
                <a:solidFill>
                  <a:schemeClr val="tx1"/>
                </a:solidFill>
                <a:latin typeface="SamsungOne 400" panose="020B0503030303020204" pitchFamily="34" charset="0"/>
              </a:endParaRPr>
            </a:p>
          </p:txBody>
        </p:sp>
        <p:cxnSp>
          <p:nvCxnSpPr>
            <p:cNvPr id="24" name="직선 연결선 23">
              <a:extLst>
                <a:ext uri="{FF2B5EF4-FFF2-40B4-BE49-F238E27FC236}">
                  <a16:creationId xmlns="" xmlns:a16="http://schemas.microsoft.com/office/drawing/2014/main" id="{F0E2BE5E-0843-4950-8EC8-7A527BEA93AC}"/>
                </a:ext>
              </a:extLst>
            </p:cNvPr>
            <p:cNvCxnSpPr/>
            <p:nvPr/>
          </p:nvCxnSpPr>
          <p:spPr>
            <a:xfrm flipH="1">
              <a:off x="1808349" y="3103888"/>
              <a:ext cx="1479366" cy="4401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 xmlns:a16="http://schemas.microsoft.com/office/drawing/2014/main" id="{6F7D5F76-637E-40D6-9476-FD97D4B2A026}"/>
                </a:ext>
              </a:extLst>
            </p:cNvPr>
            <p:cNvCxnSpPr/>
            <p:nvPr/>
          </p:nvCxnSpPr>
          <p:spPr>
            <a:xfrm flipH="1" flipV="1">
              <a:off x="1808349" y="3103888"/>
              <a:ext cx="1479366" cy="3936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 xmlns:a16="http://schemas.microsoft.com/office/drawing/2014/main" id="{39E80C1D-2346-456C-B6E1-9EBBFA8DB003}"/>
              </a:ext>
            </a:extLst>
          </p:cNvPr>
          <p:cNvGrpSpPr/>
          <p:nvPr/>
        </p:nvGrpSpPr>
        <p:grpSpPr>
          <a:xfrm>
            <a:off x="5200650" y="1824272"/>
            <a:ext cx="4230586" cy="1101274"/>
            <a:chOff x="1457921" y="2150451"/>
            <a:chExt cx="4230586" cy="1101274"/>
          </a:xfrm>
        </p:grpSpPr>
        <p:sp>
          <p:nvSpPr>
            <p:cNvPr id="27" name="TextBox 26">
              <a:extLst>
                <a:ext uri="{FF2B5EF4-FFF2-40B4-BE49-F238E27FC236}">
                  <a16:creationId xmlns="" xmlns:a16="http://schemas.microsoft.com/office/drawing/2014/main" id="{130F1D05-10EE-443A-A48D-A805EBF42DA5}"/>
                </a:ext>
              </a:extLst>
            </p:cNvPr>
            <p:cNvSpPr txBox="1"/>
            <p:nvPr/>
          </p:nvSpPr>
          <p:spPr>
            <a:xfrm>
              <a:off x="1457921" y="2150451"/>
              <a:ext cx="4230586" cy="830997"/>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latinLnBrk="0">
                <a:defRPr sz="1300"/>
              </a:lvl1pPr>
            </a:lstStyle>
            <a:p>
              <a:r>
                <a:rPr lang="en-US" altLang="ko-KR" sz="1200" dirty="0">
                  <a:latin typeface="SamsungOne 400" panose="020B0503030303020204" pitchFamily="34" charset="0"/>
                  <a:ea typeface="SamsungOne 400" panose="020B0503030303020204" pitchFamily="34" charset="0"/>
                </a:rPr>
                <a:t>With global declaration, the function uses the global variable, not the local variable counter. If you change the value inside the function, the value outside the function changes as well. </a:t>
              </a:r>
              <a:endParaRPr lang="ko-KR" altLang="en-US" sz="1200" dirty="0">
                <a:latin typeface="SamsungOne 400" panose="020B0503030303020204" pitchFamily="34" charset="0"/>
              </a:endParaRPr>
            </a:p>
          </p:txBody>
        </p:sp>
        <p:cxnSp>
          <p:nvCxnSpPr>
            <p:cNvPr id="29" name="직선 화살표 연결선 28">
              <a:extLst>
                <a:ext uri="{FF2B5EF4-FFF2-40B4-BE49-F238E27FC236}">
                  <a16:creationId xmlns="" xmlns:a16="http://schemas.microsoft.com/office/drawing/2014/main" id="{8FD90A77-1C8F-4366-ADDD-09F7CE1CEA1C}"/>
                </a:ext>
              </a:extLst>
            </p:cNvPr>
            <p:cNvCxnSpPr>
              <a:cxnSpLocks/>
            </p:cNvCxnSpPr>
            <p:nvPr/>
          </p:nvCxnSpPr>
          <p:spPr>
            <a:xfrm>
              <a:off x="2899371" y="2960854"/>
              <a:ext cx="1272" cy="290871"/>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sp>
        <p:nvSpPr>
          <p:cNvPr id="34" name="직사각형 33">
            <a:extLst>
              <a:ext uri="{FF2B5EF4-FFF2-40B4-BE49-F238E27FC236}">
                <a16:creationId xmlns="" xmlns:a16="http://schemas.microsoft.com/office/drawing/2014/main" id="{C6CB25D1-F848-40C0-B627-527F9E20D7D6}"/>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35" name="TextBox 34">
            <a:extLst>
              <a:ext uri="{FF2B5EF4-FFF2-40B4-BE49-F238E27FC236}">
                <a16:creationId xmlns="" xmlns:a16="http://schemas.microsoft.com/office/drawing/2014/main" id="{4D95CDA7-DDFC-42D4-864B-ACD95F49C74C}"/>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1.3. </a:t>
            </a:r>
            <a:r>
              <a:rPr lang="en-US" altLang="ko-KR" b="1" dirty="0">
                <a:latin typeface="Samsung Sharp Sans" pitchFamily="2" charset="0"/>
              </a:rPr>
              <a:t>Local variable and global variable</a:t>
            </a:r>
          </a:p>
        </p:txBody>
      </p:sp>
      <p:sp>
        <p:nvSpPr>
          <p:cNvPr id="36" name="직사각형 35">
            <a:extLst>
              <a:ext uri="{FF2B5EF4-FFF2-40B4-BE49-F238E27FC236}">
                <a16:creationId xmlns="" xmlns:a16="http://schemas.microsoft.com/office/drawing/2014/main" id="{5D0FA3B9-5FEB-458E-BC94-AB11CC4B58C9}"/>
              </a:ext>
            </a:extLst>
          </p:cNvPr>
          <p:cNvSpPr/>
          <p:nvPr/>
        </p:nvSpPr>
        <p:spPr>
          <a:xfrm>
            <a:off x="580388" y="203517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global keyword changes the value outside the function.</a:t>
            </a:r>
            <a:r>
              <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 </a:t>
            </a:r>
            <a:endParaRPr lang="fr-FR"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sp>
        <p:nvSpPr>
          <p:cNvPr id="30" name="TextBox 29">
            <a:extLst>
              <a:ext uri="{FF2B5EF4-FFF2-40B4-BE49-F238E27FC236}">
                <a16:creationId xmlns="" xmlns:a16="http://schemas.microsoft.com/office/drawing/2014/main" id="{143DDD34-1210-1741-BE25-8D99332D5E41}"/>
              </a:ext>
            </a:extLst>
          </p:cNvPr>
          <p:cNvSpPr txBox="1"/>
          <p:nvPr/>
        </p:nvSpPr>
        <p:spPr>
          <a:xfrm>
            <a:off x="2635250" y="2927154"/>
            <a:ext cx="5068691" cy="20974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a:t>
            </a:r>
            <a:r>
              <a:rPr lang="ko-KR" altLang="en-US" dirty="0"/>
              <a:t> </a:t>
            </a:r>
            <a:r>
              <a:rPr lang="en-US" altLang="ko-KR" dirty="0"/>
              <a:t>declaration to use the global variable counter outside the function</a:t>
            </a:r>
            <a:endParaRPr lang="ko-KR" altLang="en-US" dirty="0"/>
          </a:p>
        </p:txBody>
      </p:sp>
      <p:sp>
        <p:nvSpPr>
          <p:cNvPr id="31" name="TextBox 30">
            <a:extLst>
              <a:ext uri="{FF2B5EF4-FFF2-40B4-BE49-F238E27FC236}">
                <a16:creationId xmlns="" xmlns:a16="http://schemas.microsoft.com/office/drawing/2014/main" id="{8B96D07F-5838-0F47-A801-7D4D355595E6}"/>
              </a:ext>
            </a:extLst>
          </p:cNvPr>
          <p:cNvSpPr txBox="1"/>
          <p:nvPr/>
        </p:nvSpPr>
        <p:spPr>
          <a:xfrm>
            <a:off x="3295650" y="3259332"/>
            <a:ext cx="2621904" cy="17601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inside the function</a:t>
            </a:r>
            <a:endParaRPr lang="ko-KR" altLang="en-US" dirty="0"/>
          </a:p>
        </p:txBody>
      </p:sp>
      <p:sp>
        <p:nvSpPr>
          <p:cNvPr id="33" name="TextBox 32">
            <a:extLst>
              <a:ext uri="{FF2B5EF4-FFF2-40B4-BE49-F238E27FC236}">
                <a16:creationId xmlns="" xmlns:a16="http://schemas.microsoft.com/office/drawing/2014/main" id="{BF454970-7A72-4E4B-9F7C-BCD79C9FDF64}"/>
              </a:ext>
            </a:extLst>
          </p:cNvPr>
          <p:cNvSpPr txBox="1"/>
          <p:nvPr/>
        </p:nvSpPr>
        <p:spPr>
          <a:xfrm>
            <a:off x="3263249" y="3852413"/>
            <a:ext cx="2723823" cy="26161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outside the function</a:t>
            </a:r>
            <a:endParaRPr lang="ko-KR" altLang="en-US" dirty="0"/>
          </a:p>
        </p:txBody>
      </p:sp>
      <p:sp>
        <p:nvSpPr>
          <p:cNvPr id="11" name="직사각형 10">
            <a:extLst>
              <a:ext uri="{FF2B5EF4-FFF2-40B4-BE49-F238E27FC236}">
                <a16:creationId xmlns="" xmlns:a16="http://schemas.microsoft.com/office/drawing/2014/main" id="{53938544-502F-4EB1-B0ED-D0D82C3166AF}"/>
              </a:ext>
            </a:extLst>
          </p:cNvPr>
          <p:cNvSpPr/>
          <p:nvPr/>
        </p:nvSpPr>
        <p:spPr>
          <a:xfrm>
            <a:off x="601335" y="2969489"/>
            <a:ext cx="8861110" cy="314866"/>
          </a:xfrm>
          <a:prstGeom prst="rect">
            <a:avLst/>
          </a:prstGeom>
          <a:no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custDataLst>
      <p:tags r:id="rId1"/>
    </p:custDataLst>
    <p:extLst>
      <p:ext uri="{BB962C8B-B14F-4D97-AF65-F5344CB8AC3E}">
        <p14:creationId xmlns:p14="http://schemas.microsoft.com/office/powerpoint/2010/main" val="1185994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3" name="그림 2">
            <a:extLst>
              <a:ext uri="{FF2B5EF4-FFF2-40B4-BE49-F238E27FC236}">
                <a16:creationId xmlns="" xmlns:a16="http://schemas.microsoft.com/office/drawing/2014/main" id="{FA2925D9-F97E-4D20-B852-1CB20C14D3CD}"/>
              </a:ext>
            </a:extLst>
          </p:cNvPr>
          <p:cNvPicPr>
            <a:picLocks noChangeAspect="1"/>
          </p:cNvPicPr>
          <p:nvPr/>
        </p:nvPicPr>
        <p:blipFill rotWithShape="1">
          <a:blip r:embed="rId4"/>
          <a:srcRect b="20287"/>
          <a:stretch/>
        </p:blipFill>
        <p:spPr>
          <a:xfrm>
            <a:off x="523875" y="3436076"/>
            <a:ext cx="8858250" cy="1537244"/>
          </a:xfrm>
          <a:prstGeom prst="rect">
            <a:avLst/>
          </a:prstGeom>
        </p:spPr>
      </p:pic>
      <p:grpSp>
        <p:nvGrpSpPr>
          <p:cNvPr id="15" name="그룹 14">
            <a:extLst>
              <a:ext uri="{FF2B5EF4-FFF2-40B4-BE49-F238E27FC236}">
                <a16:creationId xmlns="" xmlns:a16="http://schemas.microsoft.com/office/drawing/2014/main" id="{433C28E5-17F3-4755-A702-57353E609D3E}"/>
              </a:ext>
            </a:extLst>
          </p:cNvPr>
          <p:cNvGrpSpPr/>
          <p:nvPr/>
        </p:nvGrpSpPr>
        <p:grpSpPr>
          <a:xfrm>
            <a:off x="3125536" y="4771708"/>
            <a:ext cx="4123624" cy="546388"/>
            <a:chOff x="1449854" y="2864141"/>
            <a:chExt cx="4123624" cy="546388"/>
          </a:xfrm>
        </p:grpSpPr>
        <p:sp>
          <p:nvSpPr>
            <p:cNvPr id="16" name="TextBox 15">
              <a:extLst>
                <a:ext uri="{FF2B5EF4-FFF2-40B4-BE49-F238E27FC236}">
                  <a16:creationId xmlns="" xmlns:a16="http://schemas.microsoft.com/office/drawing/2014/main" id="{5672B0C1-F56C-4CC1-BBFD-D723BCE4EF2B}"/>
                </a:ext>
              </a:extLst>
            </p:cNvPr>
            <p:cNvSpPr txBox="1"/>
            <p:nvPr/>
          </p:nvSpPr>
          <p:spPr>
            <a:xfrm>
              <a:off x="2166284" y="2918086"/>
              <a:ext cx="3407194"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latinLnBrk="0">
                <a:defRPr sz="1300">
                  <a:latin typeface="SamsungOne-400" panose="020B0503030303020204" pitchFamily="34" charset="0"/>
                  <a:ea typeface="SamsungOne-400" panose="020B0503030303020204" pitchFamily="34" charset="0"/>
                </a:defRPr>
              </a:lvl1pPr>
            </a:lstStyle>
            <a:p>
              <a:r>
                <a:rPr lang="en-US" altLang="ko-KR" dirty="0">
                  <a:latin typeface="SamsungOne 400" panose="020B0503030303020204" pitchFamily="34" charset="0"/>
                  <a:ea typeface="SamsungOne 400" panose="020B0503030303020204" pitchFamily="34" charset="0"/>
                </a:rPr>
                <a:t>Insert the greet function as an argument for calling the callfunc function. </a:t>
              </a:r>
              <a:endParaRPr lang="ko-KR" altLang="en-US" dirty="0">
                <a:latin typeface="SamsungOne 400" panose="020B0503030303020204" pitchFamily="34" charset="0"/>
              </a:endParaRPr>
            </a:p>
          </p:txBody>
        </p:sp>
        <p:cxnSp>
          <p:nvCxnSpPr>
            <p:cNvPr id="17" name="직선 화살표 연결선 16">
              <a:extLst>
                <a:ext uri="{FF2B5EF4-FFF2-40B4-BE49-F238E27FC236}">
                  <a16:creationId xmlns="" xmlns:a16="http://schemas.microsoft.com/office/drawing/2014/main" id="{28DFBBBC-7718-477D-B17E-7ADAE5C46E3F}"/>
                </a:ext>
              </a:extLst>
            </p:cNvPr>
            <p:cNvCxnSpPr>
              <a:cxnSpLocks/>
              <a:stCxn id="16" idx="1"/>
            </p:cNvCxnSpPr>
            <p:nvPr/>
          </p:nvCxnSpPr>
          <p:spPr>
            <a:xfrm flipH="1" flipV="1">
              <a:off x="1449854" y="2864141"/>
              <a:ext cx="716430" cy="300167"/>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sp>
        <p:nvSpPr>
          <p:cNvPr id="12" name="직사각형 11">
            <a:extLst>
              <a:ext uri="{FF2B5EF4-FFF2-40B4-BE49-F238E27FC236}">
                <a16:creationId xmlns="" xmlns:a16="http://schemas.microsoft.com/office/drawing/2014/main" id="{30061EF9-4889-406F-ACDA-1F04E00AC7F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 xmlns:a16="http://schemas.microsoft.com/office/drawing/2014/main" id="{384EA32B-A6E5-4BC9-A663-FF2772F794F4}"/>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1.4. First-class function</a:t>
            </a:r>
            <a:endParaRPr lang="en-US" altLang="ko-KR" b="1" dirty="0">
              <a:latin typeface="Samsung Sharp Sans" pitchFamily="2" charset="0"/>
            </a:endParaRPr>
          </a:p>
        </p:txBody>
      </p:sp>
      <p:grpSp>
        <p:nvGrpSpPr>
          <p:cNvPr id="6" name="그룹 5"/>
          <p:cNvGrpSpPr/>
          <p:nvPr/>
        </p:nvGrpSpPr>
        <p:grpSpPr>
          <a:xfrm>
            <a:off x="544219" y="2060575"/>
            <a:ext cx="8923781" cy="1375501"/>
            <a:chOff x="544219" y="2060575"/>
            <a:chExt cx="8923781" cy="1375501"/>
          </a:xfrm>
        </p:grpSpPr>
        <p:sp>
          <p:nvSpPr>
            <p:cNvPr id="20" name="직사각형 19">
              <a:extLst>
                <a:ext uri="{FF2B5EF4-FFF2-40B4-BE49-F238E27FC236}">
                  <a16:creationId xmlns="" xmlns:a16="http://schemas.microsoft.com/office/drawing/2014/main" id="{132D5036-D6C3-4F9B-B74F-D9631F824CD9}"/>
                </a:ext>
              </a:extLst>
            </p:cNvPr>
            <p:cNvSpPr/>
            <p:nvPr/>
          </p:nvSpPr>
          <p:spPr>
            <a:xfrm>
              <a:off x="544219" y="2333210"/>
              <a:ext cx="8204398" cy="110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A first-class function can be treated like any other object,</a:t>
              </a:r>
              <a:r>
                <a:rPr lang="ko-KR" altLang="en-US" sz="1300" dirty="0">
                  <a:solidFill>
                    <a:srgbClr val="000000"/>
                  </a:solidFill>
                  <a:latin typeface="SamsungOne 400" panose="020B0503030303020204" pitchFamily="34" charset="0"/>
                </a:rPr>
                <a:t> </a:t>
              </a:r>
              <a:r>
                <a:rPr lang="en-US" altLang="ko-KR" sz="1300" dirty="0">
                  <a:solidFill>
                    <a:srgbClr val="000000"/>
                  </a:solidFill>
                  <a:latin typeface="SamsungOne 400" panose="020B0503030303020204" pitchFamily="34" charset="0"/>
                  <a:ea typeface="SamsungOne 400" panose="020B0503030303020204" pitchFamily="34" charset="0"/>
                </a:rPr>
                <a:t>like we generate numbers, strings, classes and store them in variables. </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You can pass a function to a parameter, insert it to another variable or use it as a return value. You can even store a function in data types like a list or a dictionary. The code below executes callfunc function by receiving a function as a parameter. </a:t>
              </a:r>
            </a:p>
          </p:txBody>
        </p:sp>
        <p:sp>
          <p:nvSpPr>
            <p:cNvPr id="14" name="직사각형 13">
              <a:extLst>
                <a:ext uri="{FF2B5EF4-FFF2-40B4-BE49-F238E27FC236}">
                  <a16:creationId xmlns="" xmlns:a16="http://schemas.microsoft.com/office/drawing/2014/main" id="{5D0FA3B9-5FEB-458E-BC94-AB11CC4B58C9}"/>
                </a:ext>
              </a:extLst>
            </p:cNvPr>
            <p:cNvSpPr/>
            <p:nvPr/>
          </p:nvSpPr>
          <p:spPr>
            <a:xfrm>
              <a:off x="580388" y="206057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Study the first-class function</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grpSp>
      <p:sp>
        <p:nvSpPr>
          <p:cNvPr id="19" name="직사각형 18"/>
          <p:cNvSpPr/>
          <p:nvPr/>
        </p:nvSpPr>
        <p:spPr>
          <a:xfrm>
            <a:off x="1265184" y="4556759"/>
            <a:ext cx="2321296" cy="150399"/>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callfunc</a:t>
            </a:r>
            <a:r>
              <a:rPr lang="en-US" altLang="ko-KR" sz="1100" dirty="0" smtClean="0">
                <a:solidFill>
                  <a:srgbClr val="BF3238"/>
                </a:solidFill>
                <a:latin typeface="D2Coding" panose="020B0609020101020101" pitchFamily="49" charset="-127"/>
                <a:ea typeface="D2Coding" panose="020B0609020101020101" pitchFamily="49" charset="-127"/>
              </a:rPr>
              <a:t>(greet</a:t>
            </a:r>
            <a:r>
              <a:rPr lang="en-US" altLang="ko-KR" sz="1100" dirty="0">
                <a:solidFill>
                  <a:srgbClr val="BF3238"/>
                </a:solidFill>
                <a:latin typeface="D2Coding" panose="020B0609020101020101" pitchFamily="49" charset="-127"/>
                <a:ea typeface="D2Coding" panose="020B0609020101020101" pitchFamily="49" charset="-127"/>
              </a:rPr>
              <a:t>) function </a:t>
            </a:r>
            <a:r>
              <a:rPr lang="en-US" altLang="ko-KR" sz="1100" dirty="0" smtClean="0">
                <a:solidFill>
                  <a:srgbClr val="BF3238"/>
                </a:solidFill>
                <a:latin typeface="D2Coding" panose="020B0609020101020101" pitchFamily="49" charset="-127"/>
                <a:ea typeface="D2Coding" panose="020B0609020101020101" pitchFamily="49" charset="-127"/>
              </a:rPr>
              <a:t>call</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21" name="직사각형 20"/>
          <p:cNvSpPr/>
          <p:nvPr/>
        </p:nvSpPr>
        <p:spPr>
          <a:xfrm>
            <a:off x="621860" y="4958212"/>
            <a:ext cx="2304220" cy="406334"/>
          </a:xfrm>
          <a:prstGeom prst="rect">
            <a:avLst/>
          </a:prstGeom>
          <a:noFill/>
        </p:spPr>
        <p:txBody>
          <a:bodyPr wrap="none" lIns="0" tIns="0" rIns="0" bIns="0" anchor="ctr">
            <a:noAutofit/>
          </a:bodyPr>
          <a:lstStyle/>
          <a:p>
            <a:r>
              <a:rPr lang="en-US" altLang="ko-KR" sz="1200" dirty="0" err="1">
                <a:latin typeface="D2Coding" panose="020B0609020101020101" pitchFamily="49" charset="-127"/>
                <a:ea typeface="D2Coding" panose="020B0609020101020101" pitchFamily="49" charset="-127"/>
              </a:rPr>
              <a:t>callfunc</a:t>
            </a:r>
            <a:r>
              <a:rPr lang="en-US" altLang="ko-KR" sz="1200" dirty="0">
                <a:latin typeface="D2Coding" panose="020B0609020101020101" pitchFamily="49" charset="-127"/>
                <a:ea typeface="D2Coding" panose="020B0609020101020101" pitchFamily="49" charset="-127"/>
              </a:rPr>
              <a:t>(greet) function </a:t>
            </a:r>
            <a:r>
              <a:rPr lang="en-US" altLang="ko-KR" sz="1200" dirty="0" smtClean="0">
                <a:latin typeface="D2Coding" panose="020B0609020101020101" pitchFamily="49" charset="-127"/>
                <a:ea typeface="D2Coding" panose="020B0609020101020101" pitchFamily="49" charset="-127"/>
              </a:rPr>
              <a:t>call</a:t>
            </a:r>
          </a:p>
          <a:p>
            <a:r>
              <a:rPr lang="en-US" altLang="ko-KR" sz="1200" dirty="0" smtClean="0">
                <a:latin typeface="D2Coding" panose="020B0609020101020101" pitchFamily="49" charset="-127"/>
                <a:ea typeface="D2Coding" panose="020B0609020101020101" pitchFamily="49" charset="-127"/>
              </a:rPr>
              <a:t>Hello</a:t>
            </a:r>
            <a:endParaRPr lang="ko-KR" altLang="en-US" sz="1200" dirty="0">
              <a:latin typeface="D2Coding" panose="020B0609020101020101" pitchFamily="49" charset="-127"/>
              <a:ea typeface="D2Coding" panose="020B0609020101020101" pitchFamily="49" charset="-127"/>
            </a:endParaRPr>
          </a:p>
        </p:txBody>
      </p:sp>
    </p:spTree>
    <p:custDataLst>
      <p:tags r:id="rId1"/>
    </p:custDataLst>
    <p:extLst>
      <p:ext uri="{BB962C8B-B14F-4D97-AF65-F5344CB8AC3E}">
        <p14:creationId xmlns:p14="http://schemas.microsoft.com/office/powerpoint/2010/main" val="26173873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4" name="그림 3">
            <a:extLst>
              <a:ext uri="{FF2B5EF4-FFF2-40B4-BE49-F238E27FC236}">
                <a16:creationId xmlns="" xmlns:a16="http://schemas.microsoft.com/office/drawing/2014/main" id="{F278C47D-7C47-4EFB-BFD6-5B652735E492}"/>
              </a:ext>
            </a:extLst>
          </p:cNvPr>
          <p:cNvPicPr>
            <a:picLocks noChangeAspect="1"/>
          </p:cNvPicPr>
          <p:nvPr/>
        </p:nvPicPr>
        <p:blipFill>
          <a:blip r:embed="rId4"/>
          <a:stretch>
            <a:fillRect/>
          </a:stretch>
        </p:blipFill>
        <p:spPr>
          <a:xfrm>
            <a:off x="516354" y="2260630"/>
            <a:ext cx="9008646" cy="2076156"/>
          </a:xfrm>
          <a:prstGeom prst="rect">
            <a:avLst/>
          </a:prstGeom>
        </p:spPr>
      </p:pic>
      <p:grpSp>
        <p:nvGrpSpPr>
          <p:cNvPr id="15" name="그룹 14">
            <a:extLst>
              <a:ext uri="{FF2B5EF4-FFF2-40B4-BE49-F238E27FC236}">
                <a16:creationId xmlns="" xmlns:a16="http://schemas.microsoft.com/office/drawing/2014/main" id="{A482EAC0-DF95-4B6C-B5E1-849F9013E766}"/>
              </a:ext>
            </a:extLst>
          </p:cNvPr>
          <p:cNvGrpSpPr/>
          <p:nvPr/>
        </p:nvGrpSpPr>
        <p:grpSpPr>
          <a:xfrm>
            <a:off x="2621280" y="3436121"/>
            <a:ext cx="3679520" cy="779771"/>
            <a:chOff x="1676167" y="2942368"/>
            <a:chExt cx="3679520" cy="779771"/>
          </a:xfrm>
        </p:grpSpPr>
        <p:sp>
          <p:nvSpPr>
            <p:cNvPr id="16" name="TextBox 15">
              <a:extLst>
                <a:ext uri="{FF2B5EF4-FFF2-40B4-BE49-F238E27FC236}">
                  <a16:creationId xmlns="" xmlns:a16="http://schemas.microsoft.com/office/drawing/2014/main" id="{C8C0E9CD-86A3-4256-8D09-864A994C667C}"/>
                </a:ext>
              </a:extLst>
            </p:cNvPr>
            <p:cNvSpPr txBox="1"/>
            <p:nvPr/>
          </p:nvSpPr>
          <p:spPr>
            <a:xfrm>
              <a:off x="2044675" y="3229696"/>
              <a:ext cx="3311012"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latinLnBrk="0">
                <a:defRPr sz="1300"/>
              </a:lvl1pPr>
            </a:lstStyle>
            <a:p>
              <a:r>
                <a:rPr lang="en-US" altLang="ko-KR" dirty="0">
                  <a:latin typeface="SamsungOne 400" panose="020B0503030303020204" pitchFamily="34" charset="0"/>
                  <a:ea typeface="SamsungOne 400" panose="020B0503030303020204" pitchFamily="34" charset="0"/>
                </a:rPr>
                <a:t>You can store names of the functions in a list and call them using indexes.</a:t>
              </a:r>
            </a:p>
          </p:txBody>
        </p:sp>
        <p:cxnSp>
          <p:nvCxnSpPr>
            <p:cNvPr id="17" name="직선 화살표 연결선 16">
              <a:extLst>
                <a:ext uri="{FF2B5EF4-FFF2-40B4-BE49-F238E27FC236}">
                  <a16:creationId xmlns="" xmlns:a16="http://schemas.microsoft.com/office/drawing/2014/main" id="{6B986E09-9A56-49AD-96D1-328841206888}"/>
                </a:ext>
              </a:extLst>
            </p:cNvPr>
            <p:cNvCxnSpPr>
              <a:cxnSpLocks/>
            </p:cNvCxnSpPr>
            <p:nvPr/>
          </p:nvCxnSpPr>
          <p:spPr>
            <a:xfrm flipH="1" flipV="1">
              <a:off x="1676167" y="2942368"/>
              <a:ext cx="368508" cy="287328"/>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sp>
        <p:nvSpPr>
          <p:cNvPr id="12" name="직사각형 11">
            <a:extLst>
              <a:ext uri="{FF2B5EF4-FFF2-40B4-BE49-F238E27FC236}">
                <a16:creationId xmlns="" xmlns:a16="http://schemas.microsoft.com/office/drawing/2014/main" id="{3F73A7BD-E8EF-4201-BF5D-FFAC26EA739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 xmlns:a16="http://schemas.microsoft.com/office/drawing/2014/main" id="{F19B42C3-2362-4FA1-8C8F-3ADE424D13AC}"/>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1.4. First-class function</a:t>
            </a:r>
            <a:endParaRPr lang="en-US" altLang="ko-KR" b="1" dirty="0">
              <a:latin typeface="Samsung Sharp Sans" pitchFamily="2" charset="0"/>
            </a:endParaRPr>
          </a:p>
        </p:txBody>
      </p:sp>
      <p:sp>
        <p:nvSpPr>
          <p:cNvPr id="11" name="직사각형 10">
            <a:extLst>
              <a:ext uri="{FF2B5EF4-FFF2-40B4-BE49-F238E27FC236}">
                <a16:creationId xmlns="" xmlns:a16="http://schemas.microsoft.com/office/drawing/2014/main" id="{5D0FA3B9-5FEB-458E-BC94-AB11CC4B58C9}"/>
              </a:ext>
            </a:extLst>
          </p:cNvPr>
          <p:cNvSpPr/>
          <p:nvPr/>
        </p:nvSpPr>
        <p:spPr>
          <a:xfrm>
            <a:off x="580388" y="203771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Python’s function can be stored in a list and called like a variable. </a:t>
            </a:r>
          </a:p>
        </p:txBody>
      </p:sp>
    </p:spTree>
    <p:custDataLst>
      <p:tags r:id="rId1"/>
    </p:custDataLst>
    <p:extLst>
      <p:ext uri="{BB962C8B-B14F-4D97-AF65-F5344CB8AC3E}">
        <p14:creationId xmlns:p14="http://schemas.microsoft.com/office/powerpoint/2010/main" val="35588428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3" name="그림 2">
            <a:extLst>
              <a:ext uri="{FF2B5EF4-FFF2-40B4-BE49-F238E27FC236}">
                <a16:creationId xmlns="" xmlns:a16="http://schemas.microsoft.com/office/drawing/2014/main" id="{C27D03C0-7798-4416-A03E-5FA09DE3436F}"/>
              </a:ext>
            </a:extLst>
          </p:cNvPr>
          <p:cNvPicPr>
            <a:picLocks noChangeAspect="1"/>
          </p:cNvPicPr>
          <p:nvPr/>
        </p:nvPicPr>
        <p:blipFill>
          <a:blip r:embed="rId4"/>
          <a:stretch>
            <a:fillRect/>
          </a:stretch>
        </p:blipFill>
        <p:spPr>
          <a:xfrm>
            <a:off x="580388" y="3154763"/>
            <a:ext cx="8926258" cy="1411661"/>
          </a:xfrm>
          <a:prstGeom prst="rect">
            <a:avLst/>
          </a:prstGeom>
        </p:spPr>
      </p:pic>
      <p:sp>
        <p:nvSpPr>
          <p:cNvPr id="42" name="직사각형 41">
            <a:extLst>
              <a:ext uri="{FF2B5EF4-FFF2-40B4-BE49-F238E27FC236}">
                <a16:creationId xmlns="" xmlns:a16="http://schemas.microsoft.com/office/drawing/2014/main" id="{AFD6ABDE-AFE4-46F0-B4A4-AAF254240E2E}"/>
              </a:ext>
            </a:extLst>
          </p:cNvPr>
          <p:cNvSpPr/>
          <p:nvPr/>
        </p:nvSpPr>
        <p:spPr>
          <a:xfrm>
            <a:off x="578935" y="4761477"/>
            <a:ext cx="8448686"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You can use a function as an argument or a return value as shown above, because all functions in Python are first-class functions. </a:t>
            </a:r>
          </a:p>
        </p:txBody>
      </p:sp>
      <p:sp>
        <p:nvSpPr>
          <p:cNvPr id="13" name="직사각형 12">
            <a:extLst>
              <a:ext uri="{FF2B5EF4-FFF2-40B4-BE49-F238E27FC236}">
                <a16:creationId xmlns="" xmlns:a16="http://schemas.microsoft.com/office/drawing/2014/main" id="{9324B0E5-C802-4A39-972F-54F44444CC8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4" name="TextBox 13">
            <a:extLst>
              <a:ext uri="{FF2B5EF4-FFF2-40B4-BE49-F238E27FC236}">
                <a16:creationId xmlns="" xmlns:a16="http://schemas.microsoft.com/office/drawing/2014/main" id="{64331864-7FFA-4725-86CA-8F3F7CF48EBC}"/>
              </a:ext>
            </a:extLst>
          </p:cNvPr>
          <p:cNvSpPr txBox="1"/>
          <p:nvPr/>
        </p:nvSpPr>
        <p:spPr>
          <a:xfrm>
            <a:off x="361950" y="1586913"/>
            <a:ext cx="7524750" cy="369332"/>
          </a:xfrm>
          <a:prstGeom prst="rect">
            <a:avLst/>
          </a:prstGeom>
          <a:noFill/>
        </p:spPr>
        <p:txBody>
          <a:bodyPr wrap="square">
            <a:spAutoFit/>
          </a:bodyPr>
          <a:lstStyle/>
          <a:p>
            <a:pPr algn="l"/>
            <a:r>
              <a:rPr lang="en-US" altLang="ko-KR" b="1" i="0" dirty="0">
                <a:effectLst/>
                <a:latin typeface="Samsung Sharp Sans" pitchFamily="2" charset="0"/>
              </a:rPr>
              <a:t>1.5. High-level functions implemented by first-class functions</a:t>
            </a:r>
            <a:endParaRPr lang="en-US" altLang="ko-KR" b="1" dirty="0">
              <a:latin typeface="Samsung Sharp Sans" pitchFamily="2" charset="0"/>
            </a:endParaRPr>
          </a:p>
        </p:txBody>
      </p:sp>
      <p:grpSp>
        <p:nvGrpSpPr>
          <p:cNvPr id="9" name="그룹 8"/>
          <p:cNvGrpSpPr/>
          <p:nvPr/>
        </p:nvGrpSpPr>
        <p:grpSpPr>
          <a:xfrm>
            <a:off x="544219" y="2037715"/>
            <a:ext cx="8923781" cy="1035578"/>
            <a:chOff x="544219" y="2037715"/>
            <a:chExt cx="8923781" cy="1035578"/>
          </a:xfrm>
        </p:grpSpPr>
        <p:sp>
          <p:nvSpPr>
            <p:cNvPr id="10" name="직사각형 9">
              <a:extLst>
                <a:ext uri="{FF2B5EF4-FFF2-40B4-BE49-F238E27FC236}">
                  <a16:creationId xmlns="" xmlns:a16="http://schemas.microsoft.com/office/drawing/2014/main" id="{132D5036-D6C3-4F9B-B74F-D9631F824CD9}"/>
                </a:ext>
              </a:extLst>
            </p:cNvPr>
            <p:cNvSpPr/>
            <p:nvPr/>
          </p:nvSpPr>
          <p:spPr>
            <a:xfrm>
              <a:off x="544219" y="2319240"/>
              <a:ext cx="8204398"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Pass a function as an argument for another function. (Store a function in a variable)</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Pass a function as a return value of another function. (Use a function as a return value)</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Store a function in a variable or a data structure. </a:t>
              </a:r>
            </a:p>
          </p:txBody>
        </p:sp>
        <p:sp>
          <p:nvSpPr>
            <p:cNvPr id="11" name="직사각형 10">
              <a:extLst>
                <a:ext uri="{FF2B5EF4-FFF2-40B4-BE49-F238E27FC236}">
                  <a16:creationId xmlns="" xmlns:a16="http://schemas.microsoft.com/office/drawing/2014/main" id="{5D0FA3B9-5FEB-458E-BC94-AB11CC4B58C9}"/>
                </a:ext>
              </a:extLst>
            </p:cNvPr>
            <p:cNvSpPr/>
            <p:nvPr/>
          </p:nvSpPr>
          <p:spPr>
            <a:xfrm>
              <a:off x="580388" y="203771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You can execute complex tasks by using the features of first-class functions</a:t>
              </a:r>
            </a:p>
          </p:txBody>
        </p:sp>
      </p:grpSp>
    </p:spTree>
    <p:custDataLst>
      <p:tags r:id="rId1"/>
    </p:custDataLst>
    <p:extLst>
      <p:ext uri="{BB962C8B-B14F-4D97-AF65-F5344CB8AC3E}">
        <p14:creationId xmlns:p14="http://schemas.microsoft.com/office/powerpoint/2010/main" val="335371727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580388" y="3531608"/>
            <a:ext cx="8829548" cy="2703649"/>
            <a:chOff x="580388" y="3567664"/>
            <a:chExt cx="8829548" cy="2703649"/>
          </a:xfrm>
        </p:grpSpPr>
        <p:pic>
          <p:nvPicPr>
            <p:cNvPr id="4" name="그림 3">
              <a:extLst>
                <a:ext uri="{FF2B5EF4-FFF2-40B4-BE49-F238E27FC236}">
                  <a16:creationId xmlns="" xmlns:a16="http://schemas.microsoft.com/office/drawing/2014/main" id="{25E6DB68-68C4-42CB-980A-5B44C802D07B}"/>
                </a:ext>
              </a:extLst>
            </p:cNvPr>
            <p:cNvPicPr>
              <a:picLocks noChangeAspect="1"/>
            </p:cNvPicPr>
            <p:nvPr/>
          </p:nvPicPr>
          <p:blipFill>
            <a:blip r:embed="rId4"/>
            <a:stretch>
              <a:fillRect/>
            </a:stretch>
          </p:blipFill>
          <p:spPr>
            <a:xfrm>
              <a:off x="580388" y="3567664"/>
              <a:ext cx="8829548" cy="2703649"/>
            </a:xfrm>
            <a:prstGeom prst="rect">
              <a:avLst/>
            </a:prstGeom>
          </p:spPr>
        </p:pic>
        <p:sp>
          <p:nvSpPr>
            <p:cNvPr id="18" name="직사각형 17">
              <a:extLst>
                <a:ext uri="{FF2B5EF4-FFF2-40B4-BE49-F238E27FC236}">
                  <a16:creationId xmlns="" xmlns:a16="http://schemas.microsoft.com/office/drawing/2014/main" id="{860E8616-8D97-4A83-B032-ADA646A639EA}"/>
                </a:ext>
              </a:extLst>
            </p:cNvPr>
            <p:cNvSpPr/>
            <p:nvPr/>
          </p:nvSpPr>
          <p:spPr>
            <a:xfrm>
              <a:off x="5375530" y="4441562"/>
              <a:ext cx="3695700" cy="6120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scene3d>
                <a:camera prst="orthographicFront"/>
                <a:lightRig rig="threePt" dir="t"/>
              </a:scene3d>
              <a:sp3d>
                <a:bevelT w="0" h="6350"/>
              </a:sp3d>
            </a:bodyPr>
            <a:lstStyle/>
            <a:p>
              <a:pPr marL="92075" latinLnBrk="0">
                <a:spcAft>
                  <a:spcPts val="600"/>
                </a:spcAft>
                <a:buClr>
                  <a:srgbClr val="1429A0"/>
                </a:buClr>
              </a:pPr>
              <a:r>
                <a:rPr lang="en-US" altLang="ko-KR" sz="1300" dirty="0">
                  <a:solidFill>
                    <a:prstClr val="black">
                      <a:lumMod val="85000"/>
                      <a:lumOff val="15000"/>
                    </a:prstClr>
                  </a:solidFill>
                  <a:latin typeface="SamsungOne 400" panose="020B0503030303020204" pitchFamily="34" charset="0"/>
                </a:rPr>
                <a:t>We call an inner function that was declared inside a function  as a nested-function. </a:t>
              </a:r>
            </a:p>
          </p:txBody>
        </p:sp>
      </p:grpSp>
      <p:sp>
        <p:nvSpPr>
          <p:cNvPr id="12" name="직사각형 11">
            <a:extLst>
              <a:ext uri="{FF2B5EF4-FFF2-40B4-BE49-F238E27FC236}">
                <a16:creationId xmlns="" xmlns:a16="http://schemas.microsoft.com/office/drawing/2014/main" id="{0AFF59C0-83D9-4779-B67C-483A8DF2D81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2. Outer Function and Nested Function</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 xmlns:a16="http://schemas.microsoft.com/office/drawing/2014/main" id="{A61E41AA-4077-47D6-B151-866BA00020DB}"/>
              </a:ext>
            </a:extLst>
          </p:cNvPr>
          <p:cNvSpPr txBox="1"/>
          <p:nvPr/>
        </p:nvSpPr>
        <p:spPr>
          <a:xfrm>
            <a:off x="361950" y="1586913"/>
            <a:ext cx="7639050" cy="369332"/>
          </a:xfrm>
          <a:prstGeom prst="rect">
            <a:avLst/>
          </a:prstGeom>
          <a:noFill/>
        </p:spPr>
        <p:txBody>
          <a:bodyPr wrap="square">
            <a:spAutoFit/>
          </a:bodyPr>
          <a:lstStyle/>
          <a:p>
            <a:pPr algn="l"/>
            <a:r>
              <a:rPr lang="en-US" altLang="ko-KR" b="1" i="0" dirty="0">
                <a:effectLst/>
                <a:latin typeface="Samsung Sharp Sans" pitchFamily="2" charset="0"/>
              </a:rPr>
              <a:t>2.1. Example of defining nested function in Python</a:t>
            </a:r>
            <a:endParaRPr lang="en-US" altLang="ko-KR" b="1" dirty="0">
              <a:latin typeface="Samsung Sharp Sans" pitchFamily="2" charset="0"/>
            </a:endParaRPr>
          </a:p>
        </p:txBody>
      </p:sp>
      <p:sp>
        <p:nvSpPr>
          <p:cNvPr id="14" name="직사각형 13">
            <a:extLst>
              <a:ext uri="{FF2B5EF4-FFF2-40B4-BE49-F238E27FC236}">
                <a16:creationId xmlns="" xmlns:a16="http://schemas.microsoft.com/office/drawing/2014/main" id="{5D0FA3B9-5FEB-458E-BC94-AB11CC4B58C9}"/>
              </a:ext>
            </a:extLst>
          </p:cNvPr>
          <p:cNvSpPr/>
          <p:nvPr/>
        </p:nvSpPr>
        <p:spPr>
          <a:xfrm>
            <a:off x="580388" y="2037715"/>
            <a:ext cx="882954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sym typeface="Arial"/>
              </a:rPr>
              <a:t>In Python, you can define italic, bold function in the decorate function as shown in the code below and can pass a function as a return value of a function. </a:t>
            </a:r>
            <a:endParaRPr lang="fr-FR" altLang="ko-KR" sz="1300" dirty="0">
              <a:solidFill>
                <a:schemeClr val="tx1"/>
              </a:solidFill>
              <a:latin typeface="SamsungOne 400" panose="020B0503030303020204" pitchFamily="34" charset="0"/>
              <a:ea typeface="SamsungOne 400" panose="020B0503030303020204" pitchFamily="34" charset="0"/>
              <a:cs typeface="맑은 고딕"/>
              <a:sym typeface="Arial"/>
            </a:endParaRPr>
          </a:p>
        </p:txBody>
      </p:sp>
      <p:sp>
        <p:nvSpPr>
          <p:cNvPr id="15" name="직사각형 14">
            <a:extLst>
              <a:ext uri="{FF2B5EF4-FFF2-40B4-BE49-F238E27FC236}">
                <a16:creationId xmlns="" xmlns:a16="http://schemas.microsoft.com/office/drawing/2014/main" id="{132D5036-D6C3-4F9B-B74F-D9631F824CD9}"/>
              </a:ext>
            </a:extLst>
          </p:cNvPr>
          <p:cNvSpPr/>
          <p:nvPr/>
        </p:nvSpPr>
        <p:spPr>
          <a:xfrm>
            <a:off x="544218" y="2511473"/>
            <a:ext cx="8865717"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This exercise used the feature of Python which is that you can define a function inside a function, and that you can pass a function as a return value of a function. </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You can structurally write a code that should have been written with a control statement in other languages. </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You can simplify a code by using less control statements. </a:t>
            </a:r>
          </a:p>
        </p:txBody>
      </p:sp>
    </p:spTree>
    <p:custDataLst>
      <p:tags r:id="rId1"/>
    </p:custDataLst>
    <p:extLst>
      <p:ext uri="{BB962C8B-B14F-4D97-AF65-F5344CB8AC3E}">
        <p14:creationId xmlns:p14="http://schemas.microsoft.com/office/powerpoint/2010/main" val="313620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1.5. Advantages of functions</a:t>
            </a:r>
            <a:endParaRPr lang="ko-KR" altLang="en-US" b="1" dirty="0">
              <a:latin typeface="Samsung Sharp Sans" pitchFamily="2" charset="0"/>
            </a:endParaRPr>
          </a:p>
        </p:txBody>
      </p:sp>
      <p:sp>
        <p:nvSpPr>
          <p:cNvPr id="9" name="직사각형 8">
            <a:extLst>
              <a:ext uri="{FF2B5EF4-FFF2-40B4-BE49-F238E27FC236}">
                <a16:creationId xmlns="" xmlns:a16="http://schemas.microsoft.com/office/drawing/2014/main" id="{90EFA62F-9637-4E5A-AAB1-9E61461D75DD}"/>
              </a:ext>
            </a:extLst>
          </p:cNvPr>
          <p:cNvSpPr/>
          <p:nvPr/>
        </p:nvSpPr>
        <p:spPr>
          <a:xfrm>
            <a:off x="580388" y="20073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Advantages of functions based on what we have learned so far.</a:t>
            </a:r>
          </a:p>
        </p:txBody>
      </p:sp>
      <p:sp>
        <p:nvSpPr>
          <p:cNvPr id="12" name="직사각형 11">
            <a:extLst>
              <a:ext uri="{FF2B5EF4-FFF2-40B4-BE49-F238E27FC236}">
                <a16:creationId xmlns="" xmlns:a16="http://schemas.microsoft.com/office/drawing/2014/main" id="{F1B12DA7-C15F-4B00-8AB3-088BA5E0B6A4}"/>
              </a:ext>
            </a:extLst>
          </p:cNvPr>
          <p:cNvSpPr/>
          <p:nvPr/>
        </p:nvSpPr>
        <p:spPr>
          <a:xfrm>
            <a:off x="690341" y="2315901"/>
            <a:ext cx="7851493" cy="1410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1. Structured programming is possible because one large program can be divided into several parts.</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2. It is possible to reuse functions in other programs.</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3. Code readability is increased.</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4. Even when modifying a program, maintenance is easy because only some functions need to be modified.</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5. If you use an already developed function, you can save time and money in program development.</a:t>
            </a:r>
          </a:p>
        </p:txBody>
      </p:sp>
      <p:sp>
        <p:nvSpPr>
          <p:cNvPr id="10" name="직사각형 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1" name="직사각형 1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3" name="직사각형 1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1791470055"/>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5" name="그림 4">
            <a:extLst>
              <a:ext uri="{FF2B5EF4-FFF2-40B4-BE49-F238E27FC236}">
                <a16:creationId xmlns="" xmlns:a16="http://schemas.microsoft.com/office/drawing/2014/main" id="{54A46885-8D4B-4C7A-81E2-9F6676864B4A}"/>
              </a:ext>
            </a:extLst>
          </p:cNvPr>
          <p:cNvPicPr>
            <a:picLocks noChangeAspect="1"/>
          </p:cNvPicPr>
          <p:nvPr/>
        </p:nvPicPr>
        <p:blipFill>
          <a:blip r:embed="rId4"/>
          <a:stretch>
            <a:fillRect/>
          </a:stretch>
        </p:blipFill>
        <p:spPr>
          <a:xfrm>
            <a:off x="512867" y="3350291"/>
            <a:ext cx="8955133" cy="1563593"/>
          </a:xfrm>
          <a:prstGeom prst="rect">
            <a:avLst/>
          </a:prstGeom>
        </p:spPr>
      </p:pic>
      <p:sp>
        <p:nvSpPr>
          <p:cNvPr id="9" name="직사각형 8">
            <a:extLst>
              <a:ext uri="{FF2B5EF4-FFF2-40B4-BE49-F238E27FC236}">
                <a16:creationId xmlns="" xmlns:a16="http://schemas.microsoft.com/office/drawing/2014/main" id="{C1E698DE-A496-434C-BEA1-73AC3164B8BD}"/>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2. Outer Function and Nested Function</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0" name="TextBox 9">
            <a:extLst>
              <a:ext uri="{FF2B5EF4-FFF2-40B4-BE49-F238E27FC236}">
                <a16:creationId xmlns="" xmlns:a16="http://schemas.microsoft.com/office/drawing/2014/main" id="{2195DEC8-3BD6-4B08-BDFF-E7609CF73DFD}"/>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2.2. R</a:t>
            </a:r>
            <a:r>
              <a:rPr lang="en-US" altLang="ko-KR" b="1" dirty="0">
                <a:latin typeface="Samsung Sharp Sans" pitchFamily="2" charset="0"/>
              </a:rPr>
              <a:t>easons for using nested function</a:t>
            </a:r>
          </a:p>
        </p:txBody>
      </p:sp>
      <p:sp>
        <p:nvSpPr>
          <p:cNvPr id="11" name="직사각형 10">
            <a:extLst>
              <a:ext uri="{FF2B5EF4-FFF2-40B4-BE49-F238E27FC236}">
                <a16:creationId xmlns="" xmlns:a16="http://schemas.microsoft.com/office/drawing/2014/main" id="{5D0FA3B9-5FEB-458E-BC94-AB11CC4B58C9}"/>
              </a:ext>
            </a:extLst>
          </p:cNvPr>
          <p:cNvSpPr/>
          <p:nvPr/>
        </p:nvSpPr>
        <p:spPr>
          <a:xfrm>
            <a:off x="580388" y="2037715"/>
            <a:ext cx="8829548"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Nested function is a function inside a function. Unlike the functions located on the outside, it can freely read variables of the parent function.</a:t>
            </a:r>
          </a:p>
          <a:p>
            <a:pPr marL="115888" indent="-115888" latinLnBrk="0">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You can improve legibility by using a nested function. </a:t>
            </a:r>
          </a:p>
          <a:p>
            <a:pPr marL="115888" indent="-115888" latinLnBrk="0">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However, just for legibility purposes, you can declare a function outside a function. Examine the code below.</a:t>
            </a:r>
          </a:p>
          <a:p>
            <a:pPr marL="115888" indent="-115888" latinLnBrk="0">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The code below runs properly.</a:t>
            </a:r>
          </a:p>
        </p:txBody>
      </p:sp>
    </p:spTree>
    <p:custDataLst>
      <p:tags r:id="rId1"/>
    </p:custDataLst>
    <p:extLst>
      <p:ext uri="{BB962C8B-B14F-4D97-AF65-F5344CB8AC3E}">
        <p14:creationId xmlns:p14="http://schemas.microsoft.com/office/powerpoint/2010/main" val="18235074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8" name="직사각형 7">
            <a:extLst>
              <a:ext uri="{FF2B5EF4-FFF2-40B4-BE49-F238E27FC236}">
                <a16:creationId xmlns="" xmlns:a16="http://schemas.microsoft.com/office/drawing/2014/main" id="{61AE6B22-B762-4BE6-9A3C-8F5C40C1006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2. Outer Function and Nested Function</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9" name="TextBox 8">
            <a:extLst>
              <a:ext uri="{FF2B5EF4-FFF2-40B4-BE49-F238E27FC236}">
                <a16:creationId xmlns="" xmlns:a16="http://schemas.microsoft.com/office/drawing/2014/main" id="{E96596F8-01E9-4F33-B88E-C92492235686}"/>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2.2. Reasons for using nested function</a:t>
            </a:r>
          </a:p>
        </p:txBody>
      </p:sp>
      <p:sp>
        <p:nvSpPr>
          <p:cNvPr id="10" name="직사각형 9">
            <a:extLst>
              <a:ext uri="{FF2B5EF4-FFF2-40B4-BE49-F238E27FC236}">
                <a16:creationId xmlns="" xmlns:a16="http://schemas.microsoft.com/office/drawing/2014/main" id="{5D0FA3B9-5FEB-458E-BC94-AB11CC4B58C9}"/>
              </a:ext>
            </a:extLst>
          </p:cNvPr>
          <p:cNvSpPr/>
          <p:nvPr/>
        </p:nvSpPr>
        <p:spPr>
          <a:xfrm>
            <a:off x="580388" y="2037715"/>
            <a:ext cx="8829548"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A more important reason for using nested function is a notion called closure.</a:t>
            </a:r>
          </a:p>
          <a:p>
            <a:pPr marL="115888" indent="-115888" latinLnBrk="0">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One of the necessary conditions of implementing closure is executing the nested function. </a:t>
            </a:r>
          </a:p>
          <a:p>
            <a:pPr marL="115888" indent="-115888" latinLnBrk="0">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The nested function is an important concept for understanding closure.</a:t>
            </a:r>
          </a:p>
        </p:txBody>
      </p:sp>
    </p:spTree>
    <p:custDataLst>
      <p:tags r:id="rId1"/>
    </p:custDataLst>
    <p:extLst>
      <p:ext uri="{BB962C8B-B14F-4D97-AF65-F5344CB8AC3E}">
        <p14:creationId xmlns:p14="http://schemas.microsoft.com/office/powerpoint/2010/main" val="322289673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3" name="TextBox 12">
            <a:extLst>
              <a:ext uri="{FF2B5EF4-FFF2-40B4-BE49-F238E27FC236}">
                <a16:creationId xmlns="" xmlns:a16="http://schemas.microsoft.com/office/drawing/2014/main" id="{81762318-ECEB-41EA-9452-F1786CD65C57}"/>
              </a:ext>
            </a:extLst>
          </p:cNvPr>
          <p:cNvSpPr txBox="1"/>
          <p:nvPr/>
        </p:nvSpPr>
        <p:spPr>
          <a:xfrm>
            <a:off x="361950" y="1586913"/>
            <a:ext cx="4953000" cy="369332"/>
          </a:xfrm>
          <a:prstGeom prst="rect">
            <a:avLst/>
          </a:prstGeom>
          <a:noFill/>
        </p:spPr>
        <p:txBody>
          <a:bodyPr wrap="square">
            <a:spAutoFit/>
          </a:bodyPr>
          <a:lstStyle/>
          <a:p>
            <a:pPr algn="l"/>
            <a:r>
              <a:rPr lang="en-US" altLang="ko-KR" b="1" dirty="0">
                <a:latin typeface="Samsung Sharp Sans" pitchFamily="2" charset="0"/>
              </a:rPr>
              <a:t>3.1.</a:t>
            </a:r>
            <a:r>
              <a:rPr lang="en-US" altLang="ko-KR" b="1" i="0" dirty="0">
                <a:effectLst/>
                <a:latin typeface="Samsung Sharp Sans" pitchFamily="2" charset="0"/>
              </a:rPr>
              <a:t> </a:t>
            </a:r>
            <a:r>
              <a:rPr lang="en-US" altLang="ko-KR" b="1" dirty="0">
                <a:latin typeface="Samsung Sharp Sans" pitchFamily="2" charset="0"/>
              </a:rPr>
              <a:t>Keyword ‘</a:t>
            </a:r>
            <a:r>
              <a:rPr lang="en-US" altLang="ko-KR" b="1" i="0" dirty="0">
                <a:effectLst/>
                <a:latin typeface="Samsung Sharp Sans" pitchFamily="2" charset="0"/>
              </a:rPr>
              <a:t>global’</a:t>
            </a:r>
            <a:r>
              <a:rPr lang="ko-KR" altLang="en-US" b="1" i="0" dirty="0">
                <a:effectLst/>
                <a:latin typeface="Samsung Sharp Sans" pitchFamily="2" charset="0"/>
              </a:rPr>
              <a:t> </a:t>
            </a:r>
            <a:endParaRPr lang="en-US" altLang="ko-KR" b="1" dirty="0">
              <a:latin typeface="Samsung Sharp Sans" pitchFamily="2" charset="0"/>
            </a:endParaRPr>
          </a:p>
        </p:txBody>
      </p:sp>
      <p:sp>
        <p:nvSpPr>
          <p:cNvPr id="11" name="직사각형 10">
            <a:extLst>
              <a:ext uri="{FF2B5EF4-FFF2-40B4-BE49-F238E27FC236}">
                <a16:creationId xmlns="" xmlns:a16="http://schemas.microsoft.com/office/drawing/2014/main" id="{5D0FA3B9-5FEB-458E-BC94-AB11CC4B58C9}"/>
              </a:ext>
            </a:extLst>
          </p:cNvPr>
          <p:cNvSpPr/>
          <p:nvPr/>
        </p:nvSpPr>
        <p:spPr>
          <a:xfrm>
            <a:off x="580388" y="2037715"/>
            <a:ext cx="882954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If you need to edit n1 inside a function after declaring it as a global variable, declare global n1.</a:t>
            </a:r>
            <a:r>
              <a:rPr lang="ko-KR" altLang="en-US" sz="1300" dirty="0">
                <a:solidFill>
                  <a:schemeClr val="tx1"/>
                </a:solidFill>
                <a:latin typeface="SamsungOne 400" panose="020B0503030303020204" pitchFamily="34" charset="0"/>
                <a:ea typeface="SamsungOne 400" panose="020B0503030303020204" pitchFamily="34" charset="0"/>
                <a:cs typeface="맑은 고딕"/>
              </a:rPr>
              <a:t> </a:t>
            </a:r>
            <a:r>
              <a:rPr lang="en-US" altLang="ko-KR" sz="1300" dirty="0">
                <a:solidFill>
                  <a:schemeClr val="tx1"/>
                </a:solidFill>
                <a:latin typeface="SamsungOne 400" panose="020B0503030303020204" pitchFamily="34" charset="0"/>
                <a:ea typeface="SamsungOne 400" panose="020B0503030303020204" pitchFamily="34" charset="0"/>
                <a:cs typeface="맑은 고딕"/>
              </a:rPr>
              <a:t>This means that “I will use the global variable n1, not the n1 inside the current function.”</a:t>
            </a:r>
          </a:p>
        </p:txBody>
      </p:sp>
      <p:sp>
        <p:nvSpPr>
          <p:cNvPr id="17" name="직사각형 16">
            <a:extLst>
              <a:ext uri="{FF2B5EF4-FFF2-40B4-BE49-F238E27FC236}">
                <a16:creationId xmlns="" xmlns:a16="http://schemas.microsoft.com/office/drawing/2014/main" id="{83082213-65D6-4CBF-83A2-7713585DCC04}"/>
              </a:ext>
            </a:extLst>
          </p:cNvPr>
          <p:cNvSpPr/>
          <p:nvPr/>
        </p:nvSpPr>
        <p:spPr>
          <a:xfrm>
            <a:off x="463014" y="1209754"/>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grpSp>
        <p:nvGrpSpPr>
          <p:cNvPr id="3" name="그룹 2"/>
          <p:cNvGrpSpPr/>
          <p:nvPr/>
        </p:nvGrpSpPr>
        <p:grpSpPr>
          <a:xfrm>
            <a:off x="488757" y="2511675"/>
            <a:ext cx="8953500" cy="1896624"/>
            <a:chOff x="488757" y="2511675"/>
            <a:chExt cx="8953500" cy="1896624"/>
          </a:xfrm>
        </p:grpSpPr>
        <p:grpSp>
          <p:nvGrpSpPr>
            <p:cNvPr id="2" name="그룹 1"/>
            <p:cNvGrpSpPr/>
            <p:nvPr/>
          </p:nvGrpSpPr>
          <p:grpSpPr>
            <a:xfrm>
              <a:off x="488757" y="2511675"/>
              <a:ext cx="8953500" cy="1896624"/>
              <a:chOff x="669225" y="3066248"/>
              <a:chExt cx="8953500" cy="1896624"/>
            </a:xfrm>
          </p:grpSpPr>
          <p:pic>
            <p:nvPicPr>
              <p:cNvPr id="6" name="그림 5">
                <a:extLst>
                  <a:ext uri="{FF2B5EF4-FFF2-40B4-BE49-F238E27FC236}">
                    <a16:creationId xmlns="" xmlns:a16="http://schemas.microsoft.com/office/drawing/2014/main" id="{53655A30-8715-4F4C-A0EB-E7476CF6741A}"/>
                  </a:ext>
                </a:extLst>
              </p:cNvPr>
              <p:cNvPicPr>
                <a:picLocks noChangeAspect="1"/>
              </p:cNvPicPr>
              <p:nvPr/>
            </p:nvPicPr>
            <p:blipFill>
              <a:blip r:embed="rId5"/>
              <a:stretch>
                <a:fillRect/>
              </a:stretch>
            </p:blipFill>
            <p:spPr>
              <a:xfrm>
                <a:off x="669225" y="3066248"/>
                <a:ext cx="8953500" cy="1896624"/>
              </a:xfrm>
              <a:prstGeom prst="rect">
                <a:avLst/>
              </a:prstGeom>
            </p:spPr>
          </p:pic>
          <p:sp>
            <p:nvSpPr>
              <p:cNvPr id="14" name="자유형: 도형 13">
                <a:extLst>
                  <a:ext uri="{FF2B5EF4-FFF2-40B4-BE49-F238E27FC236}">
                    <a16:creationId xmlns="" xmlns:a16="http://schemas.microsoft.com/office/drawing/2014/main" id="{B1C93071-E4C3-4586-A387-F61F7A8F53C6}"/>
                  </a:ext>
                </a:extLst>
              </p:cNvPr>
              <p:cNvSpPr/>
              <p:nvPr/>
            </p:nvSpPr>
            <p:spPr>
              <a:xfrm>
                <a:off x="1694598" y="3281333"/>
                <a:ext cx="1074232" cy="495300"/>
              </a:xfrm>
              <a:custGeom>
                <a:avLst/>
                <a:gdLst>
                  <a:gd name="connsiteX0" fmla="*/ 442128 w 673240"/>
                  <a:gd name="connsiteY0" fmla="*/ 301451 h 301451"/>
                  <a:gd name="connsiteX1" fmla="*/ 673240 w 673240"/>
                  <a:gd name="connsiteY1" fmla="*/ 301451 h 301451"/>
                  <a:gd name="connsiteX2" fmla="*/ 673240 w 673240"/>
                  <a:gd name="connsiteY2" fmla="*/ 0 h 301451"/>
                  <a:gd name="connsiteX3" fmla="*/ 0 w 673240"/>
                  <a:gd name="connsiteY3" fmla="*/ 0 h 301451"/>
                </a:gdLst>
                <a:ahLst/>
                <a:cxnLst>
                  <a:cxn ang="0">
                    <a:pos x="connsiteX0" y="connsiteY0"/>
                  </a:cxn>
                  <a:cxn ang="0">
                    <a:pos x="connsiteX1" y="connsiteY1"/>
                  </a:cxn>
                  <a:cxn ang="0">
                    <a:pos x="connsiteX2" y="connsiteY2"/>
                  </a:cxn>
                  <a:cxn ang="0">
                    <a:pos x="connsiteX3" y="connsiteY3"/>
                  </a:cxn>
                </a:cxnLst>
                <a:rect l="l" t="t" r="r" b="b"/>
                <a:pathLst>
                  <a:path w="673240" h="301451">
                    <a:moveTo>
                      <a:pt x="442128" y="301451"/>
                    </a:moveTo>
                    <a:lnTo>
                      <a:pt x="673240" y="301451"/>
                    </a:lnTo>
                    <a:lnTo>
                      <a:pt x="673240" y="0"/>
                    </a:lnTo>
                    <a:lnTo>
                      <a:pt x="0" y="0"/>
                    </a:lnTo>
                  </a:path>
                </a:pathLst>
              </a:custGeom>
              <a:no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 xmlns:a16="http://schemas.microsoft.com/office/drawing/2014/main" id="{95937D5D-1877-4070-AE67-49359075278E}"/>
                  </a:ext>
                </a:extLst>
              </p:cNvPr>
              <p:cNvSpPr txBox="1"/>
              <p:nvPr/>
            </p:nvSpPr>
            <p:spPr>
              <a:xfrm>
                <a:off x="2838450" y="3297496"/>
                <a:ext cx="3314192"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a:r>
                  <a:rPr lang="en-US" altLang="ko-KR" dirty="0">
                    <a:solidFill>
                      <a:srgbClr val="193EB0"/>
                    </a:solidFill>
                    <a:latin typeface="SamsungOne 400" panose="020B0503030303020204" pitchFamily="34" charset="0"/>
                    <a:ea typeface="SamsungOne 400" panose="020B0503030303020204" pitchFamily="34" charset="0"/>
                  </a:rPr>
                  <a:t>Global variable finds its variable from the name domain of a global variable</a:t>
                </a:r>
                <a:endParaRPr lang="ko-KR" altLang="en-US" dirty="0">
                  <a:solidFill>
                    <a:srgbClr val="193EB0"/>
                  </a:solidFill>
                  <a:latin typeface="SamsungOne 400" panose="020B0503030303020204" pitchFamily="34" charset="0"/>
                </a:endParaRPr>
              </a:p>
            </p:txBody>
          </p:sp>
        </p:grpSp>
        <p:sp>
          <p:nvSpPr>
            <p:cNvPr id="18" name="TextBox 1"/>
            <p:cNvSpPr txBox="1"/>
            <p:nvPr/>
          </p:nvSpPr>
          <p:spPr>
            <a:xfrm>
              <a:off x="2084826" y="3432411"/>
              <a:ext cx="904034" cy="197893"/>
            </a:xfrm>
            <a:prstGeom prst="rect">
              <a:avLst/>
            </a:prstGeom>
            <a:solidFill>
              <a:srgbClr val="F9F9F9"/>
            </a:solidFill>
          </p:spPr>
          <p:txBody>
            <a:bodyPr wrap="square" rtlCol="0" anchor="ctr">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200" i="1" dirty="0" smtClean="0">
                  <a:solidFill>
                    <a:srgbClr val="2E8489"/>
                  </a:solidFill>
                  <a:latin typeface="D2Coding" panose="020B0609020101020101" pitchFamily="49" charset="-127"/>
                  <a:ea typeface="D2Coding" panose="020B0609020101020101" pitchFamily="49" charset="-127"/>
                </a:rPr>
                <a:t># print 2</a:t>
              </a:r>
              <a:endParaRPr lang="ko-KR" altLang="en-US" sz="1200" i="1" dirty="0">
                <a:solidFill>
                  <a:srgbClr val="2E8489"/>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379431260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4" name="직사각형 13">
            <a:extLst>
              <a:ext uri="{FF2B5EF4-FFF2-40B4-BE49-F238E27FC236}">
                <a16:creationId xmlns="" xmlns:a16="http://schemas.microsoft.com/office/drawing/2014/main" id="{83082213-65D6-4CBF-83A2-7713585DCC04}"/>
              </a:ext>
            </a:extLst>
          </p:cNvPr>
          <p:cNvSpPr/>
          <p:nvPr/>
        </p:nvSpPr>
        <p:spPr>
          <a:xfrm>
            <a:off x="463014" y="1209754"/>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2" name="TextBox 21">
            <a:extLst>
              <a:ext uri="{FF2B5EF4-FFF2-40B4-BE49-F238E27FC236}">
                <a16:creationId xmlns="" xmlns:a16="http://schemas.microsoft.com/office/drawing/2014/main" id="{E8A30FC2-D3D6-4947-8E60-2137C538D96B}"/>
              </a:ext>
            </a:extLst>
          </p:cNvPr>
          <p:cNvSpPr txBox="1"/>
          <p:nvPr/>
        </p:nvSpPr>
        <p:spPr>
          <a:xfrm>
            <a:off x="361950" y="1583491"/>
            <a:ext cx="4953000" cy="369332"/>
          </a:xfrm>
          <a:prstGeom prst="rect">
            <a:avLst/>
          </a:prstGeom>
          <a:noFill/>
        </p:spPr>
        <p:txBody>
          <a:bodyPr wrap="square">
            <a:spAutoFit/>
          </a:bodyPr>
          <a:lstStyle/>
          <a:p>
            <a:pPr algn="l"/>
            <a:r>
              <a:rPr lang="en-US" altLang="ko-KR" b="1" dirty="0">
                <a:latin typeface="Samsung Sharp Sans" pitchFamily="2" charset="0"/>
              </a:rPr>
              <a:t>3.2.</a:t>
            </a:r>
            <a:r>
              <a:rPr lang="en-US" altLang="ko-KR" b="1" i="0" dirty="0">
                <a:effectLst/>
                <a:latin typeface="Samsung Sharp Sans" pitchFamily="2" charset="0"/>
              </a:rPr>
              <a:t> </a:t>
            </a:r>
            <a:r>
              <a:rPr lang="en-US" altLang="ko-KR" b="1" dirty="0">
                <a:latin typeface="Samsung Sharp Sans" pitchFamily="2" charset="0"/>
              </a:rPr>
              <a:t>Necessity of nonlocal keyword</a:t>
            </a:r>
          </a:p>
        </p:txBody>
      </p:sp>
      <p:grpSp>
        <p:nvGrpSpPr>
          <p:cNvPr id="4" name="그룹 3"/>
          <p:cNvGrpSpPr/>
          <p:nvPr/>
        </p:nvGrpSpPr>
        <p:grpSpPr>
          <a:xfrm>
            <a:off x="481093" y="2005069"/>
            <a:ext cx="8986906" cy="3488951"/>
            <a:chOff x="481093" y="2005069"/>
            <a:chExt cx="8986906" cy="3488951"/>
          </a:xfrm>
        </p:grpSpPr>
        <p:sp>
          <p:nvSpPr>
            <p:cNvPr id="23" name="Google Shape;2260;ge1857c1b0b_0_159">
              <a:extLst>
                <a:ext uri="{FF2B5EF4-FFF2-40B4-BE49-F238E27FC236}">
                  <a16:creationId xmlns="" xmlns:a16="http://schemas.microsoft.com/office/drawing/2014/main" id="{7B52F5D8-26C0-4362-9128-9D5E69FCA956}"/>
                </a:ext>
              </a:extLst>
            </p:cNvPr>
            <p:cNvSpPr/>
            <p:nvPr/>
          </p:nvSpPr>
          <p:spPr>
            <a:xfrm>
              <a:off x="483436" y="2012893"/>
              <a:ext cx="8984563" cy="3481127"/>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24" name="Google Shape;2261;ge1857c1b0b_0_159">
              <a:extLst>
                <a:ext uri="{FF2B5EF4-FFF2-40B4-BE49-F238E27FC236}">
                  <a16:creationId xmlns="" xmlns:a16="http://schemas.microsoft.com/office/drawing/2014/main" id="{7E253E34-FFD6-45BE-8CA2-2CDD4F01800C}"/>
                </a:ext>
              </a:extLst>
            </p:cNvPr>
            <p:cNvSpPr/>
            <p:nvPr/>
          </p:nvSpPr>
          <p:spPr>
            <a:xfrm>
              <a:off x="481093" y="2005069"/>
              <a:ext cx="8986905" cy="349544"/>
            </a:xfrm>
            <a:prstGeom prst="roundRect">
              <a:avLst>
                <a:gd name="adj" fmla="val 0"/>
              </a:avLst>
            </a:prstGeom>
            <a:solidFill>
              <a:srgbClr val="C1292F"/>
            </a:solidFill>
            <a:ln>
              <a:noFill/>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25" name="그룹 24"/>
            <p:cNvGrpSpPr/>
            <p:nvPr/>
          </p:nvGrpSpPr>
          <p:grpSpPr>
            <a:xfrm>
              <a:off x="603452" y="2015121"/>
              <a:ext cx="8107796" cy="307737"/>
              <a:chOff x="603452" y="2015121"/>
              <a:chExt cx="8107796" cy="307737"/>
            </a:xfrm>
          </p:grpSpPr>
          <p:sp>
            <p:nvSpPr>
              <p:cNvPr id="26" name="Google Shape;2262;ge1857c1b0b_0_159">
                <a:extLst>
                  <a:ext uri="{FF2B5EF4-FFF2-40B4-BE49-F238E27FC236}">
                    <a16:creationId xmlns="" xmlns:a16="http://schemas.microsoft.com/office/drawing/2014/main" id="{F8A8B509-6D8A-49EB-B908-8853A0674315}"/>
                  </a:ext>
                </a:extLst>
              </p:cNvPr>
              <p:cNvSpPr txBox="1"/>
              <p:nvPr/>
            </p:nvSpPr>
            <p:spPr>
              <a:xfrm>
                <a:off x="791248" y="2015121"/>
                <a:ext cx="7920000" cy="307737"/>
              </a:xfrm>
              <a:prstGeom prst="rect">
                <a:avLst/>
              </a:prstGeom>
              <a:noFill/>
              <a:ln>
                <a:noFill/>
              </a:ln>
            </p:spPr>
            <p:txBody>
              <a:bodyPr spcFirstLastPara="1" wrap="square" lIns="91425" tIns="45700" rIns="91425" bIns="4570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fontAlgn="auto" latinLnBrk="0">
                  <a:spcBef>
                    <a:spcPts val="0"/>
                  </a:spcBef>
                  <a:spcAft>
                    <a:spcPts val="0"/>
                  </a:spcAft>
                  <a:buClr>
                    <a:srgbClr val="000000"/>
                  </a:buClr>
                  <a:buSzPts val="1300"/>
                  <a:buFont typeface="Arial"/>
                  <a:buNone/>
                </a:pPr>
                <a:r>
                  <a:rPr kumimoji="0" lang="en-US" sz="1400" b="1" kern="0" dirty="0">
                    <a:solidFill>
                      <a:srgbClr val="FFFFFF"/>
                    </a:solidFill>
                    <a:latin typeface="SamsungOne 400" panose="020B0503030303020204" pitchFamily="34" charset="0"/>
                    <a:ea typeface="SamsungOne 400" panose="020B0503030303020204" pitchFamily="34" charset="0"/>
                    <a:cs typeface="Arial"/>
                    <a:sym typeface="Arial"/>
                  </a:rPr>
                  <a:t>NameError</a:t>
                </a:r>
                <a:endParaRPr kumimoji="0" sz="1400" b="1" kern="0" dirty="0">
                  <a:solidFill>
                    <a:srgbClr val="FFFFFF"/>
                  </a:solidFill>
                  <a:latin typeface="SamsungOne 400" panose="020B0503030303020204" pitchFamily="34" charset="0"/>
                  <a:ea typeface="SamsungOne 400" panose="020B0503030303020204" pitchFamily="34" charset="0"/>
                  <a:cs typeface="Arial"/>
                  <a:sym typeface="Arial"/>
                </a:endParaRPr>
              </a:p>
            </p:txBody>
          </p:sp>
          <p:pic>
            <p:nvPicPr>
              <p:cNvPr id="27" name="Google Shape;2263;ge1857c1b0b_0_159">
                <a:extLst>
                  <a:ext uri="{FF2B5EF4-FFF2-40B4-BE49-F238E27FC236}">
                    <a16:creationId xmlns="" xmlns:a16="http://schemas.microsoft.com/office/drawing/2014/main" id="{6A1EC854-01B6-4A6D-A53E-D4EAF4F05ECA}"/>
                  </a:ext>
                </a:extLst>
              </p:cNvPr>
              <p:cNvPicPr preferRelativeResize="0"/>
              <p:nvPr/>
            </p:nvPicPr>
            <p:blipFill rotWithShape="1">
              <a:blip r:embed="rId4">
                <a:alphaModFix/>
              </a:blip>
              <a:srcRect/>
              <a:stretch/>
            </p:blipFill>
            <p:spPr>
              <a:xfrm>
                <a:off x="603452" y="2087767"/>
                <a:ext cx="214901" cy="189183"/>
              </a:xfrm>
              <a:prstGeom prst="rect">
                <a:avLst/>
              </a:prstGeom>
              <a:noFill/>
              <a:ln>
                <a:noFill/>
              </a:ln>
            </p:spPr>
          </p:pic>
        </p:grpSp>
        <p:pic>
          <p:nvPicPr>
            <p:cNvPr id="29" name="그림 28">
              <a:extLst>
                <a:ext uri="{FF2B5EF4-FFF2-40B4-BE49-F238E27FC236}">
                  <a16:creationId xmlns="" xmlns:a16="http://schemas.microsoft.com/office/drawing/2014/main" id="{F90B4969-392A-41A7-A4FF-BFE4B7BFC160}"/>
                </a:ext>
              </a:extLst>
            </p:cNvPr>
            <p:cNvPicPr>
              <a:picLocks noChangeAspect="1"/>
            </p:cNvPicPr>
            <p:nvPr/>
          </p:nvPicPr>
          <p:blipFill rotWithShape="1">
            <a:blip r:embed="rId5"/>
            <a:srcRect t="2913" r="5925"/>
            <a:stretch/>
          </p:blipFill>
          <p:spPr>
            <a:xfrm>
              <a:off x="577215" y="2429487"/>
              <a:ext cx="8890783" cy="2742367"/>
            </a:xfrm>
            <a:prstGeom prst="rect">
              <a:avLst/>
            </a:prstGeom>
          </p:spPr>
        </p:pic>
        <p:pic>
          <p:nvPicPr>
            <p:cNvPr id="30" name="그림 29">
              <a:extLst>
                <a:ext uri="{FF2B5EF4-FFF2-40B4-BE49-F238E27FC236}">
                  <a16:creationId xmlns="" xmlns:a16="http://schemas.microsoft.com/office/drawing/2014/main" id="{BA93ED46-E78C-4D00-8DD3-673D8E1B1EC4}"/>
                </a:ext>
              </a:extLst>
            </p:cNvPr>
            <p:cNvPicPr>
              <a:picLocks noChangeAspect="1"/>
            </p:cNvPicPr>
            <p:nvPr/>
          </p:nvPicPr>
          <p:blipFill rotWithShape="1">
            <a:blip r:embed="rId6"/>
            <a:srcRect t="26983" r="5787" b="-65"/>
            <a:stretch/>
          </p:blipFill>
          <p:spPr>
            <a:xfrm>
              <a:off x="577215" y="5171854"/>
              <a:ext cx="8841105" cy="253585"/>
            </a:xfrm>
            <a:prstGeom prst="rect">
              <a:avLst/>
            </a:prstGeom>
          </p:spPr>
        </p:pic>
      </p:grpSp>
      <p:sp>
        <p:nvSpPr>
          <p:cNvPr id="16" name="직사각형 15">
            <a:extLst>
              <a:ext uri="{FF2B5EF4-FFF2-40B4-BE49-F238E27FC236}">
                <a16:creationId xmlns="" xmlns:a16="http://schemas.microsoft.com/office/drawing/2014/main" id="{0631F12A-5A43-4689-9139-E5D5558C5621}"/>
              </a:ext>
            </a:extLst>
          </p:cNvPr>
          <p:cNvSpPr/>
          <p:nvPr/>
        </p:nvSpPr>
        <p:spPr>
          <a:xfrm>
            <a:off x="4403309" y="4793587"/>
            <a:ext cx="4813229" cy="14326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scene3d>
              <a:camera prst="orthographicFront"/>
              <a:lightRig rig="threePt" dir="t"/>
            </a:scene3d>
            <a:sp3d>
              <a:bevelT w="0" h="6350"/>
            </a:sp3d>
          </a:bodyPr>
          <a:lstStyle/>
          <a:p>
            <a:pPr marL="285750" indent="-193675">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you try to refer to global keyword n2 when there is no global variable n2, </a:t>
            </a:r>
            <a:r>
              <a:rPr lang="en-US" altLang="ko-KR" sz="1300" dirty="0" err="1">
                <a:solidFill>
                  <a:prstClr val="black">
                    <a:lumMod val="85000"/>
                    <a:lumOff val="15000"/>
                  </a:prstClr>
                </a:solidFill>
                <a:latin typeface="SamsungOne 400" panose="020B0503030303020204" pitchFamily="34" charset="0"/>
              </a:rPr>
              <a:t>NameError</a:t>
            </a:r>
            <a:r>
              <a:rPr lang="en-US" altLang="ko-KR" sz="1300" dirty="0">
                <a:solidFill>
                  <a:prstClr val="black">
                    <a:lumMod val="85000"/>
                    <a:lumOff val="15000"/>
                  </a:prstClr>
                </a:solidFill>
                <a:latin typeface="SamsungOne 400" panose="020B0503030303020204" pitchFamily="34" charset="0"/>
              </a:rPr>
              <a:t>: name’n2’ is not defined occurs. This is because there is no n2 declared as a global variable. </a:t>
            </a:r>
          </a:p>
          <a:p>
            <a:pPr marL="285750" indent="-193675">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For such cases, use the nonlocal keyword instead of the global keyword. </a:t>
            </a:r>
          </a:p>
        </p:txBody>
      </p:sp>
    </p:spTree>
    <p:custDataLst>
      <p:tags r:id="rId1"/>
    </p:custDataLst>
    <p:extLst>
      <p:ext uri="{BB962C8B-B14F-4D97-AF65-F5344CB8AC3E}">
        <p14:creationId xmlns:p14="http://schemas.microsoft.com/office/powerpoint/2010/main" val="22041710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6" name="직사각형 15">
            <a:extLst>
              <a:ext uri="{FF2B5EF4-FFF2-40B4-BE49-F238E27FC236}">
                <a16:creationId xmlns="" xmlns:a16="http://schemas.microsoft.com/office/drawing/2014/main" id="{0631F12A-5A43-4689-9139-E5D5558C5621}"/>
              </a:ext>
            </a:extLst>
          </p:cNvPr>
          <p:cNvSpPr/>
          <p:nvPr/>
        </p:nvSpPr>
        <p:spPr>
          <a:xfrm>
            <a:off x="623136" y="3966405"/>
            <a:ext cx="8844863"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Use the nonlocal keyword when you use n3 variable which is not a local variable nor a global variable in the current scope.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you set nonlocal n3 with the intention to use the nearest n3 variable that is not a local variable, there is no problem.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Connecting with the nearest variable as such is called binding. </a:t>
            </a:r>
          </a:p>
        </p:txBody>
      </p:sp>
      <p:sp>
        <p:nvSpPr>
          <p:cNvPr id="10" name="직사각형 9">
            <a:extLst>
              <a:ext uri="{FF2B5EF4-FFF2-40B4-BE49-F238E27FC236}">
                <a16:creationId xmlns="" xmlns:a16="http://schemas.microsoft.com/office/drawing/2014/main" id="{603255A0-62E1-48DF-A60C-E61A83914BF6}"/>
              </a:ext>
            </a:extLst>
          </p:cNvPr>
          <p:cNvSpPr/>
          <p:nvPr/>
        </p:nvSpPr>
        <p:spPr>
          <a:xfrm>
            <a:off x="463014" y="1209754"/>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4" name="TextBox 13">
            <a:extLst>
              <a:ext uri="{FF2B5EF4-FFF2-40B4-BE49-F238E27FC236}">
                <a16:creationId xmlns="" xmlns:a16="http://schemas.microsoft.com/office/drawing/2014/main" id="{42CC7E69-70D1-4B41-B35B-BA54749A9417}"/>
              </a:ext>
            </a:extLst>
          </p:cNvPr>
          <p:cNvSpPr txBox="1"/>
          <p:nvPr/>
        </p:nvSpPr>
        <p:spPr>
          <a:xfrm>
            <a:off x="361950" y="1583491"/>
            <a:ext cx="4953000" cy="369332"/>
          </a:xfrm>
          <a:prstGeom prst="rect">
            <a:avLst/>
          </a:prstGeom>
          <a:noFill/>
        </p:spPr>
        <p:txBody>
          <a:bodyPr wrap="square">
            <a:spAutoFit/>
          </a:bodyPr>
          <a:lstStyle/>
          <a:p>
            <a:r>
              <a:rPr lang="en-US" altLang="ko-KR" b="1" dirty="0">
                <a:latin typeface="Samsung Sharp Sans" pitchFamily="2" charset="0"/>
              </a:rPr>
              <a:t>3.2. Necessity of nonlocal keyword</a:t>
            </a:r>
          </a:p>
        </p:txBody>
      </p:sp>
      <p:grpSp>
        <p:nvGrpSpPr>
          <p:cNvPr id="2" name="그룹 1"/>
          <p:cNvGrpSpPr/>
          <p:nvPr/>
        </p:nvGrpSpPr>
        <p:grpSpPr>
          <a:xfrm>
            <a:off x="434787" y="1937583"/>
            <a:ext cx="9061439" cy="1896772"/>
            <a:chOff x="434787" y="1937583"/>
            <a:chExt cx="9061439" cy="1896772"/>
          </a:xfrm>
        </p:grpSpPr>
        <p:grpSp>
          <p:nvGrpSpPr>
            <p:cNvPr id="7" name="그룹 6"/>
            <p:cNvGrpSpPr/>
            <p:nvPr/>
          </p:nvGrpSpPr>
          <p:grpSpPr>
            <a:xfrm>
              <a:off x="434787" y="1937583"/>
              <a:ext cx="9061439" cy="1896772"/>
              <a:chOff x="449998" y="2096730"/>
              <a:chExt cx="9061439" cy="1896772"/>
            </a:xfrm>
          </p:grpSpPr>
          <p:pic>
            <p:nvPicPr>
              <p:cNvPr id="4" name="그림 3">
                <a:extLst>
                  <a:ext uri="{FF2B5EF4-FFF2-40B4-BE49-F238E27FC236}">
                    <a16:creationId xmlns="" xmlns:a16="http://schemas.microsoft.com/office/drawing/2014/main" id="{0AB568A8-92C5-421B-B982-12DC26343C77}"/>
                  </a:ext>
                </a:extLst>
              </p:cNvPr>
              <p:cNvPicPr>
                <a:picLocks noChangeAspect="1"/>
              </p:cNvPicPr>
              <p:nvPr/>
            </p:nvPicPr>
            <p:blipFill>
              <a:blip r:embed="rId5"/>
              <a:stretch>
                <a:fillRect/>
              </a:stretch>
            </p:blipFill>
            <p:spPr>
              <a:xfrm>
                <a:off x="449998" y="2096730"/>
                <a:ext cx="9061439" cy="1896772"/>
              </a:xfrm>
              <a:prstGeom prst="rect">
                <a:avLst/>
              </a:prstGeom>
            </p:spPr>
          </p:pic>
          <p:cxnSp>
            <p:nvCxnSpPr>
              <p:cNvPr id="15" name="연결선: 꺾임 14">
                <a:extLst>
                  <a:ext uri="{FF2B5EF4-FFF2-40B4-BE49-F238E27FC236}">
                    <a16:creationId xmlns="" xmlns:a16="http://schemas.microsoft.com/office/drawing/2014/main" id="{64D3393A-221D-4006-B46A-B2F652D17F69}"/>
                  </a:ext>
                </a:extLst>
              </p:cNvPr>
              <p:cNvCxnSpPr>
                <a:cxnSpLocks/>
              </p:cNvCxnSpPr>
              <p:nvPr/>
            </p:nvCxnSpPr>
            <p:spPr>
              <a:xfrm rot="10800000">
                <a:off x="1635346" y="2494820"/>
                <a:ext cx="643815" cy="284015"/>
              </a:xfrm>
              <a:prstGeom prst="bentConnector3">
                <a:avLst>
                  <a:gd name="adj1" fmla="val -34419"/>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35CD2DA1-8BD7-4421-A41D-F344FDE9B029}"/>
                  </a:ext>
                </a:extLst>
              </p:cNvPr>
              <p:cNvSpPr txBox="1"/>
              <p:nvPr/>
            </p:nvSpPr>
            <p:spPr>
              <a:xfrm>
                <a:off x="2615473" y="2390606"/>
                <a:ext cx="5400738"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a:r>
                  <a:rPr lang="en-US" altLang="ko-KR" dirty="0">
                    <a:solidFill>
                      <a:srgbClr val="193EB0"/>
                    </a:solidFill>
                    <a:latin typeface="SamsungOne 400" panose="020B0503030303020204" pitchFamily="34" charset="0"/>
                    <a:ea typeface="SamsungOne 400" panose="020B0503030303020204" pitchFamily="34" charset="0"/>
                  </a:rPr>
                  <a:t>nonlocal n3 variable is not a local variable. </a:t>
                </a:r>
              </a:p>
              <a:p>
                <a:pPr algn="l"/>
                <a:r>
                  <a:rPr lang="en-US" altLang="ko-KR" dirty="0">
                    <a:solidFill>
                      <a:srgbClr val="193EB0"/>
                    </a:solidFill>
                    <a:latin typeface="SamsungOne 400" panose="020B0503030303020204" pitchFamily="34" charset="0"/>
                    <a:ea typeface="SamsungOne 400" panose="020B0503030303020204" pitchFamily="34" charset="0"/>
                  </a:rPr>
                  <a:t>It is not a global variable either, so the nearest n3 variable is connected. </a:t>
                </a:r>
              </a:p>
            </p:txBody>
          </p:sp>
        </p:grpSp>
        <p:sp>
          <p:nvSpPr>
            <p:cNvPr id="13" name="TextBox 1"/>
            <p:cNvSpPr txBox="1"/>
            <p:nvPr/>
          </p:nvSpPr>
          <p:spPr>
            <a:xfrm>
              <a:off x="2180360" y="2844919"/>
              <a:ext cx="1422649" cy="225827"/>
            </a:xfrm>
            <a:prstGeom prst="rect">
              <a:avLst/>
            </a:prstGeom>
            <a:solidFill>
              <a:srgbClr val="F9F9F9"/>
            </a:solidFill>
          </p:spPr>
          <p:txBody>
            <a:bodyPr wrap="square" rtlCol="0" anchor="ctr">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200" i="1" dirty="0" smtClean="0">
                  <a:solidFill>
                    <a:srgbClr val="2E8489"/>
                  </a:solidFill>
                  <a:latin typeface="D2Coding" panose="020B0609020101020101" pitchFamily="49" charset="-127"/>
                  <a:ea typeface="D2Coding" panose="020B0609020101020101" pitchFamily="49" charset="-127"/>
                </a:rPr>
                <a:t># It’s not error</a:t>
              </a:r>
              <a:endParaRPr lang="ko-KR" altLang="en-US" sz="1200" i="1" dirty="0">
                <a:solidFill>
                  <a:srgbClr val="2E8489"/>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40909430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10" name="그룹 9">
            <a:extLst>
              <a:ext uri="{FF2B5EF4-FFF2-40B4-BE49-F238E27FC236}">
                <a16:creationId xmlns="" xmlns:a16="http://schemas.microsoft.com/office/drawing/2014/main" id="{5F44F5F8-9B0C-4053-A0A8-1B6F49BF85D7}"/>
              </a:ext>
            </a:extLst>
          </p:cNvPr>
          <p:cNvGrpSpPr/>
          <p:nvPr/>
        </p:nvGrpSpPr>
        <p:grpSpPr>
          <a:xfrm>
            <a:off x="461064" y="2007070"/>
            <a:ext cx="8775040" cy="292388"/>
            <a:chOff x="558800" y="1994377"/>
            <a:chExt cx="8775040" cy="292388"/>
          </a:xfrm>
        </p:grpSpPr>
        <p:sp>
          <p:nvSpPr>
            <p:cNvPr id="11" name="직사각형 10">
              <a:extLst>
                <a:ext uri="{FF2B5EF4-FFF2-40B4-BE49-F238E27FC236}">
                  <a16:creationId xmlns="" xmlns:a16="http://schemas.microsoft.com/office/drawing/2014/main" id="{6AF8B6D3-6E65-4E2F-87AC-5EC1E509EFF2}"/>
                </a:ext>
              </a:extLst>
            </p:cNvPr>
            <p:cNvSpPr/>
            <p:nvPr/>
          </p:nvSpPr>
          <p:spPr>
            <a:xfrm>
              <a:off x="1154513" y="1994377"/>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You can bind with a variable that is located one level outside the function that used the nonlocal. </a:t>
              </a:r>
            </a:p>
          </p:txBody>
        </p:sp>
        <p:grpSp>
          <p:nvGrpSpPr>
            <p:cNvPr id="12" name="그룹 11">
              <a:extLst>
                <a:ext uri="{FF2B5EF4-FFF2-40B4-BE49-F238E27FC236}">
                  <a16:creationId xmlns="" xmlns:a16="http://schemas.microsoft.com/office/drawing/2014/main" id="{9D4D4B22-03AC-4ED8-9F61-84EB287DF65D}"/>
                </a:ext>
              </a:extLst>
            </p:cNvPr>
            <p:cNvGrpSpPr/>
            <p:nvPr/>
          </p:nvGrpSpPr>
          <p:grpSpPr>
            <a:xfrm>
              <a:off x="558800" y="2009101"/>
              <a:ext cx="621424" cy="228600"/>
              <a:chOff x="558800" y="1551901"/>
              <a:chExt cx="621424" cy="228600"/>
            </a:xfrm>
          </p:grpSpPr>
          <p:grpSp>
            <p:nvGrpSpPr>
              <p:cNvPr id="13" name="그룹 12">
                <a:extLst>
                  <a:ext uri="{FF2B5EF4-FFF2-40B4-BE49-F238E27FC236}">
                    <a16:creationId xmlns="" xmlns:a16="http://schemas.microsoft.com/office/drawing/2014/main" id="{326E5B5C-1F04-473C-A17D-5BF2F09E75C9}"/>
                  </a:ext>
                </a:extLst>
              </p:cNvPr>
              <p:cNvGrpSpPr/>
              <p:nvPr/>
            </p:nvGrpSpPr>
            <p:grpSpPr>
              <a:xfrm>
                <a:off x="558800" y="1551901"/>
                <a:ext cx="621424" cy="228600"/>
                <a:chOff x="-220579" y="1900990"/>
                <a:chExt cx="621424" cy="228600"/>
              </a:xfrm>
            </p:grpSpPr>
            <p:sp>
              <p:nvSpPr>
                <p:cNvPr id="15" name="모서리가 둥근 직사각형 34">
                  <a:extLst>
                    <a:ext uri="{FF2B5EF4-FFF2-40B4-BE49-F238E27FC236}">
                      <a16:creationId xmlns="" xmlns:a16="http://schemas.microsoft.com/office/drawing/2014/main" id="{D848658A-F456-404D-93E1-CD4D94E5F878}"/>
                    </a:ext>
                  </a:extLst>
                </p:cNvPr>
                <p:cNvSpPr/>
                <p:nvPr/>
              </p:nvSpPr>
              <p:spPr>
                <a:xfrm>
                  <a:off x="-220579" y="1900990"/>
                  <a:ext cx="621424"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17" name="직사각형 16">
                  <a:extLst>
                    <a:ext uri="{FF2B5EF4-FFF2-40B4-BE49-F238E27FC236}">
                      <a16:creationId xmlns="" xmlns:a16="http://schemas.microsoft.com/office/drawing/2014/main" id="{A695EBF4-9F5F-44E9-952B-50E015707F27}"/>
                    </a:ext>
                  </a:extLst>
                </p:cNvPr>
                <p:cNvSpPr/>
                <p:nvPr/>
              </p:nvSpPr>
              <p:spPr>
                <a:xfrm>
                  <a:off x="-2500" y="1942993"/>
                  <a:ext cx="380702"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18" name="그림 17">
                  <a:extLst>
                    <a:ext uri="{FF2B5EF4-FFF2-40B4-BE49-F238E27FC236}">
                      <a16:creationId xmlns="" xmlns:a16="http://schemas.microsoft.com/office/drawing/2014/main"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14" name="그림 13">
                <a:extLst>
                  <a:ext uri="{FF2B5EF4-FFF2-40B4-BE49-F238E27FC236}">
                    <a16:creationId xmlns="" xmlns:a16="http://schemas.microsoft.com/office/drawing/2014/main"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grpSp>
      <p:grpSp>
        <p:nvGrpSpPr>
          <p:cNvPr id="19" name="그룹 18">
            <a:extLst>
              <a:ext uri="{FF2B5EF4-FFF2-40B4-BE49-F238E27FC236}">
                <a16:creationId xmlns="" xmlns:a16="http://schemas.microsoft.com/office/drawing/2014/main" id="{7760B5CB-3137-49B5-963F-25D7E2434719}"/>
              </a:ext>
            </a:extLst>
          </p:cNvPr>
          <p:cNvGrpSpPr/>
          <p:nvPr/>
        </p:nvGrpSpPr>
        <p:grpSpPr>
          <a:xfrm>
            <a:off x="525122" y="4850217"/>
            <a:ext cx="8942878" cy="1424684"/>
            <a:chOff x="559817" y="3240571"/>
            <a:chExt cx="8942878" cy="1424684"/>
          </a:xfrm>
        </p:grpSpPr>
        <p:sp>
          <p:nvSpPr>
            <p:cNvPr id="20" name="모서리가 둥근 직사각형 4">
              <a:extLst>
                <a:ext uri="{FF2B5EF4-FFF2-40B4-BE49-F238E27FC236}">
                  <a16:creationId xmlns="" xmlns:a16="http://schemas.microsoft.com/office/drawing/2014/main" id="{D49205AF-D745-4C79-8100-FE9EACB201DB}"/>
                </a:ext>
              </a:extLst>
            </p:cNvPr>
            <p:cNvSpPr/>
            <p:nvPr/>
          </p:nvSpPr>
          <p:spPr>
            <a:xfrm>
              <a:off x="559817" y="3240571"/>
              <a:ext cx="8942878" cy="14246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1"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0">
              <a:extLst>
                <a:ext uri="{FF2B5EF4-FFF2-40B4-BE49-F238E27FC236}">
                  <a16:creationId xmlns="" xmlns:a16="http://schemas.microsoft.com/office/drawing/2014/main" id="{977A4813-13BC-48B9-81F0-24318648C6E5}"/>
                </a:ext>
              </a:extLst>
            </p:cNvPr>
            <p:cNvSpPr txBox="1"/>
            <p:nvPr/>
          </p:nvSpPr>
          <p:spPr>
            <a:xfrm>
              <a:off x="907642" y="3327235"/>
              <a:ext cx="180006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 8,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3" name="TextBox 21">
              <a:extLst>
                <a:ext uri="{FF2B5EF4-FFF2-40B4-BE49-F238E27FC236}">
                  <a16:creationId xmlns="" xmlns:a16="http://schemas.microsoft.com/office/drawing/2014/main" id="{56521AD1-2372-4709-9497-BC4191E7C8E0}"/>
                </a:ext>
              </a:extLst>
            </p:cNvPr>
            <p:cNvSpPr txBox="1"/>
            <p:nvPr/>
          </p:nvSpPr>
          <p:spPr>
            <a:xfrm>
              <a:off x="1036273" y="3673376"/>
              <a:ext cx="8281138" cy="89255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Apply the nonlocal by executing function g. </a:t>
              </a:r>
            </a:p>
            <a:p>
              <a:pPr marL="182563" indent="-18256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Print x value form function f. (the variable of function g has changed to 80 due to the nonlocal.)</a:t>
              </a:r>
            </a:p>
            <a:p>
              <a:pPr marL="182563" indent="-18256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After the execution of all functions, print the variable x. (output value is the first value 20.)</a:t>
              </a:r>
            </a:p>
            <a:p>
              <a:pPr marL="182563" indent="-182563" latinLnBrk="0">
                <a:spcAft>
                  <a:spcPts val="400"/>
                </a:spcAft>
                <a:buClr>
                  <a:srgbClr val="1429A0"/>
                </a:buClr>
                <a:buFont typeface="Arial" panose="020B0604020202020204" pitchFamily="34" charset="0"/>
                <a:buChar char="•"/>
              </a:pPr>
              <a:r>
                <a:rPr lang="en-US" altLang="ko-KR" sz="1200" dirty="0">
                  <a:solidFill>
                    <a:srgbClr val="FF0000"/>
                  </a:solidFill>
                  <a:latin typeface="SamsungOne 400" panose="020B0503030303020204" pitchFamily="34" charset="0"/>
                </a:rPr>
                <a:t>Binding is the variable x being tied with an actual value. </a:t>
              </a:r>
            </a:p>
          </p:txBody>
        </p:sp>
      </p:grpSp>
      <p:sp>
        <p:nvSpPr>
          <p:cNvPr id="26" name="직사각형 25">
            <a:extLst>
              <a:ext uri="{FF2B5EF4-FFF2-40B4-BE49-F238E27FC236}">
                <a16:creationId xmlns="" xmlns:a16="http://schemas.microsoft.com/office/drawing/2014/main" id="{D8FD5473-F11F-49CD-8CC0-9CF96C09B376}"/>
              </a:ext>
            </a:extLst>
          </p:cNvPr>
          <p:cNvSpPr/>
          <p:nvPr/>
        </p:nvSpPr>
        <p:spPr>
          <a:xfrm>
            <a:off x="463014" y="1209754"/>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7" name="TextBox 26">
            <a:extLst>
              <a:ext uri="{FF2B5EF4-FFF2-40B4-BE49-F238E27FC236}">
                <a16:creationId xmlns="" xmlns:a16="http://schemas.microsoft.com/office/drawing/2014/main" id="{6DF815CF-27F5-4002-BB83-81F7D9C8C614}"/>
              </a:ext>
            </a:extLst>
          </p:cNvPr>
          <p:cNvSpPr txBox="1"/>
          <p:nvPr/>
        </p:nvSpPr>
        <p:spPr>
          <a:xfrm>
            <a:off x="361950" y="1583491"/>
            <a:ext cx="4953000" cy="369332"/>
          </a:xfrm>
          <a:prstGeom prst="rect">
            <a:avLst/>
          </a:prstGeom>
          <a:noFill/>
        </p:spPr>
        <p:txBody>
          <a:bodyPr wrap="square">
            <a:spAutoFit/>
          </a:bodyPr>
          <a:lstStyle/>
          <a:p>
            <a:pPr algn="l"/>
            <a:r>
              <a:rPr lang="en-US" altLang="ko-KR" b="1" dirty="0">
                <a:latin typeface="Samsung Sharp Sans" pitchFamily="2" charset="0"/>
              </a:rPr>
              <a:t>3.3.</a:t>
            </a:r>
            <a:r>
              <a:rPr lang="en-US" altLang="ko-KR" b="1" i="0" dirty="0">
                <a:effectLst/>
                <a:latin typeface="Samsung Sharp Sans" pitchFamily="2" charset="0"/>
              </a:rPr>
              <a:t> nonlocal keyword and binding</a:t>
            </a:r>
            <a:endParaRPr lang="en-US" altLang="ko-KR" b="1" dirty="0">
              <a:latin typeface="Samsung Sharp Sans" pitchFamily="2" charset="0"/>
            </a:endParaRPr>
          </a:p>
        </p:txBody>
      </p:sp>
      <p:sp>
        <p:nvSpPr>
          <p:cNvPr id="30" name="직사각형 29">
            <a:extLst>
              <a:ext uri="{FF2B5EF4-FFF2-40B4-BE49-F238E27FC236}">
                <a16:creationId xmlns="" xmlns:a16="http://schemas.microsoft.com/office/drawing/2014/main" id="{5D0FA3B9-5FEB-458E-BC94-AB11CC4B58C9}"/>
              </a:ext>
            </a:extLst>
          </p:cNvPr>
          <p:cNvSpPr/>
          <p:nvPr/>
        </p:nvSpPr>
        <p:spPr>
          <a:xfrm>
            <a:off x="580388" y="2329535"/>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nonlocal : nonlocal keyword here declares that x is not a local variable. </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grpSp>
        <p:nvGrpSpPr>
          <p:cNvPr id="7" name="그룹 6"/>
          <p:cNvGrpSpPr/>
          <p:nvPr/>
        </p:nvGrpSpPr>
        <p:grpSpPr>
          <a:xfrm>
            <a:off x="516211" y="2494711"/>
            <a:ext cx="9016555" cy="2235765"/>
            <a:chOff x="516211" y="2494711"/>
            <a:chExt cx="9016555" cy="2235765"/>
          </a:xfrm>
        </p:grpSpPr>
        <p:grpSp>
          <p:nvGrpSpPr>
            <p:cNvPr id="2" name="그룹 1"/>
            <p:cNvGrpSpPr/>
            <p:nvPr/>
          </p:nvGrpSpPr>
          <p:grpSpPr>
            <a:xfrm>
              <a:off x="516211" y="2494711"/>
              <a:ext cx="9016555" cy="2235765"/>
              <a:chOff x="409575" y="2608171"/>
              <a:chExt cx="9142998" cy="2267118"/>
            </a:xfrm>
          </p:grpSpPr>
          <p:pic>
            <p:nvPicPr>
              <p:cNvPr id="3" name="그림 2">
                <a:extLst>
                  <a:ext uri="{FF2B5EF4-FFF2-40B4-BE49-F238E27FC236}">
                    <a16:creationId xmlns="" xmlns:a16="http://schemas.microsoft.com/office/drawing/2014/main" id="{2C4D11D6-0E42-43D3-8CE2-4D1DBF680D51}"/>
                  </a:ext>
                </a:extLst>
              </p:cNvPr>
              <p:cNvPicPr>
                <a:picLocks noChangeAspect="1"/>
              </p:cNvPicPr>
              <p:nvPr/>
            </p:nvPicPr>
            <p:blipFill>
              <a:blip r:embed="rId8"/>
              <a:stretch>
                <a:fillRect/>
              </a:stretch>
            </p:blipFill>
            <p:spPr>
              <a:xfrm>
                <a:off x="409575" y="2608171"/>
                <a:ext cx="8524702" cy="2267118"/>
              </a:xfrm>
              <a:prstGeom prst="rect">
                <a:avLst/>
              </a:prstGeom>
            </p:spPr>
          </p:pic>
          <p:cxnSp>
            <p:nvCxnSpPr>
              <p:cNvPr id="4" name="연결선: 꺾임 3">
                <a:extLst>
                  <a:ext uri="{FF2B5EF4-FFF2-40B4-BE49-F238E27FC236}">
                    <a16:creationId xmlns="" xmlns:a16="http://schemas.microsoft.com/office/drawing/2014/main" id="{E00AE972-3E89-4E8C-A535-0FD602032D11}"/>
                  </a:ext>
                </a:extLst>
              </p:cNvPr>
              <p:cNvCxnSpPr>
                <a:cxnSpLocks/>
              </p:cNvCxnSpPr>
              <p:nvPr/>
            </p:nvCxnSpPr>
            <p:spPr>
              <a:xfrm rot="10800000">
                <a:off x="1614197" y="3172410"/>
                <a:ext cx="541175" cy="363893"/>
              </a:xfrm>
              <a:prstGeom prst="bentConnector3">
                <a:avLst>
                  <a:gd name="adj1" fmla="val -22414"/>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B2853387-E146-4768-B95D-821FA8C8DE30}"/>
                  </a:ext>
                </a:extLst>
              </p:cNvPr>
              <p:cNvSpPr txBox="1"/>
              <p:nvPr/>
            </p:nvSpPr>
            <p:spPr>
              <a:xfrm>
                <a:off x="2356889" y="3114006"/>
                <a:ext cx="5315182" cy="499349"/>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defTabSz="-45199300"/>
                <a:r>
                  <a:rPr lang="en-US" altLang="ko-KR" dirty="0">
                    <a:solidFill>
                      <a:srgbClr val="193EB0"/>
                    </a:solidFill>
                    <a:latin typeface="SamsungOne 400" panose="020B0503030303020204" pitchFamily="34" charset="0"/>
                    <a:ea typeface="SamsungOne 400" panose="020B0503030303020204" pitchFamily="34" charset="0"/>
                  </a:rPr>
                  <a:t>nonlocal x variable is not a local variable. </a:t>
                </a:r>
              </a:p>
              <a:p>
                <a:pPr algn="l" defTabSz="-45199300"/>
                <a:r>
                  <a:rPr lang="en-US" altLang="ko-KR" dirty="0">
                    <a:solidFill>
                      <a:srgbClr val="193EB0"/>
                    </a:solidFill>
                    <a:latin typeface="SamsungOne 400" panose="020B0503030303020204" pitchFamily="34" charset="0"/>
                    <a:ea typeface="SamsungOne 400" panose="020B0503030303020204" pitchFamily="34" charset="0"/>
                  </a:rPr>
                  <a:t>It is not a global variable either, so the variable of f function is bound. </a:t>
                </a:r>
                <a:endParaRPr lang="ko-KR" altLang="en-US" dirty="0">
                  <a:solidFill>
                    <a:srgbClr val="193EB0"/>
                  </a:solidFill>
                  <a:latin typeface="SamsungOne 400" panose="020B0503030303020204" pitchFamily="34" charset="0"/>
                  <a:ea typeface="SamsungOne 400" panose="020B0503030303020204" pitchFamily="34" charset="0"/>
                </a:endParaRPr>
              </a:p>
            </p:txBody>
          </p:sp>
          <p:pic>
            <p:nvPicPr>
              <p:cNvPr id="33" name="그림 32">
                <a:extLst>
                  <a:ext uri="{FF2B5EF4-FFF2-40B4-BE49-F238E27FC236}">
                    <a16:creationId xmlns="" xmlns:a16="http://schemas.microsoft.com/office/drawing/2014/main" id="{2C4D11D6-0E42-43D3-8CE2-4D1DBF680D51}"/>
                  </a:ext>
                </a:extLst>
              </p:cNvPr>
              <p:cNvPicPr>
                <a:picLocks noChangeAspect="1"/>
              </p:cNvPicPr>
              <p:nvPr/>
            </p:nvPicPr>
            <p:blipFill rotWithShape="1">
              <a:blip r:embed="rId8"/>
              <a:srcRect l="86948"/>
              <a:stretch/>
            </p:blipFill>
            <p:spPr>
              <a:xfrm>
                <a:off x="8439904" y="2608171"/>
                <a:ext cx="1112669" cy="2267118"/>
              </a:xfrm>
              <a:prstGeom prst="rect">
                <a:avLst/>
              </a:prstGeom>
            </p:spPr>
          </p:pic>
        </p:grpSp>
        <p:sp>
          <p:nvSpPr>
            <p:cNvPr id="6" name="TextBox 5">
              <a:extLst>
                <a:ext uri="{FF2B5EF4-FFF2-40B4-BE49-F238E27FC236}">
                  <a16:creationId xmlns="" xmlns:a16="http://schemas.microsoft.com/office/drawing/2014/main" id="{947E05A3-DD37-FB46-A86C-A5413BE75CE9}"/>
                </a:ext>
              </a:extLst>
            </p:cNvPr>
            <p:cNvSpPr txBox="1"/>
            <p:nvPr/>
          </p:nvSpPr>
          <p:spPr>
            <a:xfrm>
              <a:off x="1354156" y="2672577"/>
              <a:ext cx="1994162" cy="15516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050" dirty="0" smtClean="0"/>
                <a:t># global </a:t>
              </a:r>
              <a:r>
                <a:rPr lang="en-US" altLang="ko-KR" sz="1050" dirty="0"/>
                <a:t>variable</a:t>
              </a:r>
              <a:endParaRPr lang="ko-KR" altLang="en-US" sz="1050" dirty="0"/>
            </a:p>
          </p:txBody>
        </p:sp>
      </p:grpSp>
    </p:spTree>
    <p:custDataLst>
      <p:tags r:id="rId1"/>
    </p:custDataLst>
    <p:extLst>
      <p:ext uri="{BB962C8B-B14F-4D97-AF65-F5344CB8AC3E}">
        <p14:creationId xmlns:p14="http://schemas.microsoft.com/office/powerpoint/2010/main" val="416262207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Medium" pitchFamily="2" charset="0"/>
                <a:ea typeface="Samsung Sharp Sans Medium" pitchFamily="2" charset="0"/>
                <a:cs typeface="Samsung Sharp Sans Medium" pitchFamily="2" charset="0"/>
              </a:rPr>
              <a:t>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2" name="그룹 11">
            <a:extLst>
              <a:ext uri="{FF2B5EF4-FFF2-40B4-BE49-F238E27FC236}">
                <a16:creationId xmlns="" xmlns:a16="http://schemas.microsoft.com/office/drawing/2014/main" id="{297AE6DC-10E1-44BE-8029-4DE55AB206D1}"/>
              </a:ext>
            </a:extLst>
          </p:cNvPr>
          <p:cNvGrpSpPr/>
          <p:nvPr/>
        </p:nvGrpSpPr>
        <p:grpSpPr>
          <a:xfrm>
            <a:off x="463014" y="4683257"/>
            <a:ext cx="9004984" cy="986024"/>
            <a:chOff x="559817" y="3240571"/>
            <a:chExt cx="9004984" cy="986024"/>
          </a:xfrm>
        </p:grpSpPr>
        <p:sp>
          <p:nvSpPr>
            <p:cNvPr id="13" name="모서리가 둥근 직사각형 4">
              <a:extLst>
                <a:ext uri="{FF2B5EF4-FFF2-40B4-BE49-F238E27FC236}">
                  <a16:creationId xmlns="" xmlns:a16="http://schemas.microsoft.com/office/drawing/2014/main" id="{E0F33035-52F4-4BE1-B47F-05BA3F65E62D}"/>
                </a:ext>
              </a:extLst>
            </p:cNvPr>
            <p:cNvSpPr/>
            <p:nvPr/>
          </p:nvSpPr>
          <p:spPr>
            <a:xfrm>
              <a:off x="559817" y="3240571"/>
              <a:ext cx="9004984" cy="9860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95739F8B-FF89-40BC-84B9-11E2845812F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0">
              <a:extLst>
                <a:ext uri="{FF2B5EF4-FFF2-40B4-BE49-F238E27FC236}">
                  <a16:creationId xmlns="" xmlns:a16="http://schemas.microsoft.com/office/drawing/2014/main" id="{908C8D6B-0CC6-4C3A-9CD6-2DD3694867C0}"/>
                </a:ext>
              </a:extLst>
            </p:cNvPr>
            <p:cNvSpPr txBox="1"/>
            <p:nvPr/>
          </p:nvSpPr>
          <p:spPr>
            <a:xfrm>
              <a:off x="907642" y="3327235"/>
              <a:ext cx="180006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21">
              <a:extLst>
                <a:ext uri="{FF2B5EF4-FFF2-40B4-BE49-F238E27FC236}">
                  <a16:creationId xmlns="" xmlns:a16="http://schemas.microsoft.com/office/drawing/2014/main" id="{180E76AD-A255-4DED-8562-91F204871E45}"/>
                </a:ext>
              </a:extLst>
            </p:cNvPr>
            <p:cNvSpPr txBox="1"/>
            <p:nvPr/>
          </p:nvSpPr>
          <p:spPr>
            <a:xfrm>
              <a:off x="1036273" y="3626634"/>
              <a:ext cx="8281138"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Define only one function and declare the nonlocal inside this function in order to keep the global variable intact.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this case, syntax error occurs. </a:t>
              </a:r>
            </a:p>
          </p:txBody>
        </p:sp>
      </p:grpSp>
      <p:sp>
        <p:nvSpPr>
          <p:cNvPr id="18" name="직사각형 17">
            <a:extLst>
              <a:ext uri="{FF2B5EF4-FFF2-40B4-BE49-F238E27FC236}">
                <a16:creationId xmlns="" xmlns:a16="http://schemas.microsoft.com/office/drawing/2014/main" id="{844893B1-4881-4750-A06B-18E69F093C13}"/>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9" name="TextBox 18">
            <a:extLst>
              <a:ext uri="{FF2B5EF4-FFF2-40B4-BE49-F238E27FC236}">
                <a16:creationId xmlns="" xmlns:a16="http://schemas.microsoft.com/office/drawing/2014/main" id="{AE800F97-6E19-49B0-AA77-0686C030AB95}"/>
              </a:ext>
            </a:extLst>
          </p:cNvPr>
          <p:cNvSpPr txBox="1"/>
          <p:nvPr/>
        </p:nvSpPr>
        <p:spPr>
          <a:xfrm>
            <a:off x="361950" y="1588423"/>
            <a:ext cx="7562850" cy="369332"/>
          </a:xfrm>
          <a:prstGeom prst="rect">
            <a:avLst/>
          </a:prstGeom>
          <a:noFill/>
        </p:spPr>
        <p:txBody>
          <a:bodyPr wrap="square">
            <a:spAutoFit/>
          </a:bodyPr>
          <a:lstStyle/>
          <a:p>
            <a:pPr algn="l"/>
            <a:r>
              <a:rPr lang="en-US" altLang="ko-KR" b="1" dirty="0">
                <a:latin typeface="Samsung Sharp Sans" pitchFamily="2" charset="0"/>
              </a:rPr>
              <a:t>3.4. Relation between nonlocal and global variable</a:t>
            </a:r>
          </a:p>
        </p:txBody>
      </p:sp>
      <p:grpSp>
        <p:nvGrpSpPr>
          <p:cNvPr id="6" name="그룹 5"/>
          <p:cNvGrpSpPr/>
          <p:nvPr/>
        </p:nvGrpSpPr>
        <p:grpSpPr>
          <a:xfrm>
            <a:off x="481093" y="2058409"/>
            <a:ext cx="8986906" cy="2498351"/>
            <a:chOff x="481093" y="2058409"/>
            <a:chExt cx="8986906" cy="2498351"/>
          </a:xfrm>
        </p:grpSpPr>
        <p:sp>
          <p:nvSpPr>
            <p:cNvPr id="23" name="Google Shape;2260;ge1857c1b0b_0_159">
              <a:extLst>
                <a:ext uri="{FF2B5EF4-FFF2-40B4-BE49-F238E27FC236}">
                  <a16:creationId xmlns="" xmlns:a16="http://schemas.microsoft.com/office/drawing/2014/main" id="{7B52F5D8-26C0-4362-9128-9D5E69FCA956}"/>
                </a:ext>
              </a:extLst>
            </p:cNvPr>
            <p:cNvSpPr/>
            <p:nvPr/>
          </p:nvSpPr>
          <p:spPr>
            <a:xfrm>
              <a:off x="483436" y="2066233"/>
              <a:ext cx="8984563" cy="2490527"/>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26" name="Google Shape;2261;ge1857c1b0b_0_159">
              <a:extLst>
                <a:ext uri="{FF2B5EF4-FFF2-40B4-BE49-F238E27FC236}">
                  <a16:creationId xmlns="" xmlns:a16="http://schemas.microsoft.com/office/drawing/2014/main" id="{7E253E34-FFD6-45BE-8CA2-2CDD4F01800C}"/>
                </a:ext>
              </a:extLst>
            </p:cNvPr>
            <p:cNvSpPr/>
            <p:nvPr/>
          </p:nvSpPr>
          <p:spPr>
            <a:xfrm>
              <a:off x="481093" y="2058409"/>
              <a:ext cx="8986905" cy="349544"/>
            </a:xfrm>
            <a:prstGeom prst="roundRect">
              <a:avLst>
                <a:gd name="adj" fmla="val 0"/>
              </a:avLst>
            </a:prstGeom>
            <a:solidFill>
              <a:srgbClr val="C1292F"/>
            </a:solidFill>
            <a:ln>
              <a:noFill/>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27" name="그룹 26"/>
            <p:cNvGrpSpPr/>
            <p:nvPr/>
          </p:nvGrpSpPr>
          <p:grpSpPr>
            <a:xfrm>
              <a:off x="603452" y="2068461"/>
              <a:ext cx="8107796" cy="307736"/>
              <a:chOff x="603452" y="2015121"/>
              <a:chExt cx="8107796" cy="307736"/>
            </a:xfrm>
          </p:grpSpPr>
          <p:sp>
            <p:nvSpPr>
              <p:cNvPr id="31" name="Google Shape;2262;ge1857c1b0b_0_159">
                <a:extLst>
                  <a:ext uri="{FF2B5EF4-FFF2-40B4-BE49-F238E27FC236}">
                    <a16:creationId xmlns="" xmlns:a16="http://schemas.microsoft.com/office/drawing/2014/main" id="{F8A8B509-6D8A-49EB-B908-8853A0674315}"/>
                  </a:ext>
                </a:extLst>
              </p:cNvPr>
              <p:cNvSpPr txBox="1"/>
              <p:nvPr/>
            </p:nvSpPr>
            <p:spPr>
              <a:xfrm>
                <a:off x="791248" y="2015121"/>
                <a:ext cx="7920000" cy="307736"/>
              </a:xfrm>
              <a:prstGeom prst="rect">
                <a:avLst/>
              </a:prstGeom>
              <a:noFill/>
              <a:ln>
                <a:noFill/>
              </a:ln>
            </p:spPr>
            <p:txBody>
              <a:bodyPr spcFirstLastPara="1" wrap="square" lIns="91425" tIns="45700" rIns="91425" bIns="4570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fontAlgn="auto" latinLnBrk="0">
                  <a:spcBef>
                    <a:spcPts val="0"/>
                  </a:spcBef>
                  <a:spcAft>
                    <a:spcPts val="0"/>
                  </a:spcAft>
                  <a:buClr>
                    <a:srgbClr val="000000"/>
                  </a:buClr>
                  <a:buSzPts val="1300"/>
                </a:pPr>
                <a:r>
                  <a:rPr kumimoji="0" lang="en-US" altLang="ko-KR" sz="1400" b="1" kern="0" dirty="0">
                    <a:solidFill>
                      <a:srgbClr val="FFFFFF"/>
                    </a:solidFill>
                    <a:latin typeface="SamsungOne 400" panose="020B0503030303020204" pitchFamily="34" charset="0"/>
                    <a:ea typeface="SamsungOne 400" panose="020B0503030303020204" pitchFamily="34" charset="0"/>
                    <a:cs typeface="Arial"/>
                  </a:rPr>
                  <a:t>nonlocal and global variable</a:t>
                </a:r>
                <a:endParaRPr kumimoji="0" lang="ko-KR" altLang="en-US" sz="1400" b="1" kern="0" dirty="0">
                  <a:solidFill>
                    <a:srgbClr val="FFFFFF"/>
                  </a:solidFill>
                  <a:latin typeface="SamsungOne 400" panose="020B0503030303020204" pitchFamily="34" charset="0"/>
                  <a:ea typeface="SamsungOne-400" panose="020B0503030303020204" pitchFamily="34" charset="0"/>
                  <a:cs typeface="Arial"/>
                </a:endParaRPr>
              </a:p>
            </p:txBody>
          </p:sp>
          <p:pic>
            <p:nvPicPr>
              <p:cNvPr id="33" name="Google Shape;2263;ge1857c1b0b_0_159">
                <a:extLst>
                  <a:ext uri="{FF2B5EF4-FFF2-40B4-BE49-F238E27FC236}">
                    <a16:creationId xmlns="" xmlns:a16="http://schemas.microsoft.com/office/drawing/2014/main" id="{6A1EC854-01B6-4A6D-A53E-D4EAF4F05ECA}"/>
                  </a:ext>
                </a:extLst>
              </p:cNvPr>
              <p:cNvPicPr preferRelativeResize="0"/>
              <p:nvPr/>
            </p:nvPicPr>
            <p:blipFill rotWithShape="1">
              <a:blip r:embed="rId5">
                <a:alphaModFix/>
              </a:blip>
              <a:srcRect/>
              <a:stretch/>
            </p:blipFill>
            <p:spPr>
              <a:xfrm>
                <a:off x="603452" y="2087767"/>
                <a:ext cx="214901" cy="189183"/>
              </a:xfrm>
              <a:prstGeom prst="rect">
                <a:avLst/>
              </a:prstGeom>
              <a:noFill/>
              <a:ln>
                <a:noFill/>
              </a:ln>
            </p:spPr>
          </p:pic>
        </p:grpSp>
        <p:grpSp>
          <p:nvGrpSpPr>
            <p:cNvPr id="3" name="그룹 2"/>
            <p:cNvGrpSpPr/>
            <p:nvPr/>
          </p:nvGrpSpPr>
          <p:grpSpPr>
            <a:xfrm>
              <a:off x="523122" y="2457941"/>
              <a:ext cx="8921872" cy="2037859"/>
              <a:chOff x="523122" y="2457941"/>
              <a:chExt cx="8921872" cy="2037859"/>
            </a:xfrm>
          </p:grpSpPr>
          <p:pic>
            <p:nvPicPr>
              <p:cNvPr id="4" name="그림 3">
                <a:extLst>
                  <a:ext uri="{FF2B5EF4-FFF2-40B4-BE49-F238E27FC236}">
                    <a16:creationId xmlns="" xmlns:a16="http://schemas.microsoft.com/office/drawing/2014/main" id="{B0A17347-0D72-4FAD-9D9C-82DF3EBB769A}"/>
                  </a:ext>
                </a:extLst>
              </p:cNvPr>
              <p:cNvPicPr>
                <a:picLocks noChangeAspect="1"/>
              </p:cNvPicPr>
              <p:nvPr/>
            </p:nvPicPr>
            <p:blipFill rotWithShape="1">
              <a:blip r:embed="rId6"/>
              <a:srcRect t="4205"/>
              <a:stretch/>
            </p:blipFill>
            <p:spPr>
              <a:xfrm>
                <a:off x="523122" y="2457941"/>
                <a:ext cx="8921872" cy="2037859"/>
              </a:xfrm>
              <a:prstGeom prst="rect">
                <a:avLst/>
              </a:prstGeom>
            </p:spPr>
          </p:pic>
          <p:sp>
            <p:nvSpPr>
              <p:cNvPr id="2" name="TextBox 1">
                <a:extLst>
                  <a:ext uri="{FF2B5EF4-FFF2-40B4-BE49-F238E27FC236}">
                    <a16:creationId xmlns="" xmlns:a16="http://schemas.microsoft.com/office/drawing/2014/main" id="{2CA1EE02-0427-F342-A86D-2DED824A66E2}"/>
                  </a:ext>
                </a:extLst>
              </p:cNvPr>
              <p:cNvSpPr txBox="1"/>
              <p:nvPr/>
            </p:nvSpPr>
            <p:spPr>
              <a:xfrm>
                <a:off x="1485181" y="2563620"/>
                <a:ext cx="2044672" cy="17958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05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global variable</a:t>
                </a:r>
                <a:endParaRPr lang="ko-KR" altLang="en-US" dirty="0"/>
              </a:p>
            </p:txBody>
          </p:sp>
        </p:grpSp>
      </p:grpSp>
    </p:spTree>
    <p:custDataLst>
      <p:tags r:id="rId1"/>
    </p:custDataLst>
    <p:extLst>
      <p:ext uri="{BB962C8B-B14F-4D97-AF65-F5344CB8AC3E}">
        <p14:creationId xmlns:p14="http://schemas.microsoft.com/office/powerpoint/2010/main" val="283569016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6" name="그룹 5"/>
          <p:cNvGrpSpPr/>
          <p:nvPr/>
        </p:nvGrpSpPr>
        <p:grpSpPr>
          <a:xfrm>
            <a:off x="487233" y="3064730"/>
            <a:ext cx="8980767" cy="2751125"/>
            <a:chOff x="516204" y="3200095"/>
            <a:chExt cx="8296275" cy="2541441"/>
          </a:xfrm>
        </p:grpSpPr>
        <p:pic>
          <p:nvPicPr>
            <p:cNvPr id="7" name="그림 6" descr="텍스트이(가) 표시된 사진&#10;&#10;자동 생성된 설명">
              <a:extLst>
                <a:ext uri="{FF2B5EF4-FFF2-40B4-BE49-F238E27FC236}">
                  <a16:creationId xmlns="" xmlns:a16="http://schemas.microsoft.com/office/drawing/2014/main" id="{B6A667DA-8C08-42BC-9B42-41409BB7F5C5}"/>
                </a:ext>
              </a:extLst>
            </p:cNvPr>
            <p:cNvPicPr>
              <a:picLocks noChangeAspect="1"/>
            </p:cNvPicPr>
            <p:nvPr/>
          </p:nvPicPr>
          <p:blipFill>
            <a:blip r:embed="rId4"/>
            <a:stretch>
              <a:fillRect/>
            </a:stretch>
          </p:blipFill>
          <p:spPr>
            <a:xfrm>
              <a:off x="516204" y="3200095"/>
              <a:ext cx="8296275" cy="2541441"/>
            </a:xfrm>
            <a:prstGeom prst="rect">
              <a:avLst/>
            </a:prstGeom>
          </p:spPr>
        </p:pic>
        <p:grpSp>
          <p:nvGrpSpPr>
            <p:cNvPr id="3" name="그룹 2"/>
            <p:cNvGrpSpPr/>
            <p:nvPr/>
          </p:nvGrpSpPr>
          <p:grpSpPr>
            <a:xfrm>
              <a:off x="1928939" y="3798736"/>
              <a:ext cx="3578179" cy="454910"/>
              <a:chOff x="1997519" y="4194976"/>
              <a:chExt cx="3578179" cy="454910"/>
            </a:xfrm>
          </p:grpSpPr>
          <p:sp>
            <p:nvSpPr>
              <p:cNvPr id="2" name="자유형: 도형 1">
                <a:extLst>
                  <a:ext uri="{FF2B5EF4-FFF2-40B4-BE49-F238E27FC236}">
                    <a16:creationId xmlns="" xmlns:a16="http://schemas.microsoft.com/office/drawing/2014/main" id="{1922BD9B-D3AC-403C-A47E-4B7E95BCBFBC}"/>
                  </a:ext>
                </a:extLst>
              </p:cNvPr>
              <p:cNvSpPr/>
              <p:nvPr/>
            </p:nvSpPr>
            <p:spPr>
              <a:xfrm>
                <a:off x="1997519" y="4272592"/>
                <a:ext cx="673240" cy="301451"/>
              </a:xfrm>
              <a:custGeom>
                <a:avLst/>
                <a:gdLst>
                  <a:gd name="connsiteX0" fmla="*/ 442128 w 673240"/>
                  <a:gd name="connsiteY0" fmla="*/ 301451 h 301451"/>
                  <a:gd name="connsiteX1" fmla="*/ 673240 w 673240"/>
                  <a:gd name="connsiteY1" fmla="*/ 301451 h 301451"/>
                  <a:gd name="connsiteX2" fmla="*/ 673240 w 673240"/>
                  <a:gd name="connsiteY2" fmla="*/ 0 h 301451"/>
                  <a:gd name="connsiteX3" fmla="*/ 0 w 673240"/>
                  <a:gd name="connsiteY3" fmla="*/ 0 h 301451"/>
                </a:gdLst>
                <a:ahLst/>
                <a:cxnLst>
                  <a:cxn ang="0">
                    <a:pos x="connsiteX0" y="connsiteY0"/>
                  </a:cxn>
                  <a:cxn ang="0">
                    <a:pos x="connsiteX1" y="connsiteY1"/>
                  </a:cxn>
                  <a:cxn ang="0">
                    <a:pos x="connsiteX2" y="connsiteY2"/>
                  </a:cxn>
                  <a:cxn ang="0">
                    <a:pos x="connsiteX3" y="connsiteY3"/>
                  </a:cxn>
                </a:cxnLst>
                <a:rect l="l" t="t" r="r" b="b"/>
                <a:pathLst>
                  <a:path w="673240" h="301451">
                    <a:moveTo>
                      <a:pt x="442128" y="301451"/>
                    </a:moveTo>
                    <a:lnTo>
                      <a:pt x="673240" y="301451"/>
                    </a:lnTo>
                    <a:lnTo>
                      <a:pt x="673240" y="0"/>
                    </a:lnTo>
                    <a:lnTo>
                      <a:pt x="0" y="0"/>
                    </a:lnTo>
                  </a:path>
                </a:pathLst>
              </a:custGeom>
              <a:no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 xmlns:a16="http://schemas.microsoft.com/office/drawing/2014/main" id="{94A7EC9B-D089-49FA-AB22-BF046A6BE702}"/>
                  </a:ext>
                </a:extLst>
              </p:cNvPr>
              <p:cNvSpPr txBox="1"/>
              <p:nvPr/>
            </p:nvSpPr>
            <p:spPr>
              <a:xfrm>
                <a:off x="2772208" y="4194976"/>
                <a:ext cx="2803490" cy="454910"/>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defTabSz="-45199300"/>
                <a:r>
                  <a:rPr lang="en-US" altLang="ko-KR" dirty="0">
                    <a:solidFill>
                      <a:srgbClr val="193EB0"/>
                    </a:solidFill>
                    <a:latin typeface="SamsungOne 400" panose="020B0503030303020204" pitchFamily="34" charset="0"/>
                    <a:ea typeface="SamsungOne 400" panose="020B0503030303020204" pitchFamily="34" charset="0"/>
                  </a:rPr>
                  <a:t>Nonlocal variable find a variable from the nearest namespace. </a:t>
                </a:r>
                <a:endParaRPr lang="ko-KR" altLang="en-US" dirty="0">
                  <a:solidFill>
                    <a:srgbClr val="193EB0"/>
                  </a:solidFill>
                  <a:latin typeface="SamsungOne 400" panose="020B0503030303020204" pitchFamily="34" charset="0"/>
                  <a:ea typeface="SamsungOne 400" panose="020B0503030303020204" pitchFamily="34" charset="0"/>
                </a:endParaRPr>
              </a:p>
            </p:txBody>
          </p:sp>
        </p:grpSp>
      </p:grpSp>
      <p:sp>
        <p:nvSpPr>
          <p:cNvPr id="16" name="직사각형 15">
            <a:extLst>
              <a:ext uri="{FF2B5EF4-FFF2-40B4-BE49-F238E27FC236}">
                <a16:creationId xmlns="" xmlns:a16="http://schemas.microsoft.com/office/drawing/2014/main" id="{48582C05-289F-4DCD-9180-DB2004BC30C5}"/>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7" name="TextBox 16">
            <a:extLst>
              <a:ext uri="{FF2B5EF4-FFF2-40B4-BE49-F238E27FC236}">
                <a16:creationId xmlns="" xmlns:a16="http://schemas.microsoft.com/office/drawing/2014/main" id="{C01A9DD3-8C71-40D1-B91B-7C8F5DE5BEAC}"/>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3.5.</a:t>
            </a:r>
            <a:r>
              <a:rPr lang="en-US" altLang="ko-KR" b="1" i="0" dirty="0">
                <a:effectLst/>
                <a:latin typeface="Samsung Sharp Sans" pitchFamily="2" charset="0"/>
              </a:rPr>
              <a:t> Process of finding nonlocal variable</a:t>
            </a:r>
            <a:endParaRPr lang="en-US" altLang="ko-KR" b="1" dirty="0">
              <a:latin typeface="Samsung Sharp Sans" pitchFamily="2" charset="0"/>
            </a:endParaRPr>
          </a:p>
        </p:txBody>
      </p:sp>
      <p:sp>
        <p:nvSpPr>
          <p:cNvPr id="15" name="직사각형 14">
            <a:extLst>
              <a:ext uri="{FF2B5EF4-FFF2-40B4-BE49-F238E27FC236}">
                <a16:creationId xmlns="" xmlns:a16="http://schemas.microsoft.com/office/drawing/2014/main" id="{5D0FA3B9-5FEB-458E-BC94-AB11CC4B58C9}"/>
              </a:ext>
            </a:extLst>
          </p:cNvPr>
          <p:cNvSpPr/>
          <p:nvPr/>
        </p:nvSpPr>
        <p:spPr>
          <a:xfrm>
            <a:off x="580388" y="2033679"/>
            <a:ext cx="9325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Suppose a case where a g function is defined in an f function, and an h function is defined in a g function.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value of a changed because after the h function inside the g was executed, a referenced a of the g by the nonlocal.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didn’t change after the g inside the f was executed. This is because it did not reference a value of the f due to the nonlocal.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That is, the nonlocal finds a variable from the nearest namespace.  </a:t>
            </a:r>
          </a:p>
        </p:txBody>
      </p:sp>
    </p:spTree>
    <p:custDataLst>
      <p:tags r:id="rId1"/>
    </p:custDataLst>
    <p:extLst>
      <p:ext uri="{BB962C8B-B14F-4D97-AF65-F5344CB8AC3E}">
        <p14:creationId xmlns:p14="http://schemas.microsoft.com/office/powerpoint/2010/main" val="5677704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486897" y="4177528"/>
            <a:ext cx="9001275" cy="1785911"/>
            <a:chOff x="466725" y="4217872"/>
            <a:chExt cx="9001275" cy="1785911"/>
          </a:xfrm>
        </p:grpSpPr>
        <p:pic>
          <p:nvPicPr>
            <p:cNvPr id="3" name="그림 2">
              <a:extLst>
                <a:ext uri="{FF2B5EF4-FFF2-40B4-BE49-F238E27FC236}">
                  <a16:creationId xmlns="" xmlns:a16="http://schemas.microsoft.com/office/drawing/2014/main" id="{9577029D-36CC-4ECE-8B24-712AE4F574FC}"/>
                </a:ext>
              </a:extLst>
            </p:cNvPr>
            <p:cNvPicPr>
              <a:picLocks noChangeAspect="1"/>
            </p:cNvPicPr>
            <p:nvPr/>
          </p:nvPicPr>
          <p:blipFill>
            <a:blip r:embed="rId4"/>
            <a:stretch>
              <a:fillRect/>
            </a:stretch>
          </p:blipFill>
          <p:spPr>
            <a:xfrm>
              <a:off x="466725" y="4217872"/>
              <a:ext cx="9001275" cy="1785911"/>
            </a:xfrm>
            <a:prstGeom prst="rect">
              <a:avLst/>
            </a:prstGeom>
          </p:spPr>
        </p:pic>
        <p:sp>
          <p:nvSpPr>
            <p:cNvPr id="17" name="직사각형 16"/>
            <p:cNvSpPr/>
            <p:nvPr/>
          </p:nvSpPr>
          <p:spPr>
            <a:xfrm>
              <a:off x="1162280" y="4385310"/>
              <a:ext cx="1116100" cy="163830"/>
            </a:xfrm>
            <a:prstGeom prst="rect">
              <a:avLst/>
            </a:prstGeom>
            <a:solidFill>
              <a:srgbClr val="F7F7F7"/>
            </a:solidFill>
          </p:spPr>
          <p:txBody>
            <a:bodyPr wrap="none" lIns="0" tIns="0" rIns="0" bIns="0" anchor="ctr">
              <a:noAutofit/>
            </a:bodyPr>
            <a:lstStyle/>
            <a:p>
              <a:r>
                <a:rPr lang="en-US" altLang="ko-KR" sz="1100" dirty="0" smtClean="0">
                  <a:solidFill>
                    <a:srgbClr val="1D1BFE"/>
                  </a:solidFill>
                  <a:latin typeface="D2Coding" panose="020B0609020101020101" pitchFamily="49" charset="-127"/>
                  <a:ea typeface="D2Coding" panose="020B0609020101020101" pitchFamily="49" charset="-127"/>
                  <a:sym typeface="Wingdings" pitchFamily="2" charset="2"/>
                </a:rPr>
                <a:t>closure_calc</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18" name="직사각형 17"/>
            <p:cNvSpPr/>
            <p:nvPr/>
          </p:nvSpPr>
          <p:spPr>
            <a:xfrm>
              <a:off x="1166090" y="5315210"/>
              <a:ext cx="1116100" cy="182619"/>
            </a:xfrm>
            <a:prstGeom prst="rect">
              <a:avLst/>
            </a:prstGeom>
            <a:solidFill>
              <a:srgbClr val="F7F7F7"/>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sym typeface="Wingdings" pitchFamily="2" charset="2"/>
                </a:rPr>
                <a:t>closure_calc</a:t>
              </a:r>
              <a:r>
                <a:rPr lang="en-US" altLang="ko-KR" sz="1100" dirty="0" smtClean="0">
                  <a:latin typeface="D2Coding" panose="020B0609020101020101" pitchFamily="49" charset="-127"/>
                  <a:ea typeface="D2Coding" panose="020B0609020101020101" pitchFamily="49" charset="-127"/>
                </a:rPr>
                <a:t>():  </a:t>
              </a:r>
              <a:endParaRPr lang="en-US" altLang="ko-KR" sz="1100" dirty="0">
                <a:latin typeface="D2Coding" panose="020B0609020101020101" pitchFamily="49" charset="-127"/>
                <a:ea typeface="D2Coding" panose="020B0609020101020101" pitchFamily="49" charset="-127"/>
              </a:endParaRPr>
            </a:p>
          </p:txBody>
        </p:sp>
      </p:grpSp>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 xmlns:a16="http://schemas.microsoft.com/office/drawing/2014/main" id="{5F113E23-5A70-4AD5-BF25-DB37F7181C9F}"/>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1" name="TextBox 10">
            <a:extLst>
              <a:ext uri="{FF2B5EF4-FFF2-40B4-BE49-F238E27FC236}">
                <a16:creationId xmlns="" xmlns:a16="http://schemas.microsoft.com/office/drawing/2014/main" id="{BACAF84E-1501-4ED0-BBA0-762F20DAC241}"/>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4.1. About Closure</a:t>
            </a:r>
          </a:p>
        </p:txBody>
      </p:sp>
      <p:sp>
        <p:nvSpPr>
          <p:cNvPr id="8" name="직사각형 7">
            <a:extLst>
              <a:ext uri="{FF2B5EF4-FFF2-40B4-BE49-F238E27FC236}">
                <a16:creationId xmlns="" xmlns:a16="http://schemas.microsoft.com/office/drawing/2014/main" id="{5D0FA3B9-5FEB-458E-BC94-AB11CC4B58C9}"/>
              </a:ext>
            </a:extLst>
          </p:cNvPr>
          <p:cNvSpPr/>
          <p:nvPr/>
        </p:nvSpPr>
        <p:spPr>
          <a:xfrm>
            <a:off x="580388" y="2033679"/>
            <a:ext cx="8829548" cy="2185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basic form of a closure function is as follows. It creates an nested function inside a function and returns the nested function as a return value.</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Here you can say that the nested function</a:t>
            </a: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‘was closured.’ If the function is closured, the variable inside the body of the original function (outer function) does not disappear from the memory. Then, in the next call it can utilize the nested function.</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Study the concept of the closure with the following code.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What are free variables? A free variable is only used in a certain code block, but it is not a global variable, and it is not defined within the block. It is a relative concept.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That is, in the point of view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function, a is a free variable. However, for </a:t>
            </a: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closure-</a:t>
            </a:r>
            <a:r>
              <a:rPr lang="en-US" altLang="ko-KR" sz="1300" dirty="0" err="1"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calc</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 is only a local variable. </a:t>
            </a:r>
          </a:p>
        </p:txBody>
      </p:sp>
    </p:spTree>
    <p:custDataLst>
      <p:tags r:id="rId1"/>
    </p:custDataLst>
    <p:extLst>
      <p:ext uri="{BB962C8B-B14F-4D97-AF65-F5344CB8AC3E}">
        <p14:creationId xmlns:p14="http://schemas.microsoft.com/office/powerpoint/2010/main" val="94137217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3" name="그룹 2"/>
          <p:cNvGrpSpPr/>
          <p:nvPr/>
        </p:nvGrpSpPr>
        <p:grpSpPr>
          <a:xfrm>
            <a:off x="1387912" y="3537823"/>
            <a:ext cx="6898435" cy="2559737"/>
            <a:chOff x="1578565" y="3491205"/>
            <a:chExt cx="6898435" cy="2559737"/>
          </a:xfrm>
        </p:grpSpPr>
        <p:sp>
          <p:nvSpPr>
            <p:cNvPr id="18" name="TextBox 17">
              <a:extLst>
                <a:ext uri="{FF2B5EF4-FFF2-40B4-BE49-F238E27FC236}">
                  <a16:creationId xmlns="" xmlns:a16="http://schemas.microsoft.com/office/drawing/2014/main" id="{184C57D5-6D2A-4A4F-8BBF-99EF81242701}"/>
                </a:ext>
              </a:extLst>
            </p:cNvPr>
            <p:cNvSpPr txBox="1"/>
            <p:nvPr/>
          </p:nvSpPr>
          <p:spPr>
            <a:xfrm>
              <a:off x="1578565" y="3773040"/>
              <a:ext cx="2655094" cy="1569660"/>
            </a:xfrm>
            <a:prstGeom prst="rect">
              <a:avLst/>
            </a:prstGeom>
            <a:solidFill>
              <a:schemeClr val="bg1">
                <a:lumMod val="95000"/>
              </a:schemeClr>
            </a:solidFill>
            <a:ln>
              <a:solidFill>
                <a:schemeClr val="tx1"/>
              </a:solidFill>
            </a:ln>
          </p:spPr>
          <p:txBody>
            <a:bodyPr wrap="square">
              <a:spAutoFit/>
            </a:bodyPr>
            <a:lstStyle/>
            <a:p>
              <a:r>
                <a:rPr lang="ko-KR" altLang="en-US" sz="1200" dirty="0" err="1">
                  <a:latin typeface="D2Coding" panose="020B0600000101010101" charset="-127"/>
                  <a:ea typeface="D2Coding" panose="020B0600000101010101" charset="-127"/>
                </a:rPr>
                <a:t>def</a:t>
              </a:r>
              <a:r>
                <a:rPr lang="ko-KR" altLang="en-US" sz="1200" dirty="0">
                  <a:latin typeface="D2Coding" panose="020B0600000101010101" charset="-127"/>
                  <a:ea typeface="D2Coding" panose="020B0600000101010101" charset="-127"/>
                </a:rPr>
                <a:t> </a:t>
              </a:r>
              <a:r>
                <a:rPr lang="ko-KR" altLang="en-US" sz="1200" dirty="0" err="1">
                  <a:latin typeface="D2Coding" panose="020B0600000101010101" charset="-127"/>
                  <a:ea typeface="D2Coding" panose="020B0600000101010101" charset="-127"/>
                </a:rPr>
                <a:t>clo</a:t>
              </a:r>
              <a:r>
                <a:rPr lang="en-US" altLang="ko-KR" sz="1200" dirty="0">
                  <a:latin typeface="D2Coding" panose="020B0600000101010101" charset="-127"/>
                  <a:ea typeface="D2Coding" panose="020B0600000101010101" charset="-127"/>
                </a:rPr>
                <a:t>sure</a:t>
              </a:r>
              <a:r>
                <a:rPr lang="ko-KR" altLang="en-US" sz="1200" dirty="0">
                  <a:latin typeface="D2Coding" panose="020B0600000101010101" charset="-127"/>
                  <a:ea typeface="D2Coding" panose="020B0600000101010101" charset="-127"/>
                </a:rPr>
                <a:t>_calc():</a:t>
              </a:r>
            </a:p>
            <a:p>
              <a:r>
                <a:rPr lang="ko-KR" altLang="en-US" sz="1200" dirty="0">
                  <a:latin typeface="D2Coding" panose="020B0600000101010101" charset="-127"/>
                  <a:ea typeface="D2Coding" panose="020B0600000101010101" charset="-127"/>
                </a:rPr>
                <a:t>    a = 2</a:t>
              </a:r>
            </a:p>
            <a:p>
              <a:r>
                <a:rPr lang="ko-KR" altLang="en-US" sz="1200" dirty="0">
                  <a:latin typeface="D2Coding" panose="020B0600000101010101" charset="-127"/>
                  <a:ea typeface="D2Coding" panose="020B0600000101010101" charset="-127"/>
                </a:rPr>
                <a:t>    def mult(x):</a:t>
              </a:r>
            </a:p>
            <a:p>
              <a:r>
                <a:rPr lang="ko-KR" altLang="en-US" sz="1200" dirty="0">
                  <a:latin typeface="D2Coding" panose="020B0600000101010101" charset="-127"/>
                  <a:ea typeface="D2Coding" panose="020B0600000101010101" charset="-127"/>
                </a:rPr>
                <a:t>        return a * x</a:t>
              </a:r>
              <a:endParaRPr lang="en-US" altLang="ko-KR" sz="1200" dirty="0">
                <a:latin typeface="D2Coding" panose="020B0600000101010101" charset="-127"/>
                <a:ea typeface="D2Coding" panose="020B0600000101010101" charset="-127"/>
              </a:endParaRPr>
            </a:p>
            <a:p>
              <a:r>
                <a:rPr lang="en-US" altLang="ko-KR" sz="1200" dirty="0">
                  <a:latin typeface="D2Coding" panose="020B0600000101010101" charset="-127"/>
                  <a:ea typeface="D2Coding" panose="020B0600000101010101" charset="-127"/>
                </a:rPr>
                <a:t>  </a:t>
              </a:r>
              <a:r>
                <a:rPr lang="ko-KR" altLang="en-US" sz="1200" dirty="0">
                  <a:latin typeface="D2Coding" panose="020B0600000101010101" charset="-127"/>
                  <a:ea typeface="D2Coding" panose="020B0600000101010101" charset="-127"/>
                </a:rPr>
                <a:t>  return mult</a:t>
              </a:r>
              <a:endParaRPr lang="en-US" altLang="ko-KR" sz="1200" dirty="0">
                <a:latin typeface="D2Coding" panose="020B0600000101010101" charset="-127"/>
                <a:ea typeface="D2Coding" panose="020B0600000101010101" charset="-127"/>
              </a:endParaRPr>
            </a:p>
            <a:p>
              <a:endParaRPr lang="en-US" altLang="ko-KR" sz="1200" dirty="0">
                <a:latin typeface="D2Coding" panose="020B0600000101010101" charset="-127"/>
                <a:ea typeface="D2Coding" panose="020B0600000101010101" charset="-127"/>
              </a:endParaRPr>
            </a:p>
            <a:p>
              <a:r>
                <a:rPr lang="en-US" altLang="ko-KR" sz="1200" dirty="0">
                  <a:latin typeface="D2Coding" panose="020B0600000101010101" charset="-127"/>
                  <a:ea typeface="D2Coding" panose="020B0600000101010101" charset="-127"/>
                </a:rPr>
                <a:t>c = closure_calc()</a:t>
              </a:r>
            </a:p>
            <a:p>
              <a:r>
                <a:rPr lang="en-US" altLang="ko-KR" sz="1200" dirty="0">
                  <a:latin typeface="D2Coding" panose="020B0600000101010101" charset="-127"/>
                  <a:ea typeface="D2Coding" panose="020B0600000101010101" charset="-127"/>
                </a:rPr>
                <a:t>print(c(1), c(2), c(3))</a:t>
              </a:r>
              <a:endParaRPr lang="ko-KR" altLang="en-US" sz="1200" dirty="0">
                <a:latin typeface="D2Coding" panose="020B0600000101010101" charset="-127"/>
                <a:ea typeface="D2Coding" panose="020B0600000101010101" charset="-127"/>
              </a:endParaRPr>
            </a:p>
          </p:txBody>
        </p:sp>
        <p:sp>
          <p:nvSpPr>
            <p:cNvPr id="4" name="직사각형 3">
              <a:extLst>
                <a:ext uri="{FF2B5EF4-FFF2-40B4-BE49-F238E27FC236}">
                  <a16:creationId xmlns="" xmlns:a16="http://schemas.microsoft.com/office/drawing/2014/main" id="{A1EDBD40-BF8A-4AC0-BF9E-0E00183EEB8E}"/>
                </a:ext>
              </a:extLst>
            </p:cNvPr>
            <p:cNvSpPr/>
            <p:nvPr/>
          </p:nvSpPr>
          <p:spPr>
            <a:xfrm>
              <a:off x="4939143" y="3773040"/>
              <a:ext cx="3537857" cy="156966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2" name="TextBox 21">
              <a:extLst>
                <a:ext uri="{FF2B5EF4-FFF2-40B4-BE49-F238E27FC236}">
                  <a16:creationId xmlns="" xmlns:a16="http://schemas.microsoft.com/office/drawing/2014/main" id="{198A6729-EC57-49B2-9E7F-3C5612899B3C}"/>
                </a:ext>
              </a:extLst>
            </p:cNvPr>
            <p:cNvSpPr txBox="1"/>
            <p:nvPr/>
          </p:nvSpPr>
          <p:spPr>
            <a:xfrm>
              <a:off x="5822920" y="5558499"/>
              <a:ext cx="2406398"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defTabSz="-45199300"/>
              <a:r>
                <a:rPr lang="en-US" altLang="ko-KR" dirty="0">
                  <a:solidFill>
                    <a:srgbClr val="193EB0"/>
                  </a:solidFill>
                  <a:latin typeface="SamsungOne 400" panose="020B0503030303020204" pitchFamily="34" charset="0"/>
                  <a:ea typeface="SamsungOne 400" panose="020B0503030303020204" pitchFamily="34" charset="0"/>
                </a:rPr>
                <a:t>closure : the area enclosed by closure_calc is closure. </a:t>
              </a:r>
              <a:endParaRPr lang="ko-KR" altLang="en-US" dirty="0">
                <a:solidFill>
                  <a:srgbClr val="193EB0"/>
                </a:solidFill>
                <a:latin typeface="SamsungOne 400" panose="020B0503030303020204" pitchFamily="34" charset="0"/>
                <a:ea typeface="SamsungOne 400" panose="020B0503030303020204" pitchFamily="34" charset="0"/>
              </a:endParaRPr>
            </a:p>
          </p:txBody>
        </p:sp>
        <p:cxnSp>
          <p:nvCxnSpPr>
            <p:cNvPr id="23" name="직선 화살표 연결선 22">
              <a:extLst>
                <a:ext uri="{FF2B5EF4-FFF2-40B4-BE49-F238E27FC236}">
                  <a16:creationId xmlns="" xmlns:a16="http://schemas.microsoft.com/office/drawing/2014/main" id="{108DB8DF-E5A2-48ED-B5E4-9F2D30B5B068}"/>
                </a:ext>
              </a:extLst>
            </p:cNvPr>
            <p:cNvCxnSpPr>
              <a:cxnSpLocks/>
              <a:stCxn id="22" idx="0"/>
            </p:cNvCxnSpPr>
            <p:nvPr/>
          </p:nvCxnSpPr>
          <p:spPr>
            <a:xfrm flipH="1" flipV="1">
              <a:off x="6835140" y="5168778"/>
              <a:ext cx="190979" cy="389721"/>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nvGrpSpPr>
            <p:cNvPr id="2" name="그룹 1"/>
            <p:cNvGrpSpPr/>
            <p:nvPr/>
          </p:nvGrpSpPr>
          <p:grpSpPr>
            <a:xfrm>
              <a:off x="5235904" y="3980777"/>
              <a:ext cx="2913910" cy="1188001"/>
              <a:chOff x="5281624" y="3870200"/>
              <a:chExt cx="2913910" cy="1188001"/>
            </a:xfrm>
          </p:grpSpPr>
          <p:sp>
            <p:nvSpPr>
              <p:cNvPr id="6" name="사각형: 둥근 모서리 5">
                <a:extLst>
                  <a:ext uri="{FF2B5EF4-FFF2-40B4-BE49-F238E27FC236}">
                    <a16:creationId xmlns="" xmlns:a16="http://schemas.microsoft.com/office/drawing/2014/main" id="{E1A43BAC-E79D-40CE-9DE0-12978D474E64}"/>
                  </a:ext>
                </a:extLst>
              </p:cNvPr>
              <p:cNvSpPr/>
              <p:nvPr/>
            </p:nvSpPr>
            <p:spPr>
              <a:xfrm>
                <a:off x="5281624" y="3870200"/>
                <a:ext cx="2913910" cy="1188001"/>
              </a:xfrm>
              <a:prstGeom prst="roundRect">
                <a:avLst>
                  <a:gd name="adj" fmla="val 8442"/>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7" name="직사각형 6">
                <a:extLst>
                  <a:ext uri="{FF2B5EF4-FFF2-40B4-BE49-F238E27FC236}">
                    <a16:creationId xmlns="" xmlns:a16="http://schemas.microsoft.com/office/drawing/2014/main" id="{49063957-823D-4F6D-857B-C1C27C00E4EC}"/>
                  </a:ext>
                </a:extLst>
              </p:cNvPr>
              <p:cNvSpPr/>
              <p:nvPr/>
            </p:nvSpPr>
            <p:spPr>
              <a:xfrm>
                <a:off x="6328636" y="4469043"/>
                <a:ext cx="1666875" cy="39162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SamsungOne 400" panose="020B0503030303020204" pitchFamily="34" charset="0"/>
                    <a:ea typeface="SamsungOne 400" panose="020B0503030303020204" pitchFamily="34" charset="0"/>
                  </a:rPr>
                  <a:t>a * x</a:t>
                </a:r>
                <a:endParaRPr lang="ko-KR" altLang="en-US" sz="1600" dirty="0">
                  <a:solidFill>
                    <a:schemeClr val="tx1"/>
                  </a:solidFill>
                  <a:latin typeface="SamsungOne 400" panose="020B0503030303020204" pitchFamily="34" charset="0"/>
                </a:endParaRPr>
              </a:p>
            </p:txBody>
          </p:sp>
          <p:sp>
            <p:nvSpPr>
              <p:cNvPr id="27" name="TextBox 26">
                <a:extLst>
                  <a:ext uri="{FF2B5EF4-FFF2-40B4-BE49-F238E27FC236}">
                    <a16:creationId xmlns="" xmlns:a16="http://schemas.microsoft.com/office/drawing/2014/main" id="{EA576DA7-DABE-4DBB-A93E-46DF272BFCB2}"/>
                  </a:ext>
                </a:extLst>
              </p:cNvPr>
              <p:cNvSpPr txBox="1"/>
              <p:nvPr/>
            </p:nvSpPr>
            <p:spPr>
              <a:xfrm>
                <a:off x="5322570" y="4375738"/>
                <a:ext cx="1016794" cy="307777"/>
              </a:xfrm>
              <a:prstGeom prst="rect">
                <a:avLst/>
              </a:prstGeom>
              <a:noFill/>
            </p:spPr>
            <p:txBody>
              <a:bodyPr wrap="square">
                <a:spAutoFit/>
              </a:bodyPr>
              <a:lstStyle/>
              <a:p>
                <a:pPr algn="ctr"/>
                <a:r>
                  <a:rPr lang="en-US" altLang="ko-KR" sz="1400" dirty="0">
                    <a:solidFill>
                      <a:schemeClr val="tx1"/>
                    </a:solidFill>
                    <a:latin typeface="D2Coding" panose="020B0600000101010101" charset="-127"/>
                    <a:ea typeface="D2Coding" panose="020B0600000101010101" charset="-127"/>
                  </a:rPr>
                  <a:t>mult(x)</a:t>
                </a:r>
                <a:endParaRPr lang="ko-KR" altLang="en-US" sz="1400" dirty="0">
                  <a:solidFill>
                    <a:schemeClr val="tx1"/>
                  </a:solidFill>
                  <a:latin typeface="D2Coding" panose="020B0600000101010101" charset="-127"/>
                  <a:ea typeface="D2Coding" panose="020B0600000101010101" charset="-127"/>
                </a:endParaRPr>
              </a:p>
            </p:txBody>
          </p:sp>
          <p:sp>
            <p:nvSpPr>
              <p:cNvPr id="30" name="TextBox 29">
                <a:extLst>
                  <a:ext uri="{FF2B5EF4-FFF2-40B4-BE49-F238E27FC236}">
                    <a16:creationId xmlns="" xmlns:a16="http://schemas.microsoft.com/office/drawing/2014/main" id="{3B5DF5BD-4667-4F3F-A15B-3BF7D515F984}"/>
                  </a:ext>
                </a:extLst>
              </p:cNvPr>
              <p:cNvSpPr txBox="1"/>
              <p:nvPr/>
            </p:nvSpPr>
            <p:spPr>
              <a:xfrm>
                <a:off x="6136356" y="4001054"/>
                <a:ext cx="1016794" cy="307777"/>
              </a:xfrm>
              <a:prstGeom prst="rect">
                <a:avLst/>
              </a:prstGeom>
              <a:solidFill>
                <a:schemeClr val="accent2">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r>
                  <a:rPr lang="en-US" altLang="ko-KR" sz="1400" dirty="0">
                    <a:latin typeface="SamsungOne 400" panose="020B0503030303020204" pitchFamily="34" charset="0"/>
                    <a:ea typeface="SamsungOne 400" panose="020B0503030303020204" pitchFamily="34" charset="0"/>
                  </a:rPr>
                  <a:t>a = 2</a:t>
                </a:r>
                <a:endParaRPr lang="ko-KR" altLang="en-US" sz="1400" dirty="0">
                  <a:latin typeface="SamsungOne 400" panose="020B0503030303020204" pitchFamily="34" charset="0"/>
                  <a:ea typeface="D2Coding" panose="020B0600000101010101" charset="-127"/>
                </a:endParaRPr>
              </a:p>
            </p:txBody>
          </p:sp>
          <p:cxnSp>
            <p:nvCxnSpPr>
              <p:cNvPr id="31" name="직선 화살표 연결선 30">
                <a:extLst>
                  <a:ext uri="{FF2B5EF4-FFF2-40B4-BE49-F238E27FC236}">
                    <a16:creationId xmlns="" xmlns:a16="http://schemas.microsoft.com/office/drawing/2014/main" id="{6D30F51F-A24D-4D39-B83A-BECD60E85C5F}"/>
                  </a:ext>
                </a:extLst>
              </p:cNvPr>
              <p:cNvCxnSpPr>
                <a:cxnSpLocks/>
              </p:cNvCxnSpPr>
              <p:nvPr/>
            </p:nvCxnSpPr>
            <p:spPr>
              <a:xfrm>
                <a:off x="6694004" y="4304788"/>
                <a:ext cx="186856" cy="309035"/>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sp>
          <p:nvSpPr>
            <p:cNvPr id="34" name="TextBox 33">
              <a:extLst>
                <a:ext uri="{FF2B5EF4-FFF2-40B4-BE49-F238E27FC236}">
                  <a16:creationId xmlns="" xmlns:a16="http://schemas.microsoft.com/office/drawing/2014/main" id="{6FCB0EAF-A8E6-47FD-85CC-671BF186A076}"/>
                </a:ext>
              </a:extLst>
            </p:cNvPr>
            <p:cNvSpPr txBox="1"/>
            <p:nvPr/>
          </p:nvSpPr>
          <p:spPr>
            <a:xfrm>
              <a:off x="5811207" y="3491205"/>
              <a:ext cx="1763303" cy="276999"/>
            </a:xfrm>
            <a:prstGeom prst="rect">
              <a:avLst/>
            </a:prstGeom>
            <a:noFill/>
          </p:spPr>
          <p:txBody>
            <a:bodyPr wrap="square">
              <a:spAutoFit/>
            </a:bodyPr>
            <a:lstStyle/>
            <a:p>
              <a:pPr algn="ctr"/>
              <a:r>
                <a:rPr lang="ko-KR" altLang="en-US" sz="1200" dirty="0">
                  <a:latin typeface="D2Coding" panose="020B0600000101010101" charset="-127"/>
                  <a:ea typeface="D2Coding" panose="020B0600000101010101" charset="-127"/>
                </a:rPr>
                <a:t>clouser_calc()</a:t>
              </a:r>
              <a:endParaRPr lang="ko-KR" altLang="en-US" sz="1200" dirty="0"/>
            </a:p>
          </p:txBody>
        </p:sp>
        <p:sp>
          <p:nvSpPr>
            <p:cNvPr id="26" name="화살표: 오른쪽 25">
              <a:extLst>
                <a:ext uri="{FF2B5EF4-FFF2-40B4-BE49-F238E27FC236}">
                  <a16:creationId xmlns="" xmlns:a16="http://schemas.microsoft.com/office/drawing/2014/main" id="{DCAE91B5-9E69-434F-A066-94E8D0F76F95}"/>
                </a:ext>
              </a:extLst>
            </p:cNvPr>
            <p:cNvSpPr/>
            <p:nvPr/>
          </p:nvSpPr>
          <p:spPr>
            <a:xfrm>
              <a:off x="4378419" y="4335985"/>
              <a:ext cx="404585" cy="351123"/>
            </a:xfrm>
            <a:prstGeom prst="rightArrow">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24" name="직사각형 23">
            <a:extLst>
              <a:ext uri="{FF2B5EF4-FFF2-40B4-BE49-F238E27FC236}">
                <a16:creationId xmlns="" xmlns:a16="http://schemas.microsoft.com/office/drawing/2014/main" id="{66519337-8E1C-4A2C-B47E-AB3BE64C08EF}"/>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5" name="TextBox 24">
            <a:extLst>
              <a:ext uri="{FF2B5EF4-FFF2-40B4-BE49-F238E27FC236}">
                <a16:creationId xmlns="" xmlns:a16="http://schemas.microsoft.com/office/drawing/2014/main" id="{AFCDF4DE-652D-4586-83A8-759512BBED9A}"/>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4.2. Analyzing closure function</a:t>
            </a:r>
          </a:p>
        </p:txBody>
      </p:sp>
      <p:sp>
        <p:nvSpPr>
          <p:cNvPr id="19" name="직사각형 18">
            <a:extLst>
              <a:ext uri="{FF2B5EF4-FFF2-40B4-BE49-F238E27FC236}">
                <a16:creationId xmlns="" xmlns:a16="http://schemas.microsoft.com/office/drawing/2014/main" id="{5D0FA3B9-5FEB-458E-BC94-AB11CC4B58C9}"/>
              </a:ext>
            </a:extLst>
          </p:cNvPr>
          <p:cNvSpPr/>
          <p:nvPr/>
        </p:nvSpPr>
        <p:spPr>
          <a:xfrm>
            <a:off x="580388" y="2033679"/>
            <a:ext cx="8829548"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In the code below, the return value of the closure_calc function is the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function. It returns the reference of its inner function.</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Because the return value of closure_calc is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and python’s functions are all first-class functions, it can call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through c.</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However,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was processed even though the variable a, which was supposed to be used by c, was a local variable of closure_calc. This means that the variable a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did not disappear after the execution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was completed. </a:t>
            </a:r>
          </a:p>
        </p:txBody>
      </p:sp>
    </p:spTree>
    <p:custDataLst>
      <p:tags r:id="rId1"/>
    </p:custDataLst>
    <p:extLst>
      <p:ext uri="{BB962C8B-B14F-4D97-AF65-F5344CB8AC3E}">
        <p14:creationId xmlns:p14="http://schemas.microsoft.com/office/powerpoint/2010/main" val="7145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a:t>
            </a:r>
            <a:r>
              <a:rPr lang="en-US" altLang="ko-KR" sz="2000" dirty="0" smtClean="0">
                <a:solidFill>
                  <a:schemeClr val="tx1">
                    <a:lumMod val="95000"/>
                    <a:lumOff val="5000"/>
                  </a:schemeClr>
                </a:solidFill>
                <a:latin typeface="Samsung Sharp Sans" pitchFamily="2" charset="0"/>
                <a:ea typeface="Samsung Sharp Sans" pitchFamily="2" charset="0"/>
                <a:cs typeface="Samsung Sharp Sans" pitchFamily="2" charset="0"/>
              </a:rPr>
              <a:t>Function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3" name="TextBox 12">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smtClean="0">
                <a:latin typeface="Samsung Sharp Sans" pitchFamily="2" charset="0"/>
              </a:rPr>
              <a:t>2.1. </a:t>
            </a:r>
            <a:r>
              <a:rPr lang="en-US" altLang="ko-KR" b="1" dirty="0">
                <a:latin typeface="Samsung Sharp Sans" pitchFamily="2" charset="0"/>
              </a:rPr>
              <a:t>Key terms related to functions</a:t>
            </a:r>
            <a:endParaRPr lang="ko-KR" altLang="en-US" b="1" dirty="0">
              <a:latin typeface="Samsung Sharp Sans" pitchFamily="2" charset="0"/>
            </a:endParaRPr>
          </a:p>
        </p:txBody>
      </p:sp>
      <p:sp>
        <p:nvSpPr>
          <p:cNvPr id="14" name="직사각형 13">
            <a:extLst>
              <a:ext uri="{FF2B5EF4-FFF2-40B4-BE49-F238E27FC236}">
                <a16:creationId xmlns="" xmlns:a16="http://schemas.microsoft.com/office/drawing/2014/main" id="{90EFA62F-9637-4E5A-AAB1-9E61461D75DD}"/>
              </a:ext>
            </a:extLst>
          </p:cNvPr>
          <p:cNvSpPr/>
          <p:nvPr/>
        </p:nvSpPr>
        <p:spPr>
          <a:xfrm>
            <a:off x="580388" y="20073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key terms related to functions.</a:t>
            </a:r>
          </a:p>
        </p:txBody>
      </p:sp>
      <p:grpSp>
        <p:nvGrpSpPr>
          <p:cNvPr id="3" name="그룹 2"/>
          <p:cNvGrpSpPr/>
          <p:nvPr/>
        </p:nvGrpSpPr>
        <p:grpSpPr>
          <a:xfrm>
            <a:off x="712643" y="2292938"/>
            <a:ext cx="8619913" cy="1455470"/>
            <a:chOff x="690341" y="2419318"/>
            <a:chExt cx="8619913" cy="1455470"/>
          </a:xfrm>
        </p:grpSpPr>
        <p:sp>
          <p:nvSpPr>
            <p:cNvPr id="15" name="직사각형 14">
              <a:extLst>
                <a:ext uri="{FF2B5EF4-FFF2-40B4-BE49-F238E27FC236}">
                  <a16:creationId xmlns="" xmlns:a16="http://schemas.microsoft.com/office/drawing/2014/main" id="{F1B12DA7-C15F-4B00-8AB3-088BA5E0B6A4}"/>
                </a:ext>
              </a:extLst>
            </p:cNvPr>
            <p:cNvSpPr/>
            <p:nvPr/>
          </p:nvSpPr>
          <p:spPr>
            <a:xfrm>
              <a:off x="690341" y="2419318"/>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b="1" dirty="0">
                  <a:solidFill>
                    <a:srgbClr val="193EB0"/>
                  </a:solidFill>
                  <a:latin typeface="SamsungOne 400" panose="020B0503030303020204" pitchFamily="34" charset="0"/>
                </a:rPr>
                <a:t>Parameter </a:t>
              </a:r>
              <a:r>
                <a:rPr lang="en-US" altLang="ko-KR" sz="1300" dirty="0">
                  <a:solidFill>
                    <a:prstClr val="black">
                      <a:lumMod val="85000"/>
                      <a:lumOff val="15000"/>
                    </a:prstClr>
                  </a:solidFill>
                  <a:latin typeface="SamsungOne 400" panose="020B0503030303020204" pitchFamily="34" charset="0"/>
                </a:rPr>
                <a:t>: It is a </a:t>
              </a:r>
              <a:r>
                <a:rPr lang="en-US" altLang="ko-KR" sz="1300" b="1" dirty="0">
                  <a:solidFill>
                    <a:srgbClr val="193EB0"/>
                  </a:solidFill>
                  <a:latin typeface="SamsungOne 400" panose="020B0503030303020204" pitchFamily="34" charset="0"/>
                </a:rPr>
                <a:t>variable</a:t>
              </a:r>
              <a:r>
                <a:rPr lang="en-US" altLang="ko-KR" sz="1300" dirty="0">
                  <a:solidFill>
                    <a:prstClr val="black">
                      <a:lumMod val="85000"/>
                      <a:lumOff val="15000"/>
                    </a:prstClr>
                  </a:solidFill>
                  <a:latin typeface="SamsungOne 400" panose="020B0503030303020204" pitchFamily="34" charset="0"/>
                </a:rPr>
                <a:t> defined in the function or method header. It receives the actual value when the function is called.</a:t>
              </a:r>
            </a:p>
          </p:txBody>
        </p:sp>
        <p:grpSp>
          <p:nvGrpSpPr>
            <p:cNvPr id="2" name="그룹 1"/>
            <p:cNvGrpSpPr/>
            <p:nvPr/>
          </p:nvGrpSpPr>
          <p:grpSpPr>
            <a:xfrm>
              <a:off x="903506" y="2849841"/>
              <a:ext cx="7907984" cy="345427"/>
              <a:chOff x="903506" y="2651061"/>
              <a:chExt cx="7907984" cy="345427"/>
            </a:xfrm>
          </p:grpSpPr>
          <p:sp>
            <p:nvSpPr>
              <p:cNvPr id="17" name="사각형: 둥근 모서리 2">
                <a:extLst>
                  <a:ext uri="{FF2B5EF4-FFF2-40B4-BE49-F238E27FC236}">
                    <a16:creationId xmlns="" xmlns:a16="http://schemas.microsoft.com/office/drawing/2014/main" id="{7909CF6F-4679-44EC-A711-D8F38D45D1E3}"/>
                  </a:ext>
                </a:extLst>
              </p:cNvPr>
              <p:cNvSpPr/>
              <p:nvPr/>
            </p:nvSpPr>
            <p:spPr>
              <a:xfrm>
                <a:off x="903506" y="271194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8" name="직사각형 17"/>
              <p:cNvSpPr/>
              <p:nvPr/>
            </p:nvSpPr>
            <p:spPr>
              <a:xfrm>
                <a:off x="1321353" y="2651061"/>
                <a:ext cx="749013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 and n of def foo(m, n):</a:t>
                </a:r>
              </a:p>
            </p:txBody>
          </p:sp>
        </p:grpSp>
        <p:sp>
          <p:nvSpPr>
            <p:cNvPr id="19" name="직사각형 18">
              <a:extLst>
                <a:ext uri="{FF2B5EF4-FFF2-40B4-BE49-F238E27FC236}">
                  <a16:creationId xmlns="" xmlns:a16="http://schemas.microsoft.com/office/drawing/2014/main" id="{F1B12DA7-C15F-4B00-8AB3-088BA5E0B6A4}"/>
                </a:ext>
              </a:extLst>
            </p:cNvPr>
            <p:cNvSpPr/>
            <p:nvPr/>
          </p:nvSpPr>
          <p:spPr>
            <a:xfrm>
              <a:off x="690341" y="3310870"/>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b="1" dirty="0">
                  <a:solidFill>
                    <a:srgbClr val="193EB0"/>
                  </a:solidFill>
                  <a:latin typeface="SamsungOne 400" panose="020B0503030303020204" pitchFamily="34" charset="0"/>
                </a:rPr>
                <a:t>Argument : </a:t>
              </a:r>
              <a:r>
                <a:rPr lang="en-US" altLang="ko-KR" sz="1300" dirty="0">
                  <a:solidFill>
                    <a:prstClr val="black">
                      <a:lumMod val="85000"/>
                      <a:lumOff val="15000"/>
                    </a:prstClr>
                  </a:solidFill>
                  <a:latin typeface="SamsungOne 400" panose="020B0503030303020204" pitchFamily="34" charset="0"/>
                </a:rPr>
                <a:t>It refers to the actual </a:t>
              </a:r>
              <a:r>
                <a:rPr lang="en-US" altLang="ko-KR" sz="1300" b="1" dirty="0">
                  <a:solidFill>
                    <a:srgbClr val="193EB0"/>
                  </a:solidFill>
                  <a:latin typeface="SamsungOne 400" panose="020B0503030303020204" pitchFamily="34" charset="0"/>
                </a:rPr>
                <a:t>value</a:t>
              </a:r>
              <a:r>
                <a:rPr lang="en-US" altLang="ko-KR" sz="1300" dirty="0">
                  <a:solidFill>
                    <a:prstClr val="black">
                      <a:lumMod val="85000"/>
                      <a:lumOff val="15000"/>
                    </a:prstClr>
                  </a:solidFill>
                  <a:latin typeface="SamsungOne 400" panose="020B0503030303020204" pitchFamily="34" charset="0"/>
                </a:rPr>
                <a:t> passed when a function or method is called. It is simply called an </a:t>
              </a:r>
              <a:r>
                <a:rPr lang="en-US" altLang="ko-KR" sz="1300" b="1" dirty="0">
                  <a:solidFill>
                    <a:srgbClr val="193EB0"/>
                  </a:solidFill>
                  <a:latin typeface="SamsungOne 400" panose="020B0503030303020204" pitchFamily="34" charset="0"/>
                </a:rPr>
                <a:t>argument</a:t>
              </a:r>
              <a:r>
                <a:rPr lang="en-US" altLang="ko-KR" sz="1300" dirty="0">
                  <a:solidFill>
                    <a:prstClr val="black">
                      <a:lumMod val="85000"/>
                      <a:lumOff val="15000"/>
                    </a:prstClr>
                  </a:solidFill>
                  <a:latin typeface="SamsungOne 400" panose="020B0503030303020204" pitchFamily="34" charset="0"/>
                </a:rPr>
                <a:t>.</a:t>
              </a:r>
            </a:p>
          </p:txBody>
        </p:sp>
        <p:grpSp>
          <p:nvGrpSpPr>
            <p:cNvPr id="20" name="그룹 19"/>
            <p:cNvGrpSpPr/>
            <p:nvPr/>
          </p:nvGrpSpPr>
          <p:grpSpPr>
            <a:xfrm>
              <a:off x="903506" y="3529361"/>
              <a:ext cx="7907984" cy="345427"/>
              <a:chOff x="903506" y="2651061"/>
              <a:chExt cx="7907984" cy="345427"/>
            </a:xfrm>
          </p:grpSpPr>
          <p:sp>
            <p:nvSpPr>
              <p:cNvPr id="24" name="사각형: 둥근 모서리 2">
                <a:extLst>
                  <a:ext uri="{FF2B5EF4-FFF2-40B4-BE49-F238E27FC236}">
                    <a16:creationId xmlns="" xmlns:a16="http://schemas.microsoft.com/office/drawing/2014/main" id="{7909CF6F-4679-44EC-A711-D8F38D45D1E3}"/>
                  </a:ext>
                </a:extLst>
              </p:cNvPr>
              <p:cNvSpPr/>
              <p:nvPr/>
            </p:nvSpPr>
            <p:spPr>
              <a:xfrm>
                <a:off x="903506" y="271194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a:solidFill>
                      <a:schemeClr val="bg1"/>
                    </a:solidFill>
                    <a:latin typeface="SamsungOne 400" panose="020B0503030303020204" pitchFamily="34" charset="0"/>
                    <a:ea typeface="SamsungOne 400" panose="020B0503030303020204" pitchFamily="34" charset="0"/>
                  </a:rPr>
                  <a:t>Ex</a:t>
                </a:r>
                <a:endParaRPr lang="ko-KR" altLang="en-US" sz="1300" b="1">
                  <a:solidFill>
                    <a:schemeClr val="bg1"/>
                  </a:solidFill>
                  <a:latin typeface="SamsungOne 400" panose="020B0503030303020204" pitchFamily="34" charset="0"/>
                </a:endParaRPr>
              </a:p>
            </p:txBody>
          </p:sp>
          <p:sp>
            <p:nvSpPr>
              <p:cNvPr id="25" name="직사각형 24"/>
              <p:cNvSpPr/>
              <p:nvPr/>
            </p:nvSpPr>
            <p:spPr>
              <a:xfrm>
                <a:off x="1321353" y="2651061"/>
                <a:ext cx="749013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and 4 of foo(3, 4)</a:t>
                </a:r>
              </a:p>
            </p:txBody>
          </p:sp>
        </p:grpSp>
      </p:grpSp>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415096118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8" name="직사각형 7">
            <a:extLst>
              <a:ext uri="{FF2B5EF4-FFF2-40B4-BE49-F238E27FC236}">
                <a16:creationId xmlns="" xmlns:a16="http://schemas.microsoft.com/office/drawing/2014/main" id="{A169F5AB-1FE9-47D1-AD8B-083DB3023FC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9" name="TextBox 8">
            <a:extLst>
              <a:ext uri="{FF2B5EF4-FFF2-40B4-BE49-F238E27FC236}">
                <a16:creationId xmlns="" xmlns:a16="http://schemas.microsoft.com/office/drawing/2014/main" id="{E44501F7-7260-44DD-B9B9-DAE31355595C}"/>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4.3. Purpose of closure</a:t>
            </a:r>
          </a:p>
        </p:txBody>
      </p:sp>
      <p:sp>
        <p:nvSpPr>
          <p:cNvPr id="7" name="직사각형 6">
            <a:extLst>
              <a:ext uri="{FF2B5EF4-FFF2-40B4-BE49-F238E27FC236}">
                <a16:creationId xmlns="" xmlns:a16="http://schemas.microsoft.com/office/drawing/2014/main" id="{5D0FA3B9-5FEB-458E-BC94-AB11CC4B58C9}"/>
              </a:ext>
            </a:extLst>
          </p:cNvPr>
          <p:cNvSpPr/>
          <p:nvPr/>
        </p:nvSpPr>
        <p:spPr>
          <a:xfrm>
            <a:off x="580388" y="2033679"/>
            <a:ext cx="8829548" cy="198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In traditional programming you had to declare a variable as a global variable in order to use it for multiple functions regardless of a certain function’s termination.</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However, indiscriminate generation of global variables causes side effects.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Programming itself becomes easy if you use global variables. However, too much will lead to side effects, creating difficulties for debugging.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To create function closure, define the variable for closure and function body and enclose it with another function.</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there is an outer function that encloses function closure, the return type of this outer function becomes closure.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can reduce frequency of general variable and hide the function’s inner workings from the outside. </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7353602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 xmlns:a16="http://schemas.microsoft.com/office/drawing/2014/main" id="{40A426F2-1AAA-4FB6-A41E-6280BE59F7AA}"/>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1" name="TextBox 10">
            <a:extLst>
              <a:ext uri="{FF2B5EF4-FFF2-40B4-BE49-F238E27FC236}">
                <a16:creationId xmlns="" xmlns:a16="http://schemas.microsoft.com/office/drawing/2014/main" id="{C42C699E-7E05-4E7D-8667-5BC508C39263}"/>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4.4. Main usage of closure</a:t>
            </a:r>
          </a:p>
        </p:txBody>
      </p:sp>
      <p:sp>
        <p:nvSpPr>
          <p:cNvPr id="8" name="직사각형 7">
            <a:extLst>
              <a:ext uri="{FF2B5EF4-FFF2-40B4-BE49-F238E27FC236}">
                <a16:creationId xmlns="" xmlns:a16="http://schemas.microsoft.com/office/drawing/2014/main" id="{5D0FA3B9-5FEB-458E-BC94-AB11CC4B58C9}"/>
              </a:ext>
            </a:extLst>
          </p:cNvPr>
          <p:cNvSpPr/>
          <p:nvPr/>
        </p:nvSpPr>
        <p:spPr>
          <a:xfrm>
            <a:off x="580388" y="2033679"/>
            <a:ext cx="8829548" cy="2569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Function closure is mainly used for following two purposes. </a:t>
            </a:r>
            <a:endParaRPr lang="ko-KR" altLang="en-US" sz="1300" dirty="0">
              <a:solidFill>
                <a:schemeClr val="tx1"/>
              </a:solidFill>
              <a:latin typeface="SamsungOne 400" panose="020B0503030303020204" pitchFamily="34" charset="0"/>
            </a:endParaRPr>
          </a:p>
          <a:p>
            <a:pPr marL="114300" lvl="1" latinLnBrk="0">
              <a:spcAft>
                <a:spcPts val="1000"/>
              </a:spcAft>
              <a:buClr>
                <a:srgbClr val="000000"/>
              </a:buClr>
              <a:buSzPct val="120000"/>
              <a:tabLst>
                <a:tab pos="114300" algn="l"/>
              </a:tabLst>
              <a:defRPr/>
            </a:pPr>
            <a:endParaRPr lang="en-US" altLang="ko-KR" sz="1300" dirty="0" smtClean="0">
              <a:solidFill>
                <a:schemeClr val="tx1"/>
              </a:solidFill>
              <a:latin typeface="SamsungOne 400" panose="020B0503030303020204" pitchFamily="34" charset="0"/>
              <a:ea typeface="SamsungOne 400" panose="020B0503030303020204" pitchFamily="34" charset="0"/>
            </a:endParaRPr>
          </a:p>
          <a:p>
            <a:pPr marL="114300" lvl="1" latinLnBrk="0">
              <a:spcAft>
                <a:spcPts val="1000"/>
              </a:spcAft>
              <a:buClr>
                <a:srgbClr val="000000"/>
              </a:buClr>
              <a:buSzPct val="120000"/>
              <a:tabLst>
                <a:tab pos="114300" algn="l"/>
              </a:tabLst>
              <a:defRPr/>
            </a:pPr>
            <a:endParaRPr lang="en-US" altLang="ko-KR" sz="1300" dirty="0" smtClean="0">
              <a:solidFill>
                <a:schemeClr val="tx1"/>
              </a:solidFill>
              <a:latin typeface="SamsungOne 400" panose="020B0503030303020204" pitchFamily="34" charset="0"/>
              <a:ea typeface="SamsungOne 400" panose="020B0503030303020204" pitchFamily="34" charset="0"/>
            </a:endParaRPr>
          </a:p>
          <a:p>
            <a:pPr marL="358775" lvl="1" indent="-180975" algn="just">
              <a:spcAft>
                <a:spcPts val="1000"/>
              </a:spcAft>
              <a:buClr>
                <a:srgbClr val="193EB0"/>
              </a:buClr>
              <a:buSzPct val="120000"/>
              <a:buFont typeface="SamsungOne 400" panose="020B0503030303020204" pitchFamily="34" charset="0"/>
              <a:buChar char="‣"/>
              <a:tabLst>
                <a:tab pos="114300" algn="l"/>
              </a:tabLst>
              <a:defRPr/>
            </a:pPr>
            <a:r>
              <a:rPr lang="en-US" altLang="ko-KR" sz="1300" dirty="0" smtClean="0">
                <a:solidFill>
                  <a:srgbClr val="000000"/>
                </a:solidFill>
                <a:latin typeface="SamsungOne 400" panose="020B0503030303020204" pitchFamily="34" charset="0"/>
                <a:ea typeface="SamsungOne 400" panose="020B0503030303020204" pitchFamily="34" charset="0"/>
              </a:rPr>
              <a:t>In </a:t>
            </a:r>
            <a:r>
              <a:rPr lang="en-US" altLang="ko-KR" sz="1300" dirty="0">
                <a:solidFill>
                  <a:srgbClr val="000000"/>
                </a:solidFill>
                <a:latin typeface="SamsungOne 400" panose="020B0503030303020204" pitchFamily="34" charset="0"/>
                <a:ea typeface="SamsungOne 400" panose="020B0503030303020204" pitchFamily="34" charset="0"/>
              </a:rPr>
              <a:t>terms of memory operating efficiency, closure if inefficient. However it could be more effective because it reduces global variables. </a:t>
            </a:r>
          </a:p>
          <a:p>
            <a:pPr marL="358775" lvl="1" indent="-180975" algn="just">
              <a:spcAft>
                <a:spcPts val="1000"/>
              </a:spcAft>
              <a:buClr>
                <a:srgbClr val="193EB0"/>
              </a:buClr>
              <a:buSzPct val="120000"/>
              <a:buFont typeface="SamsungOne 400" panose="020B0503030303020204" pitchFamily="34" charset="0"/>
              <a:buChar char="‣"/>
              <a:tabLst>
                <a:tab pos="114300" algn="l"/>
              </a:tabLst>
              <a:defRPr/>
            </a:pPr>
            <a:r>
              <a:rPr lang="en-US" altLang="ko-KR" sz="1300" dirty="0">
                <a:solidFill>
                  <a:srgbClr val="000000"/>
                </a:solidFill>
                <a:latin typeface="SamsungOne 400" panose="020B0503030303020204" pitchFamily="34" charset="0"/>
                <a:ea typeface="SamsungOne 400" panose="020B0503030303020204" pitchFamily="34" charset="0"/>
              </a:rPr>
              <a:t>If you want to hide data, declare a closure as the enclosing function’s local variable. </a:t>
            </a:r>
            <a:endParaRPr lang="en-US" altLang="ko-KR" sz="1300" dirty="0" smtClean="0">
              <a:solidFill>
                <a:srgbClr val="000000"/>
              </a:solidFill>
              <a:latin typeface="SamsungOne 400" panose="020B0503030303020204" pitchFamily="34" charset="0"/>
              <a:ea typeface="SamsungOne 400" panose="020B0503030303020204" pitchFamily="34" charset="0"/>
            </a:endParaRPr>
          </a:p>
          <a:p>
            <a:pPr marL="115888" indent="-115888" latinLnBrk="0">
              <a:spcAft>
                <a:spcPts val="1000"/>
              </a:spcAft>
              <a:buClr>
                <a:srgbClr val="000000"/>
              </a:buClr>
              <a:buSzPct val="120000"/>
              <a:buBlip>
                <a:blip r:embed="rId4"/>
              </a:buBlip>
              <a:defRPr/>
            </a:pPr>
            <a:r>
              <a:rPr lang="en-US" altLang="ko-KR" sz="1300" dirty="0" smtClean="0">
                <a:solidFill>
                  <a:schemeClr val="tx1"/>
                </a:solidFill>
                <a:latin typeface="SamsungOne 400" panose="020B0503030303020204" pitchFamily="34" charset="0"/>
                <a:ea typeface="SamsungOne 400" panose="020B0503030303020204" pitchFamily="34" charset="0"/>
              </a:rPr>
              <a:t>A </a:t>
            </a:r>
            <a:r>
              <a:rPr lang="en-US" altLang="ko-KR" sz="1300" dirty="0">
                <a:solidFill>
                  <a:schemeClr val="tx1"/>
                </a:solidFill>
                <a:latin typeface="SamsungOne 400" panose="020B0503030303020204" pitchFamily="34" charset="0"/>
                <a:ea typeface="SamsungOne 400" panose="020B0503030303020204" pitchFamily="34" charset="0"/>
              </a:rPr>
              <a:t>function closure provides an independent namespace for each function. Then you can define a function that behaves independently like an instance object. </a:t>
            </a:r>
          </a:p>
          <a:p>
            <a:pPr marL="358775" lvl="1" indent="-180975" algn="just">
              <a:spcAft>
                <a:spcPts val="1000"/>
              </a:spcAft>
              <a:buClr>
                <a:srgbClr val="193EB0"/>
              </a:buClr>
              <a:buSzPct val="120000"/>
              <a:buFont typeface="SamsungOne 400" panose="020B0503030303020204" pitchFamily="34" charset="0"/>
              <a:buChar char="‣"/>
              <a:defRPr/>
            </a:pPr>
            <a:r>
              <a:rPr lang="en-US" altLang="ko-KR" sz="1300" dirty="0">
                <a:solidFill>
                  <a:srgbClr val="000000"/>
                </a:solidFill>
                <a:latin typeface="SamsungOne 400" panose="020B0503030303020204" pitchFamily="34" charset="0"/>
                <a:ea typeface="SamsungOne 400" panose="020B0503030303020204" pitchFamily="34" charset="0"/>
              </a:rPr>
              <a:t>More about instances in Class chapter. </a:t>
            </a:r>
          </a:p>
        </p:txBody>
      </p:sp>
      <p:sp>
        <p:nvSpPr>
          <p:cNvPr id="3" name="직사각형 2"/>
          <p:cNvSpPr/>
          <p:nvPr/>
        </p:nvSpPr>
        <p:spPr>
          <a:xfrm>
            <a:off x="687964" y="2316647"/>
            <a:ext cx="3077212" cy="6172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lvl="1" defTabSz="-45199300">
              <a:spcBef>
                <a:spcPts val="0"/>
              </a:spcBef>
              <a:spcAft>
                <a:spcPts val="600"/>
              </a:spcAft>
              <a:buClr>
                <a:srgbClr val="000000"/>
              </a:buClr>
              <a:buSzPct val="120000"/>
              <a:tabLst>
                <a:tab pos="87313" algn="l"/>
              </a:tabLst>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1. Limiting usage of global variables </a:t>
            </a:r>
          </a:p>
          <a:p>
            <a:pPr marL="87313" lvl="1" defTabSz="-45199300">
              <a:spcBef>
                <a:spcPts val="0"/>
              </a:spcBef>
              <a:spcAft>
                <a:spcPts val="600"/>
              </a:spcAft>
              <a:buClr>
                <a:srgbClr val="000000"/>
              </a:buClr>
              <a:buSzPct val="120000"/>
              <a:tabLst>
                <a:tab pos="87313" algn="l"/>
              </a:tabLst>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2. Data hiding </a:t>
            </a:r>
          </a:p>
        </p:txBody>
      </p:sp>
    </p:spTree>
    <p:custDataLst>
      <p:tags r:id="rId1"/>
    </p:custDataLst>
    <p:extLst>
      <p:ext uri="{BB962C8B-B14F-4D97-AF65-F5344CB8AC3E}">
        <p14:creationId xmlns:p14="http://schemas.microsoft.com/office/powerpoint/2010/main" val="155188769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D641EA82-E197-4FD9-9304-97E9B7E69A4F}"/>
              </a:ext>
            </a:extLst>
          </p:cNvPr>
          <p:cNvPicPr>
            <a:picLocks noChangeAspect="1"/>
          </p:cNvPicPr>
          <p:nvPr/>
        </p:nvPicPr>
        <p:blipFill>
          <a:blip r:embed="rId4"/>
          <a:stretch>
            <a:fillRect/>
          </a:stretch>
        </p:blipFill>
        <p:spPr>
          <a:xfrm>
            <a:off x="485925" y="2217268"/>
            <a:ext cx="8982075" cy="2728368"/>
          </a:xfrm>
          <a:prstGeom prst="rect">
            <a:avLst/>
          </a:prstGeom>
        </p:spPr>
      </p:pic>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 xmlns:a16="http://schemas.microsoft.com/office/drawing/2014/main" id="{3BA95A61-3497-4033-AE11-B63538BA59DE}"/>
              </a:ext>
            </a:extLst>
          </p:cNvPr>
          <p:cNvSpPr/>
          <p:nvPr/>
        </p:nvSpPr>
        <p:spPr>
          <a:xfrm>
            <a:off x="555310" y="5113804"/>
            <a:ext cx="8204398"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8775" lvl="1" indent="-180975" algn="just">
              <a:spcAft>
                <a:spcPts val="600"/>
              </a:spcAft>
              <a:buClr>
                <a:srgbClr val="193EB0"/>
              </a:buClr>
              <a:buSzPct val="120000"/>
              <a:buFont typeface="SamsungOne 400" panose="020B0503030303020204" pitchFamily="34" charset="0"/>
              <a:buChar char="‣"/>
              <a:defRPr/>
            </a:pPr>
            <a:r>
              <a:rPr lang="en-US" altLang="ko-KR" sz="1300" dirty="0">
                <a:solidFill>
                  <a:srgbClr val="000000"/>
                </a:solidFill>
                <a:latin typeface="SamsungOne 400" panose="020B0503030303020204" pitchFamily="34" charset="0"/>
                <a:ea typeface="SamsungOne 400" panose="020B0503030303020204" pitchFamily="34" charset="0"/>
              </a:rPr>
              <a:t>From the above exercise, you can see that the closure function has a separate memory space for each variable. </a:t>
            </a:r>
          </a:p>
          <a:p>
            <a:pPr marL="358775" lvl="1" indent="-180975" algn="just">
              <a:spcAft>
                <a:spcPts val="600"/>
              </a:spcAft>
              <a:buClr>
                <a:srgbClr val="193EB0"/>
              </a:buClr>
              <a:buSzPct val="120000"/>
              <a:buFont typeface="SamsungOne 400" panose="020B0503030303020204" pitchFamily="34" charset="0"/>
              <a:buChar char="‣"/>
              <a:defRPr/>
            </a:pPr>
            <a:r>
              <a:rPr lang="en-US" altLang="ko-KR" sz="1300" dirty="0">
                <a:solidFill>
                  <a:srgbClr val="000000"/>
                </a:solidFill>
                <a:latin typeface="SamsungOne 400" panose="020B0503030303020204" pitchFamily="34" charset="0"/>
                <a:ea typeface="SamsungOne 400" panose="020B0503030303020204" pitchFamily="34" charset="0"/>
              </a:rPr>
              <a:t>Each of count for c1 and count for c2 has its own memory space. </a:t>
            </a:r>
          </a:p>
        </p:txBody>
      </p:sp>
      <p:grpSp>
        <p:nvGrpSpPr>
          <p:cNvPr id="15" name="그룹 14">
            <a:extLst>
              <a:ext uri="{FF2B5EF4-FFF2-40B4-BE49-F238E27FC236}">
                <a16:creationId xmlns="" xmlns:a16="http://schemas.microsoft.com/office/drawing/2014/main" id="{42FFABFE-4537-47BC-992C-474B00929E9D}"/>
              </a:ext>
            </a:extLst>
          </p:cNvPr>
          <p:cNvGrpSpPr/>
          <p:nvPr/>
        </p:nvGrpSpPr>
        <p:grpSpPr>
          <a:xfrm>
            <a:off x="5109461" y="2514571"/>
            <a:ext cx="4047985" cy="1598269"/>
            <a:chOff x="4087770" y="2186125"/>
            <a:chExt cx="4047985" cy="1598269"/>
          </a:xfrm>
        </p:grpSpPr>
        <p:sp>
          <p:nvSpPr>
            <p:cNvPr id="9" name="직사각형 8">
              <a:extLst>
                <a:ext uri="{FF2B5EF4-FFF2-40B4-BE49-F238E27FC236}">
                  <a16:creationId xmlns="" xmlns:a16="http://schemas.microsoft.com/office/drawing/2014/main" id="{3EFACA15-121B-4C7F-82BE-9132A750E192}"/>
                </a:ext>
              </a:extLst>
            </p:cNvPr>
            <p:cNvSpPr/>
            <p:nvPr/>
          </p:nvSpPr>
          <p:spPr>
            <a:xfrm>
              <a:off x="4571164" y="2510038"/>
              <a:ext cx="543448" cy="44276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 400" panose="020B0503030303020204" pitchFamily="34" charset="0"/>
                  <a:ea typeface="SamsungOne 400" panose="020B0503030303020204" pitchFamily="34" charset="0"/>
                </a:rPr>
                <a:t>1</a:t>
              </a:r>
              <a:endParaRPr lang="ko-KR" altLang="en-US" sz="1400" dirty="0">
                <a:solidFill>
                  <a:schemeClr val="tx1"/>
                </a:solidFill>
                <a:latin typeface="SamsungOne 400" panose="020B0503030303020204" pitchFamily="34" charset="0"/>
              </a:endParaRPr>
            </a:p>
          </p:txBody>
        </p:sp>
        <p:sp>
          <p:nvSpPr>
            <p:cNvPr id="10" name="TextBox 9">
              <a:extLst>
                <a:ext uri="{FF2B5EF4-FFF2-40B4-BE49-F238E27FC236}">
                  <a16:creationId xmlns="" xmlns:a16="http://schemas.microsoft.com/office/drawing/2014/main" id="{EF3D5DB3-A881-4372-B4F3-B893FFB2A85B}"/>
                </a:ext>
              </a:extLst>
            </p:cNvPr>
            <p:cNvSpPr txBox="1"/>
            <p:nvPr/>
          </p:nvSpPr>
          <p:spPr>
            <a:xfrm>
              <a:off x="4087770" y="2591059"/>
              <a:ext cx="438986" cy="276999"/>
            </a:xfrm>
            <a:prstGeom prst="rect">
              <a:avLst/>
            </a:prstGeom>
            <a:noFill/>
          </p:spPr>
          <p:txBody>
            <a:bodyPr wrap="square">
              <a:spAutoFit/>
            </a:bodyPr>
            <a:lstStyle/>
            <a:p>
              <a:r>
                <a:rPr lang="en-US" altLang="ko-KR" sz="1200" dirty="0">
                  <a:latin typeface="SamsungOne 400" panose="020B0503030303020204" pitchFamily="34" charset="0"/>
                  <a:ea typeface="SamsungOne 400" panose="020B0503030303020204" pitchFamily="34" charset="0"/>
                </a:rPr>
                <a:t>c1</a:t>
              </a:r>
              <a:endParaRPr lang="ko-KR" altLang="en-US" sz="1200" dirty="0">
                <a:latin typeface="SamsungOne 400" panose="020B0503030303020204" pitchFamily="34" charset="0"/>
              </a:endParaRPr>
            </a:p>
          </p:txBody>
        </p:sp>
        <p:sp>
          <p:nvSpPr>
            <p:cNvPr id="12" name="TextBox 11">
              <a:extLst>
                <a:ext uri="{FF2B5EF4-FFF2-40B4-BE49-F238E27FC236}">
                  <a16:creationId xmlns="" xmlns:a16="http://schemas.microsoft.com/office/drawing/2014/main" id="{90F3EDD2-ECAE-4E73-8369-28109A4BA7E6}"/>
                </a:ext>
              </a:extLst>
            </p:cNvPr>
            <p:cNvSpPr txBox="1"/>
            <p:nvPr/>
          </p:nvSpPr>
          <p:spPr>
            <a:xfrm>
              <a:off x="4260896" y="2186125"/>
              <a:ext cx="1150536" cy="276999"/>
            </a:xfrm>
            <a:prstGeom prst="rect">
              <a:avLst/>
            </a:prstGeom>
            <a:noFill/>
          </p:spPr>
          <p:txBody>
            <a:bodyPr wrap="square">
              <a:spAutoFit/>
            </a:bodyPr>
            <a:lstStyle/>
            <a:p>
              <a:pPr algn="ctr"/>
              <a:r>
                <a:rPr lang="en-US" altLang="ko-KR" sz="1200" dirty="0">
                  <a:solidFill>
                    <a:schemeClr val="tx1"/>
                  </a:solidFill>
                  <a:latin typeface="SamsungOne 400" panose="020B0503030303020204" pitchFamily="34" charset="0"/>
                  <a:ea typeface="SamsungOne 400" panose="020B0503030303020204" pitchFamily="34" charset="0"/>
                </a:rPr>
                <a:t>counter</a:t>
              </a:r>
              <a:endParaRPr lang="ko-KR" altLang="en-US" sz="1200" dirty="0">
                <a:solidFill>
                  <a:schemeClr val="tx1"/>
                </a:solidFill>
                <a:latin typeface="SamsungOne 400" panose="020B0503030303020204" pitchFamily="34" charset="0"/>
                <a:ea typeface="D2Coding" panose="020B0600000101010101" charset="-127"/>
              </a:endParaRPr>
            </a:p>
          </p:txBody>
        </p:sp>
        <p:sp>
          <p:nvSpPr>
            <p:cNvPr id="4" name="곱하기 기호 3">
              <a:extLst>
                <a:ext uri="{FF2B5EF4-FFF2-40B4-BE49-F238E27FC236}">
                  <a16:creationId xmlns="" xmlns:a16="http://schemas.microsoft.com/office/drawing/2014/main" id="{DFE41DB6-A0FF-4F14-A39E-B515185A5979}"/>
                </a:ext>
              </a:extLst>
            </p:cNvPr>
            <p:cNvSpPr/>
            <p:nvPr/>
          </p:nvSpPr>
          <p:spPr>
            <a:xfrm>
              <a:off x="4725643" y="2403650"/>
              <a:ext cx="234490" cy="261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4" name="직사각형 13">
              <a:extLst>
                <a:ext uri="{FF2B5EF4-FFF2-40B4-BE49-F238E27FC236}">
                  <a16:creationId xmlns="" xmlns:a16="http://schemas.microsoft.com/office/drawing/2014/main" id="{2F4E8814-4B7A-4029-9ACE-1D71FC4F6ED4}"/>
                </a:ext>
              </a:extLst>
            </p:cNvPr>
            <p:cNvSpPr/>
            <p:nvPr/>
          </p:nvSpPr>
          <p:spPr>
            <a:xfrm>
              <a:off x="5269091" y="2508177"/>
              <a:ext cx="543448" cy="44276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 400" panose="020B0503030303020204" pitchFamily="34" charset="0"/>
                  <a:ea typeface="SamsungOne 400" panose="020B0503030303020204" pitchFamily="34" charset="0"/>
                </a:rPr>
                <a:t>2</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6" name="화살표: 오른쪽 5">
              <a:extLst>
                <a:ext uri="{FF2B5EF4-FFF2-40B4-BE49-F238E27FC236}">
                  <a16:creationId xmlns="" xmlns:a16="http://schemas.microsoft.com/office/drawing/2014/main" id="{F321E824-F9D6-4944-B2BA-D020C1CBCD60}"/>
                </a:ext>
              </a:extLst>
            </p:cNvPr>
            <p:cNvSpPr/>
            <p:nvPr/>
          </p:nvSpPr>
          <p:spPr>
            <a:xfrm>
              <a:off x="5071900" y="2624916"/>
              <a:ext cx="197191" cy="202798"/>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6" name="직사각형 15">
              <a:extLst>
                <a:ext uri="{FF2B5EF4-FFF2-40B4-BE49-F238E27FC236}">
                  <a16:creationId xmlns="" xmlns:a16="http://schemas.microsoft.com/office/drawing/2014/main" id="{3682DC44-0710-4DFB-ADE9-EC6908CA6751}"/>
                </a:ext>
              </a:extLst>
            </p:cNvPr>
            <p:cNvSpPr/>
            <p:nvPr/>
          </p:nvSpPr>
          <p:spPr>
            <a:xfrm>
              <a:off x="4606319" y="3341633"/>
              <a:ext cx="543448" cy="44276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 400" panose="020B0503030303020204" pitchFamily="34" charset="0"/>
                  <a:ea typeface="SamsungOne 400" panose="020B0503030303020204" pitchFamily="34" charset="0"/>
                </a:rPr>
                <a:t>1</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7" name="TextBox 16">
              <a:extLst>
                <a:ext uri="{FF2B5EF4-FFF2-40B4-BE49-F238E27FC236}">
                  <a16:creationId xmlns="" xmlns:a16="http://schemas.microsoft.com/office/drawing/2014/main" id="{8B8F6029-AEB0-44DD-8DCC-631B463A0A3D}"/>
                </a:ext>
              </a:extLst>
            </p:cNvPr>
            <p:cNvSpPr txBox="1"/>
            <p:nvPr/>
          </p:nvSpPr>
          <p:spPr>
            <a:xfrm>
              <a:off x="4122925" y="3422654"/>
              <a:ext cx="438986" cy="276999"/>
            </a:xfrm>
            <a:prstGeom prst="rect">
              <a:avLst/>
            </a:prstGeom>
            <a:noFill/>
          </p:spPr>
          <p:txBody>
            <a:bodyPr wrap="square">
              <a:spAutoFit/>
            </a:bodyPr>
            <a:lstStyle/>
            <a:p>
              <a:r>
                <a:rPr lang="en-US" altLang="ko-KR" sz="1200" dirty="0">
                  <a:latin typeface="SamsungOne 400" panose="020B0503030303020204" pitchFamily="34" charset="0"/>
                  <a:ea typeface="SamsungOne 400" panose="020B0503030303020204" pitchFamily="34" charset="0"/>
                </a:rPr>
                <a:t>c2</a:t>
              </a:r>
              <a:endParaRPr lang="ko-KR" altLang="en-US" sz="1200" dirty="0">
                <a:latin typeface="SamsungOne 400" panose="020B0503030303020204" pitchFamily="34" charset="0"/>
              </a:endParaRPr>
            </a:p>
          </p:txBody>
        </p:sp>
        <p:sp>
          <p:nvSpPr>
            <p:cNvPr id="18" name="TextBox 17">
              <a:extLst>
                <a:ext uri="{FF2B5EF4-FFF2-40B4-BE49-F238E27FC236}">
                  <a16:creationId xmlns="" xmlns:a16="http://schemas.microsoft.com/office/drawing/2014/main" id="{7CF22621-69C9-4BE9-954E-9DCA5636B1CD}"/>
                </a:ext>
              </a:extLst>
            </p:cNvPr>
            <p:cNvSpPr txBox="1"/>
            <p:nvPr/>
          </p:nvSpPr>
          <p:spPr>
            <a:xfrm>
              <a:off x="4285349" y="3064634"/>
              <a:ext cx="1150536" cy="276999"/>
            </a:xfrm>
            <a:prstGeom prst="rect">
              <a:avLst/>
            </a:prstGeom>
            <a:noFill/>
          </p:spPr>
          <p:txBody>
            <a:bodyPr wrap="square">
              <a:spAutoFit/>
            </a:bodyPr>
            <a:lstStyle/>
            <a:p>
              <a:pPr algn="ctr"/>
              <a:r>
                <a:rPr lang="en-US" altLang="ko-KR" sz="1200" dirty="0">
                  <a:latin typeface="SamsungOne 400" panose="020B0503030303020204" pitchFamily="34" charset="0"/>
                  <a:ea typeface="SamsungOne 400" panose="020B0503030303020204" pitchFamily="34" charset="0"/>
                </a:rPr>
                <a:t>counter</a:t>
              </a:r>
              <a:endParaRPr lang="ko-KR" altLang="en-US" sz="1200" dirty="0">
                <a:latin typeface="SamsungOne 400" panose="020B0503030303020204" pitchFamily="34" charset="0"/>
                <a:ea typeface="SamsungOne 400" panose="020B0503030303020204" pitchFamily="34" charset="0"/>
              </a:endParaRPr>
            </a:p>
          </p:txBody>
        </p:sp>
        <p:sp>
          <p:nvSpPr>
            <p:cNvPr id="22" name="TextBox 21">
              <a:extLst>
                <a:ext uri="{FF2B5EF4-FFF2-40B4-BE49-F238E27FC236}">
                  <a16:creationId xmlns="" xmlns:a16="http://schemas.microsoft.com/office/drawing/2014/main" id="{0E722C13-1EEC-4F53-8E4C-2317E31AA3DC}"/>
                </a:ext>
              </a:extLst>
            </p:cNvPr>
            <p:cNvSpPr txBox="1"/>
            <p:nvPr/>
          </p:nvSpPr>
          <p:spPr>
            <a:xfrm>
              <a:off x="6277458" y="2716332"/>
              <a:ext cx="1858297" cy="646331"/>
            </a:xfrm>
            <a:prstGeom prst="rect">
              <a:avLst/>
            </a:prstGeom>
            <a:solidFill>
              <a:schemeClr val="accent2">
                <a:lumMod val="20000"/>
                <a:lumOff val="80000"/>
              </a:schemeClr>
            </a:solidFill>
            <a:ln>
              <a:solidFill>
                <a:srgbClr val="FF0000"/>
              </a:solidFill>
            </a:ln>
          </p:spPr>
          <p:txBody>
            <a:bodyPr wrap="square" rtlCol="0">
              <a:spAutoFit/>
            </a:bodyPr>
            <a:lstStyle>
              <a:defPPr>
                <a:defRPr lang="ko-KR"/>
              </a:defPPr>
              <a:lvl1pPr algn="ctr">
                <a:defRPr sz="1300">
                  <a:solidFill>
                    <a:srgbClr val="FF0000"/>
                  </a:solidFill>
                </a:defRPr>
              </a:lvl1pPr>
            </a:lstStyle>
            <a:p>
              <a:r>
                <a:rPr lang="en-US" altLang="ko-KR" sz="1200" dirty="0">
                  <a:latin typeface="SamsungOne 400" panose="020B0503030303020204" pitchFamily="34" charset="0"/>
                  <a:ea typeface="SamsungOne 400" panose="020B0503030303020204" pitchFamily="34" charset="0"/>
                </a:rPr>
                <a:t>counter of c1, c2 closure is maintained in a separate memory space. </a:t>
              </a:r>
              <a:endParaRPr lang="ko-KR" altLang="en-US" sz="1200" dirty="0">
                <a:latin typeface="SamsungOne 400" panose="020B0503030303020204" pitchFamily="34" charset="0"/>
              </a:endParaRPr>
            </a:p>
          </p:txBody>
        </p:sp>
        <p:cxnSp>
          <p:nvCxnSpPr>
            <p:cNvPr id="23" name="직선 화살표 연결선 22">
              <a:extLst>
                <a:ext uri="{FF2B5EF4-FFF2-40B4-BE49-F238E27FC236}">
                  <a16:creationId xmlns="" xmlns:a16="http://schemas.microsoft.com/office/drawing/2014/main" id="{3157B2E4-9034-4E96-9FB2-A546ED25105D}"/>
                </a:ext>
              </a:extLst>
            </p:cNvPr>
            <p:cNvCxnSpPr>
              <a:cxnSpLocks/>
            </p:cNvCxnSpPr>
            <p:nvPr/>
          </p:nvCxnSpPr>
          <p:spPr>
            <a:xfrm flipH="1" flipV="1">
              <a:off x="5888334" y="2763297"/>
              <a:ext cx="389124" cy="281319"/>
            </a:xfrm>
            <a:prstGeom prst="straightConnector1">
              <a:avLst/>
            </a:prstGeom>
            <a:solidFill>
              <a:schemeClr val="accent2">
                <a:lumMod val="20000"/>
                <a:lumOff val="80000"/>
              </a:schemeClr>
            </a:solidFill>
            <a:ln w="12700">
              <a:solidFill>
                <a:srgbClr val="FF0000"/>
              </a:solidFill>
              <a:headEnd type="none" w="med" len="med"/>
              <a:tailEnd type="triangle" w="med" len="med"/>
            </a:ln>
          </p:spPr>
        </p:cxnSp>
        <p:cxnSp>
          <p:nvCxnSpPr>
            <p:cNvPr id="26" name="직선 화살표 연결선 25">
              <a:extLst>
                <a:ext uri="{FF2B5EF4-FFF2-40B4-BE49-F238E27FC236}">
                  <a16:creationId xmlns="" xmlns:a16="http://schemas.microsoft.com/office/drawing/2014/main" id="{B2B5709A-E4A7-4FA3-A89F-DB6784FEA9BB}"/>
                </a:ext>
              </a:extLst>
            </p:cNvPr>
            <p:cNvCxnSpPr>
              <a:cxnSpLocks/>
            </p:cNvCxnSpPr>
            <p:nvPr/>
          </p:nvCxnSpPr>
          <p:spPr>
            <a:xfrm flipH="1">
              <a:off x="5149768" y="3044616"/>
              <a:ext cx="1127690" cy="542646"/>
            </a:xfrm>
            <a:prstGeom prst="straightConnector1">
              <a:avLst/>
            </a:prstGeom>
            <a:solidFill>
              <a:schemeClr val="accent2">
                <a:lumMod val="20000"/>
                <a:lumOff val="80000"/>
              </a:schemeClr>
            </a:solidFill>
            <a:ln w="12700">
              <a:solidFill>
                <a:srgbClr val="FF0000"/>
              </a:solidFill>
              <a:headEnd type="none" w="med" len="med"/>
              <a:tailEnd type="triangle" w="med" len="med"/>
            </a:ln>
          </p:spPr>
        </p:cxnSp>
      </p:grpSp>
      <p:sp>
        <p:nvSpPr>
          <p:cNvPr id="30" name="직사각형 29">
            <a:extLst>
              <a:ext uri="{FF2B5EF4-FFF2-40B4-BE49-F238E27FC236}">
                <a16:creationId xmlns="" xmlns:a16="http://schemas.microsoft.com/office/drawing/2014/main" id="{3A87738A-7C6A-4F2F-AF81-6433603ACEE1}"/>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31" name="TextBox 30">
            <a:extLst>
              <a:ext uri="{FF2B5EF4-FFF2-40B4-BE49-F238E27FC236}">
                <a16:creationId xmlns="" xmlns:a16="http://schemas.microsoft.com/office/drawing/2014/main" id="{185F91A7-BD1F-4FBD-9452-E2170FA56C3E}"/>
              </a:ext>
            </a:extLst>
          </p:cNvPr>
          <p:cNvSpPr txBox="1"/>
          <p:nvPr/>
        </p:nvSpPr>
        <p:spPr>
          <a:xfrm>
            <a:off x="361950" y="1588423"/>
            <a:ext cx="4953000" cy="369332"/>
          </a:xfrm>
          <a:prstGeom prst="rect">
            <a:avLst/>
          </a:prstGeom>
          <a:noFill/>
        </p:spPr>
        <p:txBody>
          <a:bodyPr wrap="square">
            <a:spAutoFit/>
          </a:bodyPr>
          <a:lstStyle/>
          <a:p>
            <a:r>
              <a:rPr lang="en-US" altLang="ko-KR" b="1" dirty="0">
                <a:latin typeface="Samsung Sharp Sans" pitchFamily="2" charset="0"/>
              </a:rPr>
              <a:t>4.4. Main usage of closure</a:t>
            </a:r>
          </a:p>
        </p:txBody>
      </p:sp>
      <p:sp>
        <p:nvSpPr>
          <p:cNvPr id="33" name="직사각형 32">
            <a:extLst>
              <a:ext uri="{FF2B5EF4-FFF2-40B4-BE49-F238E27FC236}">
                <a16:creationId xmlns="" xmlns:a16="http://schemas.microsoft.com/office/drawing/2014/main"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A closure has a separate memory for each variable. </a:t>
            </a:r>
          </a:p>
        </p:txBody>
      </p:sp>
    </p:spTree>
    <p:custDataLst>
      <p:tags r:id="rId1"/>
    </p:custDataLst>
    <p:extLst>
      <p:ext uri="{BB962C8B-B14F-4D97-AF65-F5344CB8AC3E}">
        <p14:creationId xmlns:p14="http://schemas.microsoft.com/office/powerpoint/2010/main" val="5018013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1" name="그룹 10">
            <a:extLst>
              <a:ext uri="{FF2B5EF4-FFF2-40B4-BE49-F238E27FC236}">
                <a16:creationId xmlns="" xmlns:a16="http://schemas.microsoft.com/office/drawing/2014/main" id="{DA1CFE08-2D08-4FA6-ABD7-F6B185D42AC4}"/>
              </a:ext>
            </a:extLst>
          </p:cNvPr>
          <p:cNvGrpSpPr/>
          <p:nvPr/>
        </p:nvGrpSpPr>
        <p:grpSpPr>
          <a:xfrm>
            <a:off x="525702" y="4346255"/>
            <a:ext cx="8968818" cy="1041085"/>
            <a:chOff x="559817" y="3240571"/>
            <a:chExt cx="8968818" cy="1041085"/>
          </a:xfrm>
        </p:grpSpPr>
        <p:sp>
          <p:nvSpPr>
            <p:cNvPr id="12" name="모서리가 둥근 직사각형 4">
              <a:extLst>
                <a:ext uri="{FF2B5EF4-FFF2-40B4-BE49-F238E27FC236}">
                  <a16:creationId xmlns="" xmlns:a16="http://schemas.microsoft.com/office/drawing/2014/main" id="{47518C03-E0DB-4691-BC91-D461B47D7F89}"/>
                </a:ext>
              </a:extLst>
            </p:cNvPr>
            <p:cNvSpPr/>
            <p:nvPr/>
          </p:nvSpPr>
          <p:spPr>
            <a:xfrm>
              <a:off x="559817" y="3240571"/>
              <a:ext cx="8968818" cy="10410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68D434F9-8164-473C-9F23-E99361F07DD4}"/>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0">
              <a:extLst>
                <a:ext uri="{FF2B5EF4-FFF2-40B4-BE49-F238E27FC236}">
                  <a16:creationId xmlns="" xmlns:a16="http://schemas.microsoft.com/office/drawing/2014/main" id="{BB1CF6DB-EEA1-4A6F-94D3-20875246998D}"/>
                </a:ext>
              </a:extLst>
            </p:cNvPr>
            <p:cNvSpPr txBox="1"/>
            <p:nvPr/>
          </p:nvSpPr>
          <p:spPr>
            <a:xfrm>
              <a:off x="907642" y="3327235"/>
              <a:ext cx="180006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21">
              <a:extLst>
                <a:ext uri="{FF2B5EF4-FFF2-40B4-BE49-F238E27FC236}">
                  <a16:creationId xmlns="" xmlns:a16="http://schemas.microsoft.com/office/drawing/2014/main" id="{078A72F9-4C09-4877-95E6-7FC958009836}"/>
                </a:ext>
              </a:extLst>
            </p:cNvPr>
            <p:cNvSpPr txBox="1"/>
            <p:nvPr/>
          </p:nvSpPr>
          <p:spPr>
            <a:xfrm>
              <a:off x="1021033" y="3657114"/>
              <a:ext cx="8281138"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Computes by using the local variable a, b located outside the function.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Returns mul_add function. </a:t>
              </a:r>
            </a:p>
          </p:txBody>
        </p:sp>
      </p:grpSp>
      <p:pic>
        <p:nvPicPr>
          <p:cNvPr id="6" name="그림 5">
            <a:extLst>
              <a:ext uri="{FF2B5EF4-FFF2-40B4-BE49-F238E27FC236}">
                <a16:creationId xmlns="" xmlns:a16="http://schemas.microsoft.com/office/drawing/2014/main" id="{3765579D-D457-45A5-BAB5-0584EFA54162}"/>
              </a:ext>
            </a:extLst>
          </p:cNvPr>
          <p:cNvPicPr>
            <a:picLocks noChangeAspect="1"/>
          </p:cNvPicPr>
          <p:nvPr/>
        </p:nvPicPr>
        <p:blipFill>
          <a:blip r:embed="rId5"/>
          <a:stretch>
            <a:fillRect/>
          </a:stretch>
        </p:blipFill>
        <p:spPr>
          <a:xfrm>
            <a:off x="472859" y="2240819"/>
            <a:ext cx="9104815" cy="1954664"/>
          </a:xfrm>
          <a:prstGeom prst="rect">
            <a:avLst/>
          </a:prstGeom>
        </p:spPr>
      </p:pic>
      <p:sp>
        <p:nvSpPr>
          <p:cNvPr id="16" name="직사각형 15">
            <a:extLst>
              <a:ext uri="{FF2B5EF4-FFF2-40B4-BE49-F238E27FC236}">
                <a16:creationId xmlns="" xmlns:a16="http://schemas.microsoft.com/office/drawing/2014/main" id="{B690B9F4-587F-46C0-A60B-E7A57D23192A}"/>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7" name="TextBox 16">
            <a:extLst>
              <a:ext uri="{FF2B5EF4-FFF2-40B4-BE49-F238E27FC236}">
                <a16:creationId xmlns="" xmlns:a16="http://schemas.microsoft.com/office/drawing/2014/main" id="{C9821C48-1FD7-495E-9D25-17F16C9DCBD7}"/>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4.5. How to generate a closure</a:t>
            </a:r>
          </a:p>
        </p:txBody>
      </p:sp>
      <p:sp>
        <p:nvSpPr>
          <p:cNvPr id="18" name="직사각형 17">
            <a:extLst>
              <a:ext uri="{FF2B5EF4-FFF2-40B4-BE49-F238E27FC236}">
                <a16:creationId xmlns="" xmlns:a16="http://schemas.microsoft.com/office/drawing/2014/main"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You generate a closure by writing a nested-function and returning it. </a:t>
            </a:r>
          </a:p>
        </p:txBody>
      </p:sp>
    </p:spTree>
    <p:custDataLst>
      <p:tags r:id="rId1"/>
    </p:custDataLst>
    <p:extLst>
      <p:ext uri="{BB962C8B-B14F-4D97-AF65-F5344CB8AC3E}">
        <p14:creationId xmlns:p14="http://schemas.microsoft.com/office/powerpoint/2010/main" val="18943285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 xmlns:a16="http://schemas.microsoft.com/office/drawing/2014/main" id="{5773BA35-30C2-4D8E-91C2-4E26D019D594}"/>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5. Making Closure with Lambda</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1" name="TextBox 10">
            <a:extLst>
              <a:ext uri="{FF2B5EF4-FFF2-40B4-BE49-F238E27FC236}">
                <a16:creationId xmlns="" xmlns:a16="http://schemas.microsoft.com/office/drawing/2014/main" id="{CAA8BFE5-9EBC-4DFB-B017-FDBC078B6106}"/>
              </a:ext>
            </a:extLst>
          </p:cNvPr>
          <p:cNvSpPr txBox="1"/>
          <p:nvPr/>
        </p:nvSpPr>
        <p:spPr>
          <a:xfrm>
            <a:off x="361950" y="1588423"/>
            <a:ext cx="6178550" cy="369332"/>
          </a:xfrm>
          <a:prstGeom prst="rect">
            <a:avLst/>
          </a:prstGeom>
          <a:noFill/>
        </p:spPr>
        <p:txBody>
          <a:bodyPr wrap="square">
            <a:spAutoFit/>
          </a:bodyPr>
          <a:lstStyle/>
          <a:p>
            <a:r>
              <a:rPr lang="en-US" altLang="ko-KR" b="1" dirty="0">
                <a:latin typeface="Samsung Sharp Sans" pitchFamily="2" charset="0"/>
              </a:rPr>
              <a:t>5.1. Code example of making closure with lambda</a:t>
            </a:r>
          </a:p>
        </p:txBody>
      </p:sp>
      <p:sp>
        <p:nvSpPr>
          <p:cNvPr id="8" name="직사각형 7">
            <a:extLst>
              <a:ext uri="{FF2B5EF4-FFF2-40B4-BE49-F238E27FC236}">
                <a16:creationId xmlns="" xmlns:a16="http://schemas.microsoft.com/office/drawing/2014/main" id="{5D0FA3B9-5FEB-458E-BC94-AB11CC4B58C9}"/>
              </a:ext>
            </a:extLst>
          </p:cNvPr>
          <p:cNvSpPr/>
          <p:nvPr/>
        </p:nvSpPr>
        <p:spPr>
          <a:xfrm>
            <a:off x="580388" y="2033679"/>
            <a:ext cx="8829548"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Create a lambda expression like return lambda x: a* x + b and return the lambda expression itself.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As such, you can create a closure in a simpler way by using a lambda.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Normally a closure is jointly used with a lambda expression, and it is easy to confuse the two.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lambda means an anonymous function, and a closure means a function that is reused after maintaining its enclosing environments. </a:t>
            </a:r>
          </a:p>
        </p:txBody>
      </p:sp>
      <p:grpSp>
        <p:nvGrpSpPr>
          <p:cNvPr id="4" name="그룹 3"/>
          <p:cNvGrpSpPr/>
          <p:nvPr/>
        </p:nvGrpSpPr>
        <p:grpSpPr>
          <a:xfrm>
            <a:off x="459239" y="3313813"/>
            <a:ext cx="8987521" cy="1658795"/>
            <a:chOff x="459239" y="3360881"/>
            <a:chExt cx="8987521" cy="1658795"/>
          </a:xfrm>
        </p:grpSpPr>
        <p:pic>
          <p:nvPicPr>
            <p:cNvPr id="3" name="그림 2">
              <a:extLst>
                <a:ext uri="{FF2B5EF4-FFF2-40B4-BE49-F238E27FC236}">
                  <a16:creationId xmlns="" xmlns:a16="http://schemas.microsoft.com/office/drawing/2014/main" id="{F63E7D4C-AA2E-4C0A-A24C-913C7DCB8354}"/>
                </a:ext>
              </a:extLst>
            </p:cNvPr>
            <p:cNvPicPr>
              <a:picLocks noChangeAspect="1"/>
            </p:cNvPicPr>
            <p:nvPr/>
          </p:nvPicPr>
          <p:blipFill>
            <a:blip r:embed="rId5"/>
            <a:stretch>
              <a:fillRect/>
            </a:stretch>
          </p:blipFill>
          <p:spPr>
            <a:xfrm>
              <a:off x="459239" y="3360881"/>
              <a:ext cx="8987521" cy="1658795"/>
            </a:xfrm>
            <a:prstGeom prst="rect">
              <a:avLst/>
            </a:prstGeom>
          </p:spPr>
        </p:pic>
        <p:sp>
          <p:nvSpPr>
            <p:cNvPr id="2" name="TextBox 1">
              <a:extLst>
                <a:ext uri="{FF2B5EF4-FFF2-40B4-BE49-F238E27FC236}">
                  <a16:creationId xmlns="" xmlns:a16="http://schemas.microsoft.com/office/drawing/2014/main" id="{A819D9C2-DBAF-464E-B52F-B4006DBC8D8E}"/>
                </a:ext>
              </a:extLst>
            </p:cNvPr>
            <p:cNvSpPr txBox="1"/>
            <p:nvPr/>
          </p:nvSpPr>
          <p:spPr>
            <a:xfrm>
              <a:off x="3305769" y="3993851"/>
              <a:ext cx="2308378" cy="17473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making closure with lambda</a:t>
              </a:r>
              <a:endParaRPr lang="ko-KR" altLang="en-US" dirty="0"/>
            </a:p>
          </p:txBody>
        </p:sp>
        <p:sp>
          <p:nvSpPr>
            <p:cNvPr id="9" name="TextBox 8">
              <a:extLst>
                <a:ext uri="{FF2B5EF4-FFF2-40B4-BE49-F238E27FC236}">
                  <a16:creationId xmlns="" xmlns:a16="http://schemas.microsoft.com/office/drawing/2014/main" id="{1CF33FC9-4531-384F-BA65-D47DC40DC5A0}"/>
                </a:ext>
              </a:extLst>
            </p:cNvPr>
            <p:cNvSpPr txBox="1"/>
            <p:nvPr/>
          </p:nvSpPr>
          <p:spPr>
            <a:xfrm>
              <a:off x="3428181" y="4465944"/>
              <a:ext cx="2064943" cy="18674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 prints 5, 7, 9, 11, 13</a:t>
              </a:r>
              <a:endParaRPr lang="ko-KR" altLang="en-US" sz="1100" dirty="0"/>
            </a:p>
          </p:txBody>
        </p:sp>
      </p:grpSp>
    </p:spTree>
    <p:custDataLst>
      <p:tags r:id="rId1"/>
    </p:custDataLst>
    <p:extLst>
      <p:ext uri="{BB962C8B-B14F-4D97-AF65-F5344CB8AC3E}">
        <p14:creationId xmlns:p14="http://schemas.microsoft.com/office/powerpoint/2010/main" val="17472824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5" name="그룹 4"/>
          <p:cNvGrpSpPr/>
          <p:nvPr/>
        </p:nvGrpSpPr>
        <p:grpSpPr>
          <a:xfrm>
            <a:off x="472589" y="2221726"/>
            <a:ext cx="9066387" cy="1946414"/>
            <a:chOff x="472589" y="2221726"/>
            <a:chExt cx="9066387" cy="1946414"/>
          </a:xfrm>
        </p:grpSpPr>
        <p:pic>
          <p:nvPicPr>
            <p:cNvPr id="14" name="그림 13">
              <a:extLst>
                <a:ext uri="{FF2B5EF4-FFF2-40B4-BE49-F238E27FC236}">
                  <a16:creationId xmlns="" xmlns:a16="http://schemas.microsoft.com/office/drawing/2014/main" id="{E94821EA-ED29-4CDF-B05C-673B331B5D5C}"/>
                </a:ext>
              </a:extLst>
            </p:cNvPr>
            <p:cNvPicPr>
              <a:picLocks noChangeAspect="1"/>
            </p:cNvPicPr>
            <p:nvPr/>
          </p:nvPicPr>
          <p:blipFill>
            <a:blip r:embed="rId4"/>
            <a:stretch>
              <a:fillRect/>
            </a:stretch>
          </p:blipFill>
          <p:spPr>
            <a:xfrm>
              <a:off x="472589" y="2221726"/>
              <a:ext cx="9066387" cy="1946414"/>
            </a:xfrm>
            <a:prstGeom prst="rect">
              <a:avLst/>
            </a:prstGeom>
          </p:spPr>
        </p:pic>
        <p:sp>
          <p:nvSpPr>
            <p:cNvPr id="15" name="TextBox 14">
              <a:extLst>
                <a:ext uri="{FF2B5EF4-FFF2-40B4-BE49-F238E27FC236}">
                  <a16:creationId xmlns="" xmlns:a16="http://schemas.microsoft.com/office/drawing/2014/main" id="{BEDB1C0A-E428-4199-A606-D07AEFD924F8}"/>
                </a:ext>
              </a:extLst>
            </p:cNvPr>
            <p:cNvSpPr txBox="1"/>
            <p:nvPr/>
          </p:nvSpPr>
          <p:spPr>
            <a:xfrm>
              <a:off x="7563820" y="2344787"/>
              <a:ext cx="1904180" cy="292388"/>
            </a:xfrm>
            <a:prstGeom prst="rect">
              <a:avLst/>
            </a:prstGeom>
            <a:solidFill>
              <a:schemeClr val="accent2">
                <a:lumMod val="20000"/>
                <a:lumOff val="80000"/>
              </a:schemeClr>
            </a:solidFill>
            <a:ln>
              <a:solidFill>
                <a:srgbClr val="FF0000"/>
              </a:solidFill>
            </a:ln>
          </p:spPr>
          <p:txBody>
            <a:bodyPr wrap="square" rtlCol="0">
              <a:spAutoFit/>
            </a:bodyPr>
            <a:lstStyle>
              <a:defPPr>
                <a:defRPr lang="ko-KR"/>
              </a:defPPr>
              <a:lvl1pPr algn="ctr">
                <a:defRPr sz="1300">
                  <a:solidFill>
                    <a:srgbClr val="FF0000"/>
                  </a:solidFill>
                </a:defRPr>
              </a:lvl1pPr>
            </a:lstStyle>
            <a:p>
              <a:r>
                <a:rPr lang="en-US" altLang="ko-KR" dirty="0">
                  <a:latin typeface="SamsungOne 400" panose="020B0503030303020204" pitchFamily="34" charset="0"/>
                  <a:ea typeface="SamsungOne 400" panose="020B0503030303020204" pitchFamily="34" charset="0"/>
                </a:rPr>
                <a:t>Before using lambda</a:t>
              </a:r>
              <a:endParaRPr lang="ko-KR" altLang="en-US" dirty="0">
                <a:latin typeface="SamsungOne 400" panose="020B0503030303020204" pitchFamily="34" charset="0"/>
              </a:endParaRPr>
            </a:p>
          </p:txBody>
        </p:sp>
      </p:grpSp>
      <p:sp>
        <p:nvSpPr>
          <p:cNvPr id="2" name="화살표: 오른쪽 1">
            <a:extLst>
              <a:ext uri="{FF2B5EF4-FFF2-40B4-BE49-F238E27FC236}">
                <a16:creationId xmlns="" xmlns:a16="http://schemas.microsoft.com/office/drawing/2014/main" id="{7B6DD038-94F8-4CF2-AD40-C5891544625C}"/>
              </a:ext>
            </a:extLst>
          </p:cNvPr>
          <p:cNvSpPr/>
          <p:nvPr/>
        </p:nvSpPr>
        <p:spPr>
          <a:xfrm rot="5400000">
            <a:off x="4827019" y="4045569"/>
            <a:ext cx="251960" cy="245143"/>
          </a:xfrm>
          <a:prstGeom prst="rightArrow">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 xmlns:a16="http://schemas.microsoft.com/office/drawing/2014/main" id="{6237A8BF-C0D9-4FF7-B4DC-5FC708C8C8DB}"/>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5. Making Closure with Lambda</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 xmlns:a16="http://schemas.microsoft.com/office/drawing/2014/main" id="{D5B6054E-0340-43C0-B911-D15DE44B547E}"/>
              </a:ext>
            </a:extLst>
          </p:cNvPr>
          <p:cNvSpPr txBox="1"/>
          <p:nvPr/>
        </p:nvSpPr>
        <p:spPr>
          <a:xfrm>
            <a:off x="361950" y="1588423"/>
            <a:ext cx="6559550" cy="369332"/>
          </a:xfrm>
          <a:prstGeom prst="rect">
            <a:avLst/>
          </a:prstGeom>
          <a:noFill/>
        </p:spPr>
        <p:txBody>
          <a:bodyPr wrap="square">
            <a:spAutoFit/>
          </a:bodyPr>
          <a:lstStyle/>
          <a:p>
            <a:r>
              <a:rPr lang="en-US" altLang="ko-KR" b="1" dirty="0">
                <a:latin typeface="Samsung Sharp Sans" pitchFamily="2" charset="0"/>
              </a:rPr>
              <a:t>5.1. Code example of making closure with lambda</a:t>
            </a:r>
          </a:p>
        </p:txBody>
      </p:sp>
      <p:sp>
        <p:nvSpPr>
          <p:cNvPr id="16" name="직사각형 15">
            <a:extLst>
              <a:ext uri="{FF2B5EF4-FFF2-40B4-BE49-F238E27FC236}">
                <a16:creationId xmlns="" xmlns:a16="http://schemas.microsoft.com/office/drawing/2014/main"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Compare the code before and after using lambda</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grpSp>
        <p:nvGrpSpPr>
          <p:cNvPr id="3" name="그룹 2"/>
          <p:cNvGrpSpPr/>
          <p:nvPr/>
        </p:nvGrpSpPr>
        <p:grpSpPr>
          <a:xfrm>
            <a:off x="472590" y="4356187"/>
            <a:ext cx="9001125" cy="1647687"/>
            <a:chOff x="472590" y="4356187"/>
            <a:chExt cx="9001125" cy="1647687"/>
          </a:xfrm>
        </p:grpSpPr>
        <p:pic>
          <p:nvPicPr>
            <p:cNvPr id="4" name="그림 3">
              <a:extLst>
                <a:ext uri="{FF2B5EF4-FFF2-40B4-BE49-F238E27FC236}">
                  <a16:creationId xmlns="" xmlns:a16="http://schemas.microsoft.com/office/drawing/2014/main" id="{52CF64A9-AA6D-40D3-9FBE-0A2A72F7DC59}"/>
                </a:ext>
              </a:extLst>
            </p:cNvPr>
            <p:cNvPicPr>
              <a:picLocks noChangeAspect="1"/>
            </p:cNvPicPr>
            <p:nvPr/>
          </p:nvPicPr>
          <p:blipFill>
            <a:blip r:embed="rId6"/>
            <a:stretch>
              <a:fillRect/>
            </a:stretch>
          </p:blipFill>
          <p:spPr>
            <a:xfrm>
              <a:off x="472590" y="4356187"/>
              <a:ext cx="9001125" cy="1647687"/>
            </a:xfrm>
            <a:prstGeom prst="rect">
              <a:avLst/>
            </a:prstGeom>
          </p:spPr>
        </p:pic>
        <p:sp>
          <p:nvSpPr>
            <p:cNvPr id="17" name="TextBox 16">
              <a:extLst>
                <a:ext uri="{FF2B5EF4-FFF2-40B4-BE49-F238E27FC236}">
                  <a16:creationId xmlns="" xmlns:a16="http://schemas.microsoft.com/office/drawing/2014/main" id="{3E4E464C-D6B6-4E57-874A-084CC3F1C87C}"/>
                </a:ext>
              </a:extLst>
            </p:cNvPr>
            <p:cNvSpPr txBox="1"/>
            <p:nvPr/>
          </p:nvSpPr>
          <p:spPr>
            <a:xfrm>
              <a:off x="6135577" y="4464858"/>
              <a:ext cx="3274359" cy="293331"/>
            </a:xfrm>
            <a:prstGeom prst="rect">
              <a:avLst/>
            </a:prstGeom>
            <a:solidFill>
              <a:schemeClr val="accent2">
                <a:lumMod val="20000"/>
                <a:lumOff val="80000"/>
              </a:schemeClr>
            </a:solidFill>
            <a:ln>
              <a:solidFill>
                <a:srgbClr val="FF0000"/>
              </a:solidFill>
            </a:ln>
          </p:spPr>
          <p:txBody>
            <a:bodyPr wrap="square" rtlCol="0">
              <a:spAutoFit/>
            </a:bodyPr>
            <a:lstStyle>
              <a:defPPr>
                <a:defRPr lang="ko-KR"/>
              </a:defPPr>
              <a:lvl1pPr algn="ctr">
                <a:defRPr sz="1300">
                  <a:solidFill>
                    <a:srgbClr val="FF0000"/>
                  </a:solidFill>
                  <a:latin typeface="SamsungOne 400" panose="020B0503030303020204" pitchFamily="34" charset="0"/>
                  <a:ea typeface="SamsungOne 400" panose="020B0503030303020204" pitchFamily="34" charset="0"/>
                </a:defRPr>
              </a:lvl1pPr>
            </a:lstStyle>
            <a:p>
              <a:r>
                <a:rPr lang="en-US" altLang="ko-KR" dirty="0"/>
                <a:t>After using </a:t>
              </a:r>
              <a:r>
                <a:rPr lang="en-US" altLang="ko-KR" dirty="0" smtClean="0"/>
                <a:t>lambda: Simpler </a:t>
              </a:r>
              <a:r>
                <a:rPr lang="en-US" altLang="ko-KR" dirty="0"/>
                <a:t>expression</a:t>
              </a:r>
              <a:endParaRPr lang="ko-KR" altLang="en-US" dirty="0"/>
            </a:p>
          </p:txBody>
        </p:sp>
        <p:sp>
          <p:nvSpPr>
            <p:cNvPr id="18" name="TextBox 17">
              <a:extLst>
                <a:ext uri="{FF2B5EF4-FFF2-40B4-BE49-F238E27FC236}">
                  <a16:creationId xmlns="" xmlns:a16="http://schemas.microsoft.com/office/drawing/2014/main" id="{861D027C-9F6D-B24E-A640-1EDCC39976B0}"/>
                </a:ext>
              </a:extLst>
            </p:cNvPr>
            <p:cNvSpPr txBox="1"/>
            <p:nvPr/>
          </p:nvSpPr>
          <p:spPr>
            <a:xfrm>
              <a:off x="3306709" y="4987989"/>
              <a:ext cx="2172968" cy="20930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making closure with lambda</a:t>
              </a:r>
              <a:endParaRPr lang="ko-KR" altLang="en-US" dirty="0"/>
            </a:p>
          </p:txBody>
        </p:sp>
        <p:sp>
          <p:nvSpPr>
            <p:cNvPr id="19" name="TextBox 18">
              <a:extLst>
                <a:ext uri="{FF2B5EF4-FFF2-40B4-BE49-F238E27FC236}">
                  <a16:creationId xmlns="" xmlns:a16="http://schemas.microsoft.com/office/drawing/2014/main" id="{42273C0B-3BC1-2D44-9114-0B5570F11425}"/>
                </a:ext>
              </a:extLst>
            </p:cNvPr>
            <p:cNvSpPr txBox="1"/>
            <p:nvPr/>
          </p:nvSpPr>
          <p:spPr>
            <a:xfrm>
              <a:off x="3452940" y="5472756"/>
              <a:ext cx="1946055" cy="17500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prints 5, 7, 9, 11, 13</a:t>
              </a:r>
              <a:endParaRPr lang="ko-KR" altLang="en-US" dirty="0"/>
            </a:p>
          </p:txBody>
        </p:sp>
      </p:grpSp>
    </p:spTree>
    <p:custDataLst>
      <p:tags r:id="rId1"/>
    </p:custDataLst>
    <p:extLst>
      <p:ext uri="{BB962C8B-B14F-4D97-AF65-F5344CB8AC3E}">
        <p14:creationId xmlns:p14="http://schemas.microsoft.com/office/powerpoint/2010/main" val="29341253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449535" y="2510733"/>
            <a:ext cx="9201150" cy="2570154"/>
            <a:chOff x="449535" y="2510733"/>
            <a:chExt cx="9201150" cy="2570154"/>
          </a:xfrm>
        </p:grpSpPr>
        <p:pic>
          <p:nvPicPr>
            <p:cNvPr id="3" name="그림 2">
              <a:extLst>
                <a:ext uri="{FF2B5EF4-FFF2-40B4-BE49-F238E27FC236}">
                  <a16:creationId xmlns="" xmlns:a16="http://schemas.microsoft.com/office/drawing/2014/main" id="{AE86836E-6144-4949-AA5A-0C90AD666F12}"/>
                </a:ext>
              </a:extLst>
            </p:cNvPr>
            <p:cNvPicPr>
              <a:picLocks noChangeAspect="1"/>
            </p:cNvPicPr>
            <p:nvPr/>
          </p:nvPicPr>
          <p:blipFill>
            <a:blip r:embed="rId4"/>
            <a:stretch>
              <a:fillRect/>
            </a:stretch>
          </p:blipFill>
          <p:spPr>
            <a:xfrm>
              <a:off x="449535" y="2510733"/>
              <a:ext cx="9201150" cy="2570154"/>
            </a:xfrm>
            <a:prstGeom prst="rect">
              <a:avLst/>
            </a:prstGeom>
          </p:spPr>
        </p:pic>
        <p:sp>
          <p:nvSpPr>
            <p:cNvPr id="14" name="자유형: 도형 13">
              <a:extLst>
                <a:ext uri="{FF2B5EF4-FFF2-40B4-BE49-F238E27FC236}">
                  <a16:creationId xmlns="" xmlns:a16="http://schemas.microsoft.com/office/drawing/2014/main" id="{B67ADEE4-9F30-49A8-BBF9-166544CF3D92}"/>
                </a:ext>
              </a:extLst>
            </p:cNvPr>
            <p:cNvSpPr/>
            <p:nvPr/>
          </p:nvSpPr>
          <p:spPr>
            <a:xfrm>
              <a:off x="1887810" y="3284652"/>
              <a:ext cx="1110234" cy="314325"/>
            </a:xfrm>
            <a:custGeom>
              <a:avLst/>
              <a:gdLst>
                <a:gd name="connsiteX0" fmla="*/ 442128 w 673240"/>
                <a:gd name="connsiteY0" fmla="*/ 301451 h 301451"/>
                <a:gd name="connsiteX1" fmla="*/ 673240 w 673240"/>
                <a:gd name="connsiteY1" fmla="*/ 301451 h 301451"/>
                <a:gd name="connsiteX2" fmla="*/ 673240 w 673240"/>
                <a:gd name="connsiteY2" fmla="*/ 0 h 301451"/>
                <a:gd name="connsiteX3" fmla="*/ 0 w 673240"/>
                <a:gd name="connsiteY3" fmla="*/ 0 h 301451"/>
              </a:gdLst>
              <a:ahLst/>
              <a:cxnLst>
                <a:cxn ang="0">
                  <a:pos x="connsiteX0" y="connsiteY0"/>
                </a:cxn>
                <a:cxn ang="0">
                  <a:pos x="connsiteX1" y="connsiteY1"/>
                </a:cxn>
                <a:cxn ang="0">
                  <a:pos x="connsiteX2" y="connsiteY2"/>
                </a:cxn>
                <a:cxn ang="0">
                  <a:pos x="connsiteX3" y="connsiteY3"/>
                </a:cxn>
              </a:cxnLst>
              <a:rect l="l" t="t" r="r" b="b"/>
              <a:pathLst>
                <a:path w="673240" h="301451">
                  <a:moveTo>
                    <a:pt x="442128" y="301451"/>
                  </a:moveTo>
                  <a:lnTo>
                    <a:pt x="673240" y="301451"/>
                  </a:lnTo>
                  <a:lnTo>
                    <a:pt x="673240" y="0"/>
                  </a:lnTo>
                  <a:lnTo>
                    <a:pt x="0" y="0"/>
                  </a:lnTo>
                </a:path>
              </a:pathLst>
            </a:custGeom>
            <a:no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 xmlns:a16="http://schemas.microsoft.com/office/drawing/2014/main" id="{40A44BDA-99AA-4D8C-A4D2-BCCF0498646C}"/>
                </a:ext>
              </a:extLst>
            </p:cNvPr>
            <p:cNvSpPr txBox="1"/>
            <p:nvPr/>
          </p:nvSpPr>
          <p:spPr>
            <a:xfrm>
              <a:off x="3066029" y="3153750"/>
              <a:ext cx="4323129"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a:r>
                <a:rPr lang="en-US" altLang="ko-KR" dirty="0">
                  <a:solidFill>
                    <a:srgbClr val="193EB0"/>
                  </a:solidFill>
                  <a:latin typeface="SamsungOne 400" panose="020B0503030303020204" pitchFamily="34" charset="0"/>
                  <a:ea typeface="SamsungOne 400" panose="020B0503030303020204" pitchFamily="34" charset="0"/>
                </a:rPr>
                <a:t>A nonlocal finds a variable from the nearest namespace. </a:t>
              </a:r>
            </a:p>
            <a:p>
              <a:pPr algn="l"/>
              <a:r>
                <a:rPr lang="en-US" altLang="ko-KR" dirty="0">
                  <a:solidFill>
                    <a:srgbClr val="193EB0"/>
                  </a:solidFill>
                  <a:latin typeface="SamsungOne 400" panose="020B0503030303020204" pitchFamily="34" charset="0"/>
                  <a:ea typeface="SamsungOne 400" panose="020B0503030303020204" pitchFamily="34" charset="0"/>
                </a:rPr>
                <a:t>Here it is used as a local variable of a closure. </a:t>
              </a:r>
              <a:endParaRPr lang="ko-KR" altLang="en-US" dirty="0">
                <a:solidFill>
                  <a:srgbClr val="193EB0"/>
                </a:solidFill>
                <a:latin typeface="SamsungOne 400" panose="020B0503030303020204" pitchFamily="34" charset="0"/>
              </a:endParaRPr>
            </a:p>
          </p:txBody>
        </p:sp>
      </p:grpSp>
      <p:sp>
        <p:nvSpPr>
          <p:cNvPr id="12" name="직사각형 11">
            <a:extLst>
              <a:ext uri="{FF2B5EF4-FFF2-40B4-BE49-F238E27FC236}">
                <a16:creationId xmlns="" xmlns:a16="http://schemas.microsoft.com/office/drawing/2014/main" id="{450BC4D1-0F1A-4577-9EDF-282FDC1C607B}"/>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6. Change Local Variable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 xmlns:a16="http://schemas.microsoft.com/office/drawing/2014/main" id="{E2CA0DAF-E060-4B73-89E6-6E5B9BEF8B03}"/>
              </a:ext>
            </a:extLst>
          </p:cNvPr>
          <p:cNvSpPr txBox="1"/>
          <p:nvPr/>
        </p:nvSpPr>
        <p:spPr>
          <a:xfrm>
            <a:off x="361950" y="1588423"/>
            <a:ext cx="9047986" cy="369332"/>
          </a:xfrm>
          <a:prstGeom prst="rect">
            <a:avLst/>
          </a:prstGeom>
          <a:noFill/>
        </p:spPr>
        <p:txBody>
          <a:bodyPr wrap="square">
            <a:spAutoFit/>
          </a:bodyPr>
          <a:lstStyle/>
          <a:p>
            <a:r>
              <a:rPr lang="en-US" altLang="ko-KR" b="1" dirty="0">
                <a:latin typeface="Samsung Sharp Sans" pitchFamily="2" charset="0"/>
              </a:rPr>
              <a:t>6.1. Code example of changing a local variable of a closure</a:t>
            </a:r>
            <a:endParaRPr lang="ko-KR" altLang="en-US" b="1" dirty="0">
              <a:latin typeface="Samsung Sharp Sans" pitchFamily="2" charset="0"/>
              <a:sym typeface="Arial"/>
            </a:endParaRPr>
          </a:p>
        </p:txBody>
      </p:sp>
      <p:sp>
        <p:nvSpPr>
          <p:cNvPr id="10" name="직사각형 9">
            <a:extLst>
              <a:ext uri="{FF2B5EF4-FFF2-40B4-BE49-F238E27FC236}">
                <a16:creationId xmlns="" xmlns:a16="http://schemas.microsoft.com/office/drawing/2014/main"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Use the nonlocal to change the local variable of a closure</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following accumulates the results of a * x + b in the local variable in the total of function calc. </a:t>
            </a:r>
          </a:p>
        </p:txBody>
      </p:sp>
    </p:spTree>
    <p:custDataLst>
      <p:tags r:id="rId1"/>
    </p:custDataLst>
    <p:extLst>
      <p:ext uri="{BB962C8B-B14F-4D97-AF65-F5344CB8AC3E}">
        <p14:creationId xmlns:p14="http://schemas.microsoft.com/office/powerpoint/2010/main" val="38941257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Regular"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5" y="435608"/>
            <a:ext cx="4623774" cy="276999"/>
            <a:chOff x="558799" y="1148583"/>
            <a:chExt cx="4623774"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799" y="1148583"/>
              <a:ext cx="8798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Closure</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182144207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3" name="직사각형 22">
            <a:extLst>
              <a:ext uri="{FF2B5EF4-FFF2-40B4-BE49-F238E27FC236}">
                <a16:creationId xmlns="" xmlns:a16="http://schemas.microsoft.com/office/drawing/2014/main" id="{0C3296F3-008D-45DA-AB0D-2C2601993EC7}"/>
              </a:ext>
            </a:extLst>
          </p:cNvPr>
          <p:cNvSpPr/>
          <p:nvPr/>
        </p:nvSpPr>
        <p:spPr>
          <a:xfrm>
            <a:off x="806031" y="2240165"/>
            <a:ext cx="64589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400" dirty="0">
                <a:solidFill>
                  <a:schemeClr val="tx1"/>
                </a:solidFill>
                <a:latin typeface="D2Coding" panose="020B0600000101010101" charset="-127"/>
                <a:ea typeface="D2Coding" panose="020B0600000101010101" charset="-127"/>
              </a:rPr>
              <a:t>def say_hi():</a:t>
            </a:r>
          </a:p>
          <a:p>
            <a:r>
              <a:rPr lang="en-US" altLang="ko-KR" sz="1400" dirty="0">
                <a:solidFill>
                  <a:schemeClr val="tx1"/>
                </a:solidFill>
                <a:latin typeface="D2Coding" panose="020B0600000101010101" charset="-127"/>
                <a:ea typeface="D2Coding" panose="020B0600000101010101" charset="-127"/>
              </a:rPr>
              <a:t>        print(‘hello’)</a:t>
            </a:r>
            <a:endParaRPr lang="ko-KR" altLang="en-US" sz="1400" dirty="0">
              <a:solidFill>
                <a:schemeClr val="tx1"/>
              </a:solidFill>
              <a:latin typeface="D2Coding" panose="020B0600000101010101" charset="-127"/>
              <a:ea typeface="D2Coding" panose="020B0600000101010101" charset="-127"/>
            </a:endParaRPr>
          </a:p>
        </p:txBody>
      </p:sp>
      <p:grpSp>
        <p:nvGrpSpPr>
          <p:cNvPr id="2" name="그룹 1"/>
          <p:cNvGrpSpPr/>
          <p:nvPr/>
        </p:nvGrpSpPr>
        <p:grpSpPr>
          <a:xfrm>
            <a:off x="731032" y="2795476"/>
            <a:ext cx="8443358" cy="1217799"/>
            <a:chOff x="731032" y="3335151"/>
            <a:chExt cx="8443358" cy="1217799"/>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31032" y="3335151"/>
              <a:ext cx="8443358" cy="1217799"/>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321777"/>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rPr>
                  <a:t>Condition for </a:t>
                </a:r>
              </a:p>
              <a:p>
                <a:r>
                  <a:rPr lang="en-US" altLang="ko-KR" sz="1300" b="1" dirty="0">
                    <a:solidFill>
                      <a:srgbClr val="0D0D0D"/>
                    </a:solidFill>
                    <a:latin typeface="SamsungOne 400" panose="020B0503030303020204" pitchFamily="34" charset="0"/>
                  </a:rPr>
                  <a:t>Execution</a:t>
                </a:r>
                <a:endParaRPr lang="ko-KR" altLang="en-US" sz="1300" b="1" dirty="0">
                  <a:solidFill>
                    <a:srgbClr val="0D0D0D"/>
                  </a:solidFill>
                  <a:latin typeface="SamsungOne 400" panose="020B0503030303020204" pitchFamily="34" charset="0"/>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4" y="4917234"/>
                <a:ext cx="1005428"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 xmlns:a16="http://schemas.microsoft.com/office/drawing/2014/main" id="{545C8EEC-440D-46FA-B0F7-BD7BE413E46A}"/>
                </a:ext>
              </a:extLst>
            </p:cNvPr>
            <p:cNvPicPr>
              <a:picLocks noChangeAspect="1"/>
            </p:cNvPicPr>
            <p:nvPr/>
          </p:nvPicPr>
          <p:blipFill rotWithShape="1">
            <a:blip r:embed="rId4"/>
            <a:srcRect t="8471" r="34443" b="5224"/>
            <a:stretch/>
          </p:blipFill>
          <p:spPr>
            <a:xfrm>
              <a:off x="2119878" y="3605157"/>
              <a:ext cx="6999917" cy="251460"/>
            </a:xfrm>
            <a:prstGeom prst="rect">
              <a:avLst/>
            </a:prstGeom>
          </p:spPr>
        </p:pic>
      </p:grpSp>
      <p:grpSp>
        <p:nvGrpSpPr>
          <p:cNvPr id="3" name="그룹 2"/>
          <p:cNvGrpSpPr/>
          <p:nvPr/>
        </p:nvGrpSpPr>
        <p:grpSpPr>
          <a:xfrm>
            <a:off x="646483" y="1333202"/>
            <a:ext cx="8613034" cy="600164"/>
            <a:chOff x="646483" y="1333202"/>
            <a:chExt cx="8613034" cy="600164"/>
          </a:xfrm>
        </p:grpSpPr>
        <p:sp>
          <p:nvSpPr>
            <p:cNvPr id="30" name="직사각형 29">
              <a:extLst>
                <a:ext uri="{FF2B5EF4-FFF2-40B4-BE49-F238E27FC236}">
                  <a16:creationId xmlns="" xmlns:a16="http://schemas.microsoft.com/office/drawing/2014/main" id="{B8F21518-F59F-474A-B26A-1C69887221A2}"/>
                </a:ext>
              </a:extLst>
            </p:cNvPr>
            <p:cNvSpPr/>
            <p:nvPr/>
          </p:nvSpPr>
          <p:spPr>
            <a:xfrm>
              <a:off x="1337982" y="1333202"/>
              <a:ext cx="7921535"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Create a nested-function by defining a function named greetings and another function named say_hi inside that function. Call say_hi function within greetings. Then call greetings and print ‘hello’. say_hi function is shown below.</a:t>
              </a:r>
            </a:p>
          </p:txBody>
        </p:sp>
        <p:sp>
          <p:nvSpPr>
            <p:cNvPr id="22" name="직사각형 21">
              <a:extLst>
                <a:ext uri="{FF2B5EF4-FFF2-40B4-BE49-F238E27FC236}">
                  <a16:creationId xmlns="" xmlns:a16="http://schemas.microsoft.com/office/drawing/2014/main" id="{3B885908-D506-4EF6-8EA9-375133536ADE}"/>
                </a:ext>
              </a:extLst>
            </p:cNvPr>
            <p:cNvSpPr/>
            <p:nvPr/>
          </p:nvSpPr>
          <p:spPr>
            <a:xfrm>
              <a:off x="646483" y="1396697"/>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spTree>
    <p:custDataLst>
      <p:tags r:id="rId1"/>
    </p:custDataLst>
    <p:extLst>
      <p:ext uri="{BB962C8B-B14F-4D97-AF65-F5344CB8AC3E}">
        <p14:creationId xmlns:p14="http://schemas.microsoft.com/office/powerpoint/2010/main" val="21269348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0" name="직사각형 19">
            <a:extLst>
              <a:ext uri="{FF2B5EF4-FFF2-40B4-BE49-F238E27FC236}">
                <a16:creationId xmlns="" xmlns:a16="http://schemas.microsoft.com/office/drawing/2014/main" id="{8A7FB997-723E-4783-B2D1-9C44282E380C}"/>
              </a:ext>
            </a:extLst>
          </p:cNvPr>
          <p:cNvSpPr/>
          <p:nvPr/>
        </p:nvSpPr>
        <p:spPr>
          <a:xfrm>
            <a:off x="766411" y="2248677"/>
            <a:ext cx="5105586"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fr-FR" altLang="ko-KR" sz="1300" dirty="0">
                <a:solidFill>
                  <a:schemeClr val="tx1"/>
                </a:solidFill>
                <a:latin typeface="D2Coding" panose="020B0600000101010101" charset="-127"/>
                <a:ea typeface="D2Coding" panose="020B0600000101010101" charset="-127"/>
              </a:rPr>
              <a:t>def calc():</a:t>
            </a:r>
          </a:p>
          <a:p>
            <a:r>
              <a:rPr lang="fr-FR" altLang="ko-KR" sz="1300" dirty="0">
                <a:solidFill>
                  <a:schemeClr val="tx1"/>
                </a:solidFill>
                <a:latin typeface="D2Coding" panose="020B0600000101010101" charset="-127"/>
                <a:ea typeface="D2Coding" panose="020B0600000101010101" charset="-127"/>
              </a:rPr>
              <a:t>    a = 3</a:t>
            </a:r>
          </a:p>
          <a:p>
            <a:r>
              <a:rPr lang="fr-FR" altLang="ko-KR" sz="1300" dirty="0">
                <a:solidFill>
                  <a:schemeClr val="tx1"/>
                </a:solidFill>
                <a:latin typeface="D2Coding" panose="020B0600000101010101" charset="-127"/>
                <a:ea typeface="D2Coding" panose="020B0600000101010101" charset="-127"/>
              </a:rPr>
              <a:t>    b = 5</a:t>
            </a:r>
          </a:p>
          <a:p>
            <a:r>
              <a:rPr lang="fr-FR" altLang="ko-KR" sz="1300" dirty="0">
                <a:solidFill>
                  <a:schemeClr val="tx1"/>
                </a:solidFill>
                <a:latin typeface="D2Coding" panose="020B0600000101010101" charset="-127"/>
                <a:ea typeface="D2Coding" panose="020B0600000101010101" charset="-127"/>
              </a:rPr>
              <a:t>    def mul_add(x):</a:t>
            </a:r>
          </a:p>
          <a:p>
            <a:r>
              <a:rPr lang="fr-FR" altLang="ko-KR" sz="1300" dirty="0">
                <a:solidFill>
                  <a:schemeClr val="tx1"/>
                </a:solidFill>
                <a:latin typeface="D2Coding" panose="020B0600000101010101" charset="-127"/>
                <a:ea typeface="D2Coding" panose="020B0600000101010101" charset="-127"/>
              </a:rPr>
              <a:t>        return a * x + b</a:t>
            </a:r>
          </a:p>
          <a:p>
            <a:r>
              <a:rPr lang="fr-FR" altLang="ko-KR" sz="1300" dirty="0">
                <a:solidFill>
                  <a:schemeClr val="tx1"/>
                </a:solidFill>
                <a:latin typeface="D2Coding" panose="020B0600000101010101" charset="-127"/>
                <a:ea typeface="D2Coding" panose="020B0600000101010101" charset="-127"/>
              </a:rPr>
              <a:t>    return mul_add</a:t>
            </a:r>
            <a:endParaRPr lang="ko-KR" altLang="en-US" sz="1300" dirty="0">
              <a:solidFill>
                <a:schemeClr val="tx1"/>
              </a:solidFill>
              <a:latin typeface="D2Coding" panose="020B0600000101010101" charset="-127"/>
              <a:ea typeface="D2Coding" panose="020B0600000101010101" charset="-127"/>
            </a:endParaRPr>
          </a:p>
        </p:txBody>
      </p:sp>
      <p:grpSp>
        <p:nvGrpSpPr>
          <p:cNvPr id="2" name="그룹 1"/>
          <p:cNvGrpSpPr/>
          <p:nvPr/>
        </p:nvGrpSpPr>
        <p:grpSpPr>
          <a:xfrm>
            <a:off x="732937" y="3582801"/>
            <a:ext cx="8443358" cy="1217799"/>
            <a:chOff x="717697" y="3598041"/>
            <a:chExt cx="8443358" cy="1217799"/>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17697" y="3598041"/>
              <a:ext cx="8443358" cy="1217799"/>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303200"/>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rPr>
                  <a:t>Condition for </a:t>
                </a:r>
              </a:p>
              <a:p>
                <a:r>
                  <a:rPr lang="en-US" altLang="ko-KR" sz="1300" b="1" dirty="0">
                    <a:solidFill>
                      <a:srgbClr val="0D0D0D"/>
                    </a:solidFill>
                    <a:latin typeface="SamsungOne 400" panose="020B0503030303020204" pitchFamily="34" charset="0"/>
                  </a:rPr>
                  <a:t>Execution</a:t>
                </a:r>
                <a:endParaRPr lang="ko-KR" altLang="en-US" sz="1300" b="1" dirty="0">
                  <a:solidFill>
                    <a:srgbClr val="0D0D0D"/>
                  </a:solidFill>
                  <a:latin typeface="SamsungOne 400" panose="020B0503030303020204" pitchFamily="34" charset="0"/>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4" y="4917234"/>
                <a:ext cx="983951"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 xmlns:a16="http://schemas.microsoft.com/office/drawing/2014/main" id="{5210BED7-5BCD-4192-BD16-F7275F4F29F2}"/>
                </a:ext>
              </a:extLst>
            </p:cNvPr>
            <p:cNvPicPr>
              <a:picLocks noChangeAspect="1"/>
            </p:cNvPicPr>
            <p:nvPr/>
          </p:nvPicPr>
          <p:blipFill rotWithShape="1">
            <a:blip r:embed="rId4"/>
            <a:srcRect r="32911" b="-3004"/>
            <a:stretch/>
          </p:blipFill>
          <p:spPr>
            <a:xfrm>
              <a:off x="2125981" y="3853416"/>
              <a:ext cx="7002780" cy="261384"/>
            </a:xfrm>
            <a:prstGeom prst="rect">
              <a:avLst/>
            </a:prstGeom>
          </p:spPr>
        </p:pic>
      </p:grpSp>
      <p:sp>
        <p:nvSpPr>
          <p:cNvPr id="30" name="직사각형 29">
            <a:extLst>
              <a:ext uri="{FF2B5EF4-FFF2-40B4-BE49-F238E27FC236}">
                <a16:creationId xmlns="" xmlns:a16="http://schemas.microsoft.com/office/drawing/2014/main" id="{B8F21518-F59F-474A-B26A-1C69887221A2}"/>
              </a:ext>
            </a:extLst>
          </p:cNvPr>
          <p:cNvSpPr/>
          <p:nvPr/>
        </p:nvSpPr>
        <p:spPr>
          <a:xfrm>
            <a:off x="1363979" y="1442863"/>
            <a:ext cx="78933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Write the following function calc and assign calc to variable num. </a:t>
            </a:r>
          </a:p>
          <a:p>
            <a:r>
              <a:rPr lang="en-US" altLang="ko-KR" sz="1300" dirty="0">
                <a:solidFill>
                  <a:schemeClr val="tx1"/>
                </a:solidFill>
                <a:latin typeface="SamsungOne 400" panose="020B0503030303020204" pitchFamily="34" charset="0"/>
                <a:ea typeface="SamsungOne 400" panose="020B0503030303020204" pitchFamily="34" charset="0"/>
              </a:rPr>
              <a:t>Then, execute num(3). Make the execution result 14 as follows. </a:t>
            </a:r>
          </a:p>
        </p:txBody>
      </p:sp>
      <p:sp>
        <p:nvSpPr>
          <p:cNvPr id="24" name="직사각형 23">
            <a:extLst>
              <a:ext uri="{FF2B5EF4-FFF2-40B4-BE49-F238E27FC236}">
                <a16:creationId xmlns="" xmlns:a16="http://schemas.microsoft.com/office/drawing/2014/main" id="{3B885908-D506-4EF6-8EA9-375133536ADE}"/>
              </a:ext>
            </a:extLst>
          </p:cNvPr>
          <p:cNvSpPr/>
          <p:nvPr/>
        </p:nvSpPr>
        <p:spPr>
          <a:xfrm>
            <a:off x="646483" y="1396697"/>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Q2.</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3368240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 xmlns:a16="http://schemas.microsoft.com/office/drawing/2014/main" id="{5F44F5F8-9B0C-4053-A0A8-1B6F49BF85D7}"/>
              </a:ext>
            </a:extLst>
          </p:cNvPr>
          <p:cNvGrpSpPr/>
          <p:nvPr/>
        </p:nvGrpSpPr>
        <p:grpSpPr>
          <a:xfrm>
            <a:off x="518254" y="2030559"/>
            <a:ext cx="8714528" cy="492443"/>
            <a:chOff x="558800" y="1971157"/>
            <a:chExt cx="8714528" cy="492443"/>
          </a:xfrm>
        </p:grpSpPr>
        <p:sp>
          <p:nvSpPr>
            <p:cNvPr id="23" name="직사각형 22">
              <a:extLst>
                <a:ext uri="{FF2B5EF4-FFF2-40B4-BE49-F238E27FC236}">
                  <a16:creationId xmlns="" xmlns:a16="http://schemas.microsoft.com/office/drawing/2014/main" id="{6AF8B6D3-6E65-4E2F-87AC-5EC1E509EFF2}"/>
                </a:ext>
              </a:extLst>
            </p:cNvPr>
            <p:cNvSpPr/>
            <p:nvPr/>
          </p:nvSpPr>
          <p:spPr>
            <a:xfrm>
              <a:off x="1094001" y="1971157"/>
              <a:ext cx="8179327" cy="492443"/>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When calling a function, it is the parameter that receives the actual value, and the actual value that is passed the value is called the </a:t>
              </a:r>
              <a:r>
                <a:rPr lang="en-US" altLang="ko-KR" sz="1300" dirty="0">
                  <a:solidFill>
                    <a:srgbClr val="FF0000"/>
                  </a:solidFill>
                  <a:latin typeface="SamsungOne 400" panose="020B0503030303020204" pitchFamily="34" charset="0"/>
                  <a:ea typeface="+mn-ea"/>
                  <a:cs typeface="+mn-cs"/>
                </a:rPr>
                <a:t>argument</a:t>
              </a:r>
              <a:r>
                <a:rPr lang="en-US" altLang="ko-KR" sz="1300" dirty="0" smtClean="0">
                  <a:solidFill>
                    <a:prstClr val="black">
                      <a:lumMod val="85000"/>
                      <a:lumOff val="15000"/>
                    </a:prstClr>
                  </a:solidFill>
                  <a:latin typeface="SamsungOne 400" panose="020B0503030303020204" pitchFamily="34" charset="0"/>
                  <a:ea typeface="+mn-ea"/>
                  <a:cs typeface="+mn-cs"/>
                </a:rPr>
                <a:t>.</a:t>
              </a:r>
              <a:endParaRPr lang="en-US" altLang="ko-KR" sz="1300" dirty="0">
                <a:solidFill>
                  <a:prstClr val="black">
                    <a:lumMod val="85000"/>
                    <a:lumOff val="15000"/>
                  </a:prstClr>
                </a:solidFill>
                <a:latin typeface="SamsungOne 400" panose="020B0503030303020204" pitchFamily="34" charset="0"/>
                <a:ea typeface="+mn-ea"/>
                <a:cs typeface="+mn-cs"/>
              </a:endParaRPr>
            </a:p>
          </p:txBody>
        </p:sp>
        <p:grpSp>
          <p:nvGrpSpPr>
            <p:cNvPr id="24" name="그룹 23">
              <a:extLst>
                <a:ext uri="{FF2B5EF4-FFF2-40B4-BE49-F238E27FC236}">
                  <a16:creationId xmlns="" xmlns:a16="http://schemas.microsoft.com/office/drawing/2014/main" id="{9D4D4B22-03AC-4ED8-9F61-84EB287DF65D}"/>
                </a:ext>
              </a:extLst>
            </p:cNvPr>
            <p:cNvGrpSpPr/>
            <p:nvPr/>
          </p:nvGrpSpPr>
          <p:grpSpPr>
            <a:xfrm>
              <a:off x="558800" y="1999865"/>
              <a:ext cx="557464" cy="228600"/>
              <a:chOff x="558800" y="1542665"/>
              <a:chExt cx="557464" cy="228600"/>
            </a:xfrm>
          </p:grpSpPr>
          <p:grpSp>
            <p:nvGrpSpPr>
              <p:cNvPr id="25" name="그룹 24">
                <a:extLst>
                  <a:ext uri="{FF2B5EF4-FFF2-40B4-BE49-F238E27FC236}">
                    <a16:creationId xmlns="" xmlns:a16="http://schemas.microsoft.com/office/drawing/2014/main" id="{326E5B5C-1F04-473C-A17D-5BF2F09E75C9}"/>
                  </a:ext>
                </a:extLst>
              </p:cNvPr>
              <p:cNvGrpSpPr/>
              <p:nvPr/>
            </p:nvGrpSpPr>
            <p:grpSpPr>
              <a:xfrm>
                <a:off x="558800" y="1542665"/>
                <a:ext cx="557464" cy="228600"/>
                <a:chOff x="-220579" y="1891754"/>
                <a:chExt cx="557464" cy="228600"/>
              </a:xfrm>
            </p:grpSpPr>
            <p:sp>
              <p:nvSpPr>
                <p:cNvPr id="27"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557464"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29" name="직사각형 28">
                  <a:extLst>
                    <a:ext uri="{FF2B5EF4-FFF2-40B4-BE49-F238E27FC236}">
                      <a16:creationId xmlns="" xmlns:a16="http://schemas.microsoft.com/office/drawing/2014/main" id="{A695EBF4-9F5F-44E9-952B-50E015707F27}"/>
                    </a:ext>
                  </a:extLst>
                </p:cNvPr>
                <p:cNvSpPr/>
                <p:nvPr/>
              </p:nvSpPr>
              <p:spPr>
                <a:xfrm>
                  <a:off x="20360" y="1933757"/>
                  <a:ext cx="304800"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ko-KR" altLang="en-US" sz="1000" b="1">
                      <a:solidFill>
                        <a:srgbClr val="193EB0"/>
                      </a:solidFill>
                      <a:latin typeface="SamsungOne 400" panose="020B0503030303020204" pitchFamily="34" charset="0"/>
                      <a:ea typeface="+mn-ea"/>
                      <a:cs typeface="Malgun Gothic Semilight" panose="020B0503020000020004" pitchFamily="34" charset="-127"/>
                    </a:rPr>
                    <a:t>집중</a:t>
                  </a:r>
                  <a:endParaRPr lang="ko-KR" altLang="en-US" sz="1000" b="1">
                    <a:solidFill>
                      <a:srgbClr val="193EB0"/>
                    </a:solidFill>
                    <a:latin typeface="SamsungOne 400" panose="020B0503030303020204" pitchFamily="34" charset="0"/>
                    <a:ea typeface="+mn-ea"/>
                  </a:endParaRPr>
                </a:p>
              </p:txBody>
            </p:sp>
            <p:pic>
              <p:nvPicPr>
                <p:cNvPr id="30" name="그림 29">
                  <a:extLst>
                    <a:ext uri="{FF2B5EF4-FFF2-40B4-BE49-F238E27FC236}">
                      <a16:creationId xmlns="" xmlns:a16="http://schemas.microsoft.com/office/drawing/2014/main"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6" name="그림 25">
                <a:extLst>
                  <a:ext uri="{FF2B5EF4-FFF2-40B4-BE49-F238E27FC236}">
                    <a16:creationId xmlns="" xmlns:a16="http://schemas.microsoft.com/office/drawing/2014/main"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grpSp>
        <p:nvGrpSpPr>
          <p:cNvPr id="10" name="그룹 9">
            <a:extLst>
              <a:ext uri="{FF2B5EF4-FFF2-40B4-BE49-F238E27FC236}">
                <a16:creationId xmlns="" xmlns:a16="http://schemas.microsoft.com/office/drawing/2014/main" id="{2D77AE2F-853E-4CBB-B501-958E28EF2364}"/>
              </a:ext>
            </a:extLst>
          </p:cNvPr>
          <p:cNvGrpSpPr/>
          <p:nvPr/>
        </p:nvGrpSpPr>
        <p:grpSpPr>
          <a:xfrm>
            <a:off x="1784052" y="2816159"/>
            <a:ext cx="5635671" cy="2821647"/>
            <a:chOff x="1086014" y="401921"/>
            <a:chExt cx="1880945" cy="3159114"/>
          </a:xfrm>
        </p:grpSpPr>
        <p:sp>
          <p:nvSpPr>
            <p:cNvPr id="11" name="TextBox 3">
              <a:extLst>
                <a:ext uri="{FF2B5EF4-FFF2-40B4-BE49-F238E27FC236}">
                  <a16:creationId xmlns="" xmlns:a16="http://schemas.microsoft.com/office/drawing/2014/main" id="{332AB8CA-C219-4161-AE1D-074FD1D088D3}"/>
                </a:ext>
              </a:extLst>
            </p:cNvPr>
            <p:cNvSpPr txBox="1"/>
            <p:nvPr/>
          </p:nvSpPr>
          <p:spPr>
            <a:xfrm>
              <a:off x="1516031" y="976234"/>
              <a:ext cx="690809" cy="155063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err="1">
                  <a:latin typeface="D2Coding" panose="020B0609020101020101" pitchFamily="49" charset="-127"/>
                  <a:ea typeface="D2Coding" panose="020B0609020101020101" pitchFamily="49" charset="-127"/>
                </a:rPr>
                <a:t>def</a:t>
              </a:r>
              <a:r>
                <a:rPr lang="en-US" altLang="ko-KR" sz="1400" dirty="0">
                  <a:latin typeface="D2Coding" panose="020B0609020101020101" pitchFamily="49" charset="-127"/>
                  <a:ea typeface="D2Coding" panose="020B0609020101020101" pitchFamily="49" charset="-127"/>
                </a:rPr>
                <a:t> foo(m, n) </a:t>
              </a:r>
              <a:r>
                <a:rPr lang="en-US" altLang="ko-KR" sz="1400" b="1" dirty="0">
                  <a:latin typeface="D2Coding" panose="020B0609020101020101" pitchFamily="49" charset="-127"/>
                  <a:ea typeface="D2Coding" panose="020B0609020101020101" pitchFamily="49" charset="-127"/>
                </a:rPr>
                <a:t>:</a:t>
              </a:r>
            </a:p>
            <a:p>
              <a:r>
                <a:rPr lang="en-US" altLang="ko-KR" sz="1400" dirty="0">
                  <a:latin typeface="D2Coding" panose="020B0609020101020101" pitchFamily="49" charset="-127"/>
                  <a:ea typeface="D2Coding" panose="020B0609020101020101" pitchFamily="49" charset="-127"/>
                </a:rPr>
                <a:t>    code</a:t>
              </a:r>
            </a:p>
            <a:p>
              <a:r>
                <a:rPr lang="en-US" altLang="ko-KR" sz="1400" dirty="0">
                  <a:latin typeface="D2Coding" panose="020B0609020101020101" pitchFamily="49" charset="-127"/>
                  <a:ea typeface="D2Coding" panose="020B0609020101020101" pitchFamily="49" charset="-127"/>
                </a:rPr>
                <a:t>     …</a:t>
              </a:r>
            </a:p>
            <a:p>
              <a:r>
                <a:rPr lang="en-US" altLang="ko-KR" sz="1400" dirty="0">
                  <a:latin typeface="D2Coding" panose="020B0609020101020101" pitchFamily="49" charset="-127"/>
                  <a:ea typeface="D2Coding" panose="020B0609020101020101" pitchFamily="49" charset="-127"/>
                </a:rPr>
                <a:t>    </a:t>
              </a:r>
              <a:r>
                <a:rPr lang="en-US" altLang="ko-KR" sz="1400" b="1" dirty="0">
                  <a:latin typeface="D2Coding" panose="020B0609020101020101" pitchFamily="49" charset="-127"/>
                  <a:ea typeface="D2Coding" panose="020B0609020101020101" pitchFamily="49" charset="-127"/>
                </a:rPr>
                <a:t>return</a:t>
              </a:r>
              <a:r>
                <a:rPr lang="en-US" altLang="ko-KR" sz="1400" dirty="0">
                  <a:latin typeface="D2Coding" panose="020B0609020101020101" pitchFamily="49" charset="-127"/>
                  <a:ea typeface="D2Coding" panose="020B0609020101020101" pitchFamily="49" charset="-127"/>
                </a:rPr>
                <a:t> n1[, n2,…]</a:t>
              </a:r>
            </a:p>
            <a:p>
              <a:endParaRPr lang="en-US" altLang="ko-KR" sz="1400" dirty="0">
                <a:latin typeface="D2Coding" panose="020B0609020101020101" pitchFamily="49" charset="-127"/>
                <a:ea typeface="D2Coding" panose="020B0609020101020101" pitchFamily="49" charset="-127"/>
              </a:endParaRPr>
            </a:p>
            <a:p>
              <a:r>
                <a:rPr lang="en-US" altLang="ko-KR" sz="1400" dirty="0">
                  <a:latin typeface="D2Coding" panose="020B0609020101020101" pitchFamily="49" charset="-127"/>
                  <a:ea typeface="D2Coding" panose="020B0609020101020101" pitchFamily="49" charset="-127"/>
                </a:rPr>
                <a:t>foo(3, 4)   </a:t>
              </a:r>
              <a:endParaRPr lang="ko-KR" altLang="en-US" sz="1400" dirty="0">
                <a:latin typeface="D2Coding" panose="020B0609020101020101" pitchFamily="49" charset="-127"/>
                <a:ea typeface="D2Coding" panose="020B0609020101020101" pitchFamily="49" charset="-127"/>
              </a:endParaRPr>
            </a:p>
          </p:txBody>
        </p:sp>
        <p:sp>
          <p:nvSpPr>
            <p:cNvPr id="13" name="TextBox 4">
              <a:extLst>
                <a:ext uri="{FF2B5EF4-FFF2-40B4-BE49-F238E27FC236}">
                  <a16:creationId xmlns="" xmlns:a16="http://schemas.microsoft.com/office/drawing/2014/main" id="{13E61461-92BB-4B51-83A2-D56A70462788}"/>
                </a:ext>
              </a:extLst>
            </p:cNvPr>
            <p:cNvSpPr txBox="1"/>
            <p:nvPr/>
          </p:nvSpPr>
          <p:spPr>
            <a:xfrm>
              <a:off x="1207101" y="401921"/>
              <a:ext cx="1759858" cy="344587"/>
            </a:xfrm>
            <a:prstGeom prst="rect">
              <a:avLst/>
            </a:prstGeom>
            <a:solidFill>
              <a:schemeClr val="accent5">
                <a:lumMod val="20000"/>
                <a:lumOff val="80000"/>
              </a:schemeClr>
            </a:solidFill>
            <a:ln>
              <a:noFill/>
            </a:ln>
          </p:spPr>
          <p:txBody>
            <a:bodyPr wrap="square" rtlCol="0">
              <a:spAutoFit/>
            </a:bodyPr>
            <a:lstStyle>
              <a:defPPr>
                <a:defRPr lang="ko-KR"/>
              </a:defPPr>
              <a:lvl1pPr marL="0" algn="ctr" defTabSz="914400" eaLnBrk="1" hangingPunct="1">
                <a:defRPr sz="1400"/>
              </a:lvl1pPr>
              <a:lvl2pPr defTabSz="914400" eaLnBrk="1" hangingPunct="1">
                <a:defRPr sz="1800"/>
              </a:lvl2pPr>
              <a:lvl3pPr defTabSz="914400" eaLnBrk="1" hangingPunct="1">
                <a:defRPr sz="1800"/>
              </a:lvl3pPr>
              <a:lvl4pPr defTabSz="914400" eaLnBrk="1" hangingPunct="1">
                <a:defRPr sz="1800"/>
              </a:lvl4pPr>
              <a:lvl5pPr defTabSz="914400" eaLnBrk="1" hangingPunct="1">
                <a:defRPr sz="1800"/>
              </a:lvl5pPr>
              <a:lvl6pPr>
                <a:defRPr sz="1800"/>
              </a:lvl6pPr>
              <a:lvl7pPr>
                <a:defRPr sz="1800"/>
              </a:lvl7pPr>
              <a:lvl8pPr>
                <a:defRPr sz="1800"/>
              </a:lvl8pPr>
              <a:lvl9pPr>
                <a:defRPr sz="1800"/>
              </a:lvl9pPr>
            </a:lstStyle>
            <a:p>
              <a:r>
                <a:rPr lang="en-US" altLang="ko-KR" dirty="0">
                  <a:latin typeface="SamsungOne 400" panose="020B0503030303020204" pitchFamily="34" charset="0"/>
                  <a:ea typeface="SamsungOne 400" panose="020B0503030303020204" pitchFamily="34" charset="0"/>
                </a:rPr>
                <a:t>Variables m, n with values 3 and 4 to be passed: parameters</a:t>
              </a:r>
              <a:endParaRPr lang="ko-KR" altLang="en-US" dirty="0">
                <a:latin typeface="SamsungOne 400" panose="020B0503030303020204" pitchFamily="34" charset="0"/>
              </a:endParaRPr>
            </a:p>
          </p:txBody>
        </p:sp>
        <p:cxnSp>
          <p:nvCxnSpPr>
            <p:cNvPr id="14" name="직선 화살표 연결선 13">
              <a:extLst>
                <a:ext uri="{FF2B5EF4-FFF2-40B4-BE49-F238E27FC236}">
                  <a16:creationId xmlns="" xmlns:a16="http://schemas.microsoft.com/office/drawing/2014/main" id="{57A122CC-31D1-412A-A2C6-1BE9FD410CD9}"/>
                </a:ext>
              </a:extLst>
            </p:cNvPr>
            <p:cNvCxnSpPr>
              <a:cxnSpLocks/>
              <a:stCxn id="13" idx="2"/>
              <a:endCxn id="17" idx="3"/>
            </p:cNvCxnSpPr>
            <p:nvPr/>
          </p:nvCxnSpPr>
          <p:spPr>
            <a:xfrm flipH="1">
              <a:off x="1933406" y="746508"/>
              <a:ext cx="153624" cy="408245"/>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 xmlns:a16="http://schemas.microsoft.com/office/drawing/2014/main" id="{F4D42D77-DFFF-4447-8ABE-05E7A81D581E}"/>
                </a:ext>
              </a:extLst>
            </p:cNvPr>
            <p:cNvSpPr txBox="1"/>
            <p:nvPr/>
          </p:nvSpPr>
          <p:spPr>
            <a:xfrm>
              <a:off x="1086014" y="3216448"/>
              <a:ext cx="1694495" cy="344587"/>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dirty="0">
                  <a:latin typeface="SamsungOne 400" panose="020B0503030303020204" pitchFamily="34" charset="0"/>
                  <a:ea typeface="SamsungOne 400" panose="020B0503030303020204" pitchFamily="34" charset="0"/>
                  <a:cs typeface="맑은 고딕"/>
                </a:rPr>
                <a:t>Values to be passed to the function called foo 3, 4: Arguments</a:t>
              </a:r>
              <a:endParaRPr lang="ko-KR" altLang="en-US" dirty="0">
                <a:latin typeface="SamsungOne 400" panose="020B0503030303020204" pitchFamily="34" charset="0"/>
                <a:ea typeface="SamsungOne 400" panose="020B0503030303020204" pitchFamily="34" charset="0"/>
                <a:cs typeface="맑은 고딕"/>
              </a:endParaRPr>
            </a:p>
          </p:txBody>
        </p:sp>
        <p:cxnSp>
          <p:nvCxnSpPr>
            <p:cNvPr id="16" name="직선 화살표 연결선 15">
              <a:extLst>
                <a:ext uri="{FF2B5EF4-FFF2-40B4-BE49-F238E27FC236}">
                  <a16:creationId xmlns="" xmlns:a16="http://schemas.microsoft.com/office/drawing/2014/main" id="{1D75A3ED-A085-4BAC-947D-B78905A231B9}"/>
                </a:ext>
              </a:extLst>
            </p:cNvPr>
            <p:cNvCxnSpPr>
              <a:cxnSpLocks/>
              <a:stCxn id="15" idx="0"/>
              <a:endCxn id="18" idx="2"/>
            </p:cNvCxnSpPr>
            <p:nvPr/>
          </p:nvCxnSpPr>
          <p:spPr>
            <a:xfrm flipH="1" flipV="1">
              <a:off x="1674665" y="2458149"/>
              <a:ext cx="258596" cy="758299"/>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 xmlns:a16="http://schemas.microsoft.com/office/drawing/2014/main" id="{4E43D1BC-18C7-423D-8F0D-08548D60B3CA}"/>
                </a:ext>
              </a:extLst>
            </p:cNvPr>
            <p:cNvSpPr/>
            <p:nvPr/>
          </p:nvSpPr>
          <p:spPr>
            <a:xfrm>
              <a:off x="1746148" y="1051989"/>
              <a:ext cx="187258" cy="205526"/>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sp>
          <p:nvSpPr>
            <p:cNvPr id="18" name="직사각형 17">
              <a:extLst>
                <a:ext uri="{FF2B5EF4-FFF2-40B4-BE49-F238E27FC236}">
                  <a16:creationId xmlns="" xmlns:a16="http://schemas.microsoft.com/office/drawing/2014/main" id="{E8A34679-3850-41C5-9305-44EFD2A9661E}"/>
                </a:ext>
              </a:extLst>
            </p:cNvPr>
            <p:cNvSpPr/>
            <p:nvPr/>
          </p:nvSpPr>
          <p:spPr>
            <a:xfrm>
              <a:off x="1495466" y="2224883"/>
              <a:ext cx="358398" cy="233266"/>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grpSp>
      <p:sp>
        <p:nvSpPr>
          <p:cNvPr id="35" name="직사각형 3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Function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36" name="TextBox 35">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2.1. Key terms related to functions</a:t>
            </a:r>
            <a:endParaRPr lang="ko-KR" altLang="en-US" b="1" dirty="0">
              <a:latin typeface="Samsung Sharp Sans" pitchFamily="2" charset="0"/>
            </a:endParaRPr>
          </a:p>
        </p:txBody>
      </p:sp>
      <p:sp>
        <p:nvSpPr>
          <p:cNvPr id="31" name="직사각형 3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33" name="직사각형 3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3876542366"/>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p:cNvGrpSpPr/>
          <p:nvPr/>
        </p:nvGrpSpPr>
        <p:grpSpPr>
          <a:xfrm>
            <a:off x="740557" y="2230251"/>
            <a:ext cx="8443358" cy="1217799"/>
            <a:chOff x="740557" y="2230251"/>
            <a:chExt cx="8443358" cy="1217799"/>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40557" y="2230251"/>
              <a:ext cx="8443358" cy="1217799"/>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288419"/>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Condition for </a:t>
                </a:r>
              </a:p>
              <a:p>
                <a:r>
                  <a:rPr lang="en-US" altLang="ko-KR" sz="1300" b="1" dirty="0">
                    <a:solidFill>
                      <a:srgbClr val="0D0D0D"/>
                    </a:solidFill>
                    <a:latin typeface="SamsungOne 400" panose="020B0503030303020204" pitchFamily="34" charset="0"/>
                    <a:ea typeface="+mn-ea"/>
                  </a:rPr>
                  <a:t>Execution</a:t>
                </a:r>
                <a:endParaRPr lang="ko-KR" altLang="en-US" sz="1300" b="1" dirty="0">
                  <a:solidFill>
                    <a:srgbClr val="0D0D0D"/>
                  </a:solidFill>
                  <a:latin typeface="SamsungOne 400" panose="020B0503030303020204" pitchFamily="34" charset="0"/>
                  <a:ea typeface="+mn-ea"/>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4" y="4917234"/>
                <a:ext cx="930750"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0" name="그림 19">
              <a:extLst>
                <a:ext uri="{FF2B5EF4-FFF2-40B4-BE49-F238E27FC236}">
                  <a16:creationId xmlns="" xmlns:a16="http://schemas.microsoft.com/office/drawing/2014/main" id="{86D10FBB-F885-440D-ADAF-426FEF260A79}"/>
                </a:ext>
              </a:extLst>
            </p:cNvPr>
            <p:cNvPicPr>
              <a:picLocks noChangeAspect="1"/>
            </p:cNvPicPr>
            <p:nvPr/>
          </p:nvPicPr>
          <p:blipFill rotWithShape="1">
            <a:blip r:embed="rId4"/>
            <a:srcRect r="32147"/>
            <a:stretch/>
          </p:blipFill>
          <p:spPr>
            <a:xfrm>
              <a:off x="2154555" y="2498962"/>
              <a:ext cx="7029360" cy="251858"/>
            </a:xfrm>
            <a:prstGeom prst="rect">
              <a:avLst/>
            </a:prstGeom>
          </p:spPr>
        </p:pic>
      </p:grpSp>
      <p:sp>
        <p:nvSpPr>
          <p:cNvPr id="30" name="직사각형 29">
            <a:extLst>
              <a:ext uri="{FF2B5EF4-FFF2-40B4-BE49-F238E27FC236}">
                <a16:creationId xmlns="" xmlns:a16="http://schemas.microsoft.com/office/drawing/2014/main" id="{B8F21518-F59F-474A-B26A-1C69887221A2}"/>
              </a:ext>
            </a:extLst>
          </p:cNvPr>
          <p:cNvSpPr/>
          <p:nvPr/>
        </p:nvSpPr>
        <p:spPr>
          <a:xfrm>
            <a:off x="1318316" y="1437303"/>
            <a:ext cx="7934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Build mul_add, the inner function of the nested function calc from the previous problem, by using lambda expressions, and print the following result. </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3" name="직사각형 22">
            <a:extLst>
              <a:ext uri="{FF2B5EF4-FFF2-40B4-BE49-F238E27FC236}">
                <a16:creationId xmlns="" xmlns:a16="http://schemas.microsoft.com/office/drawing/2014/main" id="{3B885908-D506-4EF6-8EA9-375133536ADE}"/>
              </a:ext>
            </a:extLst>
          </p:cNvPr>
          <p:cNvSpPr/>
          <p:nvPr/>
        </p:nvSpPr>
        <p:spPr>
          <a:xfrm>
            <a:off x="646483" y="1396697"/>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Q3.</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202519997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Regular"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5" y="435608"/>
            <a:ext cx="4623774" cy="276999"/>
            <a:chOff x="558799" y="1148583"/>
            <a:chExt cx="4623774"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799" y="1148583"/>
              <a:ext cx="82171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Closure</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412013660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pSp>
        <p:nvGrpSpPr>
          <p:cNvPr id="6" name="그룹 5"/>
          <p:cNvGrpSpPr/>
          <p:nvPr/>
        </p:nvGrpSpPr>
        <p:grpSpPr>
          <a:xfrm>
            <a:off x="503764" y="2370174"/>
            <a:ext cx="8855389" cy="3609124"/>
            <a:chOff x="503764" y="2383622"/>
            <a:chExt cx="8855389" cy="3609124"/>
          </a:xfrm>
        </p:grpSpPr>
        <p:sp>
          <p:nvSpPr>
            <p:cNvPr id="37" name="Google Shape;875;ge15ac65568_3_78">
              <a:extLst>
                <a:ext uri="{FF2B5EF4-FFF2-40B4-BE49-F238E27FC236}">
                  <a16:creationId xmlns="" xmlns:a16="http://schemas.microsoft.com/office/drawing/2014/main" id="{942F4FB4-BA0F-4B38-8E96-1DEF57BDD3E3}"/>
                </a:ext>
              </a:extLst>
            </p:cNvPr>
            <p:cNvSpPr/>
            <p:nvPr/>
          </p:nvSpPr>
          <p:spPr>
            <a:xfrm>
              <a:off x="503764" y="2383622"/>
              <a:ext cx="8855389" cy="3609124"/>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endParaRPr kumimoji="0" sz="1400" kern="0" dirty="0">
                <a:solidFill>
                  <a:srgbClr val="FFFFFF"/>
                </a:solidFill>
                <a:latin typeface="Malgun Gothic"/>
                <a:ea typeface="Malgun Gothic"/>
                <a:cs typeface="Malgun Gothic"/>
                <a:sym typeface="Malgun Gothic"/>
              </a:endParaRPr>
            </a:p>
          </p:txBody>
        </p:sp>
        <p:sp>
          <p:nvSpPr>
            <p:cNvPr id="20" name="TextBox 19">
              <a:extLst>
                <a:ext uri="{FF2B5EF4-FFF2-40B4-BE49-F238E27FC236}">
                  <a16:creationId xmlns="" xmlns:a16="http://schemas.microsoft.com/office/drawing/2014/main" id="{7E71A9D3-23FB-4C42-8358-1D4B66E9C004}"/>
                </a:ext>
              </a:extLst>
            </p:cNvPr>
            <p:cNvSpPr txBox="1"/>
            <p:nvPr/>
          </p:nvSpPr>
          <p:spPr>
            <a:xfrm>
              <a:off x="637462" y="3383739"/>
              <a:ext cx="8631076" cy="1200329"/>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Supports drawing graphics in Python.</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Built-in as a Python’s basic module. </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Contains various methods. </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Has abundant features. </a:t>
              </a:r>
            </a:p>
          </p:txBody>
        </p:sp>
        <p:pic>
          <p:nvPicPr>
            <p:cNvPr id="48" name="_x404890328" descr="EMB0000317c0a76">
              <a:extLst>
                <a:ext uri="{FF2B5EF4-FFF2-40B4-BE49-F238E27FC236}">
                  <a16:creationId xmlns="" xmlns:a16="http://schemas.microsoft.com/office/drawing/2014/main" id="{FFFCABB6-5835-4E57-B24D-87A879F51D8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87121" y="2573398"/>
              <a:ext cx="3767710" cy="332578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p:cNvGrpSpPr/>
            <p:nvPr/>
          </p:nvGrpSpPr>
          <p:grpSpPr>
            <a:xfrm>
              <a:off x="2166008" y="4441892"/>
              <a:ext cx="3703633" cy="776199"/>
              <a:chOff x="1447188" y="4687420"/>
              <a:chExt cx="3703633" cy="776199"/>
            </a:xfrm>
          </p:grpSpPr>
          <p:sp>
            <p:nvSpPr>
              <p:cNvPr id="50" name="TextBox 49">
                <a:extLst>
                  <a:ext uri="{FF2B5EF4-FFF2-40B4-BE49-F238E27FC236}">
                    <a16:creationId xmlns="" xmlns:a16="http://schemas.microsoft.com/office/drawing/2014/main" id="{C334E0AB-54BD-42EB-BE2A-DFC8952CD550}"/>
                  </a:ext>
                </a:extLst>
              </p:cNvPr>
              <p:cNvSpPr txBox="1"/>
              <p:nvPr/>
            </p:nvSpPr>
            <p:spPr>
              <a:xfrm>
                <a:off x="1447188" y="4971176"/>
                <a:ext cx="2547492" cy="492443"/>
              </a:xfrm>
              <a:prstGeom prst="rect">
                <a:avLst/>
              </a:prstGeom>
              <a:solidFill>
                <a:schemeClr val="accent5">
                  <a:lumMod val="20000"/>
                  <a:lumOff val="80000"/>
                </a:schemeClr>
              </a:solidFill>
              <a:ln>
                <a:solidFill>
                  <a:srgbClr val="193EB0"/>
                </a:solidFill>
              </a:ln>
            </p:spPr>
            <p:txBody>
              <a:bodyPr wrap="none" rtlCol="0">
                <a:spAutoFit/>
              </a:bodyPr>
              <a:lstStyle/>
              <a:p>
                <a:r>
                  <a:rPr lang="en-US" altLang="ko-KR" sz="1300" dirty="0">
                    <a:solidFill>
                      <a:srgbClr val="193EB0"/>
                    </a:solidFill>
                    <a:latin typeface="SamsungOne 400" panose="020B0503030303020204" pitchFamily="34" charset="0"/>
                    <a:ea typeface="SamsungOne 400" panose="020B0503030303020204" pitchFamily="34" charset="0"/>
                  </a:rPr>
                  <a:t>You can see beautiful </a:t>
                </a:r>
              </a:p>
              <a:p>
                <a:r>
                  <a:rPr lang="en-US" altLang="ko-KR" sz="1300" dirty="0">
                    <a:solidFill>
                      <a:srgbClr val="193EB0"/>
                    </a:solidFill>
                    <a:latin typeface="SamsungOne 400" panose="020B0503030303020204" pitchFamily="34" charset="0"/>
                    <a:ea typeface="SamsungOne 400" panose="020B0503030303020204" pitchFamily="34" charset="0"/>
                  </a:rPr>
                  <a:t>graphics in the computer screen</a:t>
                </a:r>
              </a:p>
            </p:txBody>
          </p:sp>
          <p:cxnSp>
            <p:nvCxnSpPr>
              <p:cNvPr id="51" name="직선 화살표 연결선 50">
                <a:extLst>
                  <a:ext uri="{FF2B5EF4-FFF2-40B4-BE49-F238E27FC236}">
                    <a16:creationId xmlns="" xmlns:a16="http://schemas.microsoft.com/office/drawing/2014/main" id="{C819C0A3-4A3E-4B34-938D-C8B4236CA51C}"/>
                  </a:ext>
                </a:extLst>
              </p:cNvPr>
              <p:cNvCxnSpPr>
                <a:cxnSpLocks/>
                <a:stCxn id="50" idx="3"/>
              </p:cNvCxnSpPr>
              <p:nvPr/>
            </p:nvCxnSpPr>
            <p:spPr>
              <a:xfrm flipV="1">
                <a:off x="3994680" y="4687420"/>
                <a:ext cx="1156141" cy="52997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7" name="직사각형 16">
            <a:extLst>
              <a:ext uri="{FF2B5EF4-FFF2-40B4-BE49-F238E27FC236}">
                <a16:creationId xmlns="" xmlns:a16="http://schemas.microsoft.com/office/drawing/2014/main" id="{93DDDC23-87DA-49FE-8A4A-92D93241258C}"/>
              </a:ext>
            </a:extLst>
          </p:cNvPr>
          <p:cNvSpPr/>
          <p:nvPr/>
        </p:nvSpPr>
        <p:spPr>
          <a:xfrm>
            <a:off x="463014" y="121071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kumimoji="0" lang="en-US" altLang="ko-KR" sz="2000" b="1" kern="0" dirty="0">
                <a:solidFill>
                  <a:schemeClr val="tx1">
                    <a:lumMod val="95000"/>
                    <a:lumOff val="5000"/>
                  </a:schemeClr>
                </a:solidFill>
                <a:latin typeface="Samsung Sharp Sans" pitchFamily="2" charset="0"/>
                <a:ea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8" name="TextBox 17">
            <a:extLst>
              <a:ext uri="{FF2B5EF4-FFF2-40B4-BE49-F238E27FC236}">
                <a16:creationId xmlns="" xmlns:a16="http://schemas.microsoft.com/office/drawing/2014/main" id="{72BEB6B0-A226-4933-943C-768124285C5D}"/>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1.1. Turtle graphics : a drawing tool in Python</a:t>
            </a:r>
            <a:endParaRPr lang="ko-KR" altLang="en-US" b="1" dirty="0">
              <a:latin typeface="Samsung Sharp Sans" pitchFamily="2" charset="0"/>
              <a:sym typeface="Arial"/>
            </a:endParaRPr>
          </a:p>
        </p:txBody>
      </p:sp>
      <p:sp>
        <p:nvSpPr>
          <p:cNvPr id="16" name="직사각형 15">
            <a:extLst>
              <a:ext uri="{FF2B5EF4-FFF2-40B4-BE49-F238E27FC236}">
                <a16:creationId xmlns="" xmlns:a16="http://schemas.microsoft.com/office/drawing/2014/main"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unit’s Let’s code discusses turtle graphics, a drawing tool in Python. </a:t>
            </a:r>
          </a:p>
        </p:txBody>
      </p:sp>
    </p:spTree>
    <p:custDataLst>
      <p:tags r:id="rId1"/>
    </p:custDataLst>
    <p:extLst>
      <p:ext uri="{BB962C8B-B14F-4D97-AF65-F5344CB8AC3E}">
        <p14:creationId xmlns:p14="http://schemas.microsoft.com/office/powerpoint/2010/main" val="21531048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 xmlns:a16="http://schemas.microsoft.com/office/drawing/2014/main" id="{9BDAAA0E-733A-4551-83DD-4A56CAC8AA8C}"/>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lang="en-US" altLang="ko-KR" sz="2000" b="1" dirty="0">
                <a:solidFill>
                  <a:schemeClr val="tx1">
                    <a:lumMod val="95000"/>
                    <a:lumOff val="5000"/>
                  </a:schemeClr>
                </a:solidFill>
                <a:latin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 xmlns:a16="http://schemas.microsoft.com/office/drawing/2014/main" id="{C0BB0F65-57AB-4D47-A5E5-E7748A1139F2}"/>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1.2. </a:t>
            </a:r>
            <a:r>
              <a:rPr lang="en-US" altLang="ko-KR" b="1" dirty="0">
                <a:latin typeface="Samsung Sharp Sans" pitchFamily="2" charset="0"/>
                <a:sym typeface="Arial"/>
              </a:rPr>
              <a:t>Drawing a picture with turtle</a:t>
            </a:r>
            <a:endParaRPr lang="fr-FR" altLang="ko-KR" b="1" dirty="0">
              <a:latin typeface="Samsung Sharp Sans" pitchFamily="2" charset="0"/>
              <a:sym typeface="Arial"/>
            </a:endParaRPr>
          </a:p>
        </p:txBody>
      </p:sp>
      <p:sp>
        <p:nvSpPr>
          <p:cNvPr id="10" name="직사각형 9">
            <a:extLst>
              <a:ext uri="{FF2B5EF4-FFF2-40B4-BE49-F238E27FC236}">
                <a16:creationId xmlns="" xmlns:a16="http://schemas.microsoft.com/office/drawing/2014/main"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If you run the code below, a separate window pops up and a cursor draws a picture.</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In this code, t is a nickname of the turtle module. </a:t>
            </a:r>
          </a:p>
        </p:txBody>
      </p:sp>
      <p:grpSp>
        <p:nvGrpSpPr>
          <p:cNvPr id="3" name="그룹 2"/>
          <p:cNvGrpSpPr/>
          <p:nvPr/>
        </p:nvGrpSpPr>
        <p:grpSpPr>
          <a:xfrm>
            <a:off x="544609" y="2475695"/>
            <a:ext cx="8895808" cy="1498164"/>
            <a:chOff x="544609" y="2609084"/>
            <a:chExt cx="8895808" cy="1498164"/>
          </a:xfrm>
        </p:grpSpPr>
        <p:pic>
          <p:nvPicPr>
            <p:cNvPr id="7" name="그림 6">
              <a:extLst>
                <a:ext uri="{FF2B5EF4-FFF2-40B4-BE49-F238E27FC236}">
                  <a16:creationId xmlns="" xmlns:a16="http://schemas.microsoft.com/office/drawing/2014/main" id="{0E608D4A-90DB-4B80-8718-534B43A366AE}"/>
                </a:ext>
              </a:extLst>
            </p:cNvPr>
            <p:cNvPicPr>
              <a:picLocks noChangeAspect="1"/>
            </p:cNvPicPr>
            <p:nvPr/>
          </p:nvPicPr>
          <p:blipFill rotWithShape="1">
            <a:blip r:embed="rId5"/>
            <a:srcRect r="12719"/>
            <a:stretch/>
          </p:blipFill>
          <p:spPr>
            <a:xfrm>
              <a:off x="544609" y="2609084"/>
              <a:ext cx="8462232" cy="1498164"/>
            </a:xfrm>
            <a:prstGeom prst="rect">
              <a:avLst/>
            </a:prstGeom>
          </p:spPr>
        </p:pic>
        <p:pic>
          <p:nvPicPr>
            <p:cNvPr id="14" name="그림 13">
              <a:extLst>
                <a:ext uri="{FF2B5EF4-FFF2-40B4-BE49-F238E27FC236}">
                  <a16:creationId xmlns="" xmlns:a16="http://schemas.microsoft.com/office/drawing/2014/main" id="{0E608D4A-90DB-4B80-8718-534B43A366AE}"/>
                </a:ext>
              </a:extLst>
            </p:cNvPr>
            <p:cNvPicPr>
              <a:picLocks noChangeAspect="1"/>
            </p:cNvPicPr>
            <p:nvPr/>
          </p:nvPicPr>
          <p:blipFill rotWithShape="1">
            <a:blip r:embed="rId5"/>
            <a:srcRect l="88932"/>
            <a:stretch/>
          </p:blipFill>
          <p:spPr>
            <a:xfrm>
              <a:off x="8367296" y="2609084"/>
              <a:ext cx="1073121" cy="1498164"/>
            </a:xfrm>
            <a:prstGeom prst="rect">
              <a:avLst/>
            </a:prstGeom>
          </p:spPr>
        </p:pic>
      </p:grpSp>
      <p:pic>
        <p:nvPicPr>
          <p:cNvPr id="15" name="그림 14">
            <a:extLst>
              <a:ext uri="{FF2B5EF4-FFF2-40B4-BE49-F238E27FC236}">
                <a16:creationId xmlns="" xmlns:a16="http://schemas.microsoft.com/office/drawing/2014/main" id="{77CB28FD-1F32-45E6-810D-D12DAC3A68C4}"/>
              </a:ext>
            </a:extLst>
          </p:cNvPr>
          <p:cNvPicPr>
            <a:picLocks noChangeAspect="1"/>
          </p:cNvPicPr>
          <p:nvPr/>
        </p:nvPicPr>
        <p:blipFill rotWithShape="1">
          <a:blip r:embed="rId6"/>
          <a:srcRect l="43191" r="922" b="20458"/>
          <a:stretch/>
        </p:blipFill>
        <p:spPr>
          <a:xfrm>
            <a:off x="6158754" y="3239921"/>
            <a:ext cx="2697324" cy="2876522"/>
          </a:xfrm>
          <a:prstGeom prst="rect">
            <a:avLst/>
          </a:prstGeom>
          <a:ln>
            <a:solidFill>
              <a:schemeClr val="tx1"/>
            </a:solidFill>
          </a:ln>
        </p:spPr>
      </p:pic>
    </p:spTree>
    <p:custDataLst>
      <p:tags r:id="rId1"/>
    </p:custDataLst>
    <p:extLst>
      <p:ext uri="{BB962C8B-B14F-4D97-AF65-F5344CB8AC3E}">
        <p14:creationId xmlns:p14="http://schemas.microsoft.com/office/powerpoint/2010/main" val="93817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6" name="TextBox 15">
            <a:extLst>
              <a:ext uri="{FF2B5EF4-FFF2-40B4-BE49-F238E27FC236}">
                <a16:creationId xmlns="" xmlns:a16="http://schemas.microsoft.com/office/drawing/2014/main" id="{4645F5BC-8B51-4EE2-A524-B7E12C2D10C9}"/>
              </a:ext>
            </a:extLst>
          </p:cNvPr>
          <p:cNvSpPr txBox="1"/>
          <p:nvPr/>
        </p:nvSpPr>
        <p:spPr>
          <a:xfrm>
            <a:off x="612963" y="4010011"/>
            <a:ext cx="8631076" cy="569387"/>
          </a:xfrm>
          <a:prstGeom prst="rect">
            <a:avLst/>
          </a:prstGeom>
          <a:noFill/>
        </p:spPr>
        <p:txBody>
          <a:bodyPr wrap="square">
            <a:spAutoFit/>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t.forward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moves the cursor to the left for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pixels while drawing a black line. </a:t>
            </a:r>
          </a:p>
          <a:p>
            <a:pPr marL="182526" indent="-182526" latinLnBrk="0">
              <a:spcAft>
                <a:spcPts val="600"/>
              </a:spcAft>
              <a:buClr>
                <a:srgbClr val="193EB0"/>
              </a:buClr>
              <a:buSzPts val="1400"/>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t.left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(93) rotates the cursor to 98 degrees left. </a:t>
            </a:r>
          </a:p>
        </p:txBody>
      </p:sp>
      <p:pic>
        <p:nvPicPr>
          <p:cNvPr id="4" name="그림 3">
            <a:extLst>
              <a:ext uri="{FF2B5EF4-FFF2-40B4-BE49-F238E27FC236}">
                <a16:creationId xmlns="" xmlns:a16="http://schemas.microsoft.com/office/drawing/2014/main" id="{B5F18CDC-06B7-43E9-91B6-312CE4ED0EA8}"/>
              </a:ext>
            </a:extLst>
          </p:cNvPr>
          <p:cNvPicPr>
            <a:picLocks noChangeAspect="1"/>
          </p:cNvPicPr>
          <p:nvPr/>
        </p:nvPicPr>
        <p:blipFill>
          <a:blip r:embed="rId4"/>
          <a:stretch>
            <a:fillRect/>
          </a:stretch>
        </p:blipFill>
        <p:spPr>
          <a:xfrm>
            <a:off x="542925" y="2542129"/>
            <a:ext cx="9002705" cy="1391131"/>
          </a:xfrm>
          <a:prstGeom prst="rect">
            <a:avLst/>
          </a:prstGeom>
        </p:spPr>
      </p:pic>
      <p:sp>
        <p:nvSpPr>
          <p:cNvPr id="11" name="직사각형 10">
            <a:extLst>
              <a:ext uri="{FF2B5EF4-FFF2-40B4-BE49-F238E27FC236}">
                <a16:creationId xmlns="" xmlns:a16="http://schemas.microsoft.com/office/drawing/2014/main" id="{BDE7748F-8D5C-434E-9D14-421F21A47F1C}"/>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lang="en-US" altLang="ko-KR" sz="2000" b="1" dirty="0">
                <a:solidFill>
                  <a:schemeClr val="tx1">
                    <a:lumMod val="95000"/>
                    <a:lumOff val="5000"/>
                  </a:schemeClr>
                </a:solidFill>
                <a:latin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 xmlns:a16="http://schemas.microsoft.com/office/drawing/2014/main" id="{EB83F4B0-B267-4FDD-9D78-F546E4A81D59}"/>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1.3. Turtle initialization and modifying shapes</a:t>
            </a:r>
            <a:endParaRPr lang="fr-FR" altLang="ko-KR" b="1" dirty="0">
              <a:latin typeface="Samsung Sharp Sans" pitchFamily="2" charset="0"/>
              <a:sym typeface="Arial"/>
            </a:endParaRPr>
          </a:p>
        </p:txBody>
      </p:sp>
      <p:sp>
        <p:nvSpPr>
          <p:cNvPr id="10" name="직사각형 9">
            <a:extLst>
              <a:ext uri="{FF2B5EF4-FFF2-40B4-BE49-F238E27FC236}">
                <a16:creationId xmlns="" xmlns:a16="http://schemas.microsoft.com/office/drawing/2014/main"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A new window pops up if you enter the following code in the Python chat window. </a:t>
            </a:r>
          </a:p>
          <a:p>
            <a:pPr marL="117475" indent="-117475" defTabSz="-45199300">
              <a:spcBef>
                <a:spcPts val="0"/>
              </a:spcBef>
              <a:spcAft>
                <a:spcPts val="600"/>
              </a:spcAft>
              <a:buClr>
                <a:srgbClr val="000000"/>
              </a:buClr>
              <a:buSzPct val="120000"/>
              <a:buBlip>
                <a:blip r:embed="rId5"/>
              </a:buBlip>
              <a:defRPr/>
            </a:pP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t.setup</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 function assigns the size, title and other features of the chat window. </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spTree>
    <p:custDataLst>
      <p:tags r:id="rId1"/>
    </p:custDataLst>
    <p:extLst>
      <p:ext uri="{BB962C8B-B14F-4D97-AF65-F5344CB8AC3E}">
        <p14:creationId xmlns:p14="http://schemas.microsoft.com/office/powerpoint/2010/main" val="1289702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aphicFrame>
        <p:nvGraphicFramePr>
          <p:cNvPr id="5" name="표 4">
            <a:extLst>
              <a:ext uri="{FF2B5EF4-FFF2-40B4-BE49-F238E27FC236}">
                <a16:creationId xmlns="" xmlns:a16="http://schemas.microsoft.com/office/drawing/2014/main" id="{533544A3-850C-419D-97D2-19D22A0D7EBA}"/>
              </a:ext>
            </a:extLst>
          </p:cNvPr>
          <p:cNvGraphicFramePr>
            <a:graphicFrameLocks noGrp="1"/>
          </p:cNvGraphicFramePr>
          <p:nvPr>
            <p:extLst>
              <p:ext uri="{D42A27DB-BD31-4B8C-83A1-F6EECF244321}">
                <p14:modId xmlns:p14="http://schemas.microsoft.com/office/powerpoint/2010/main" val="1535297014"/>
              </p:ext>
            </p:extLst>
          </p:nvPr>
        </p:nvGraphicFramePr>
        <p:xfrm>
          <a:off x="580388" y="2560321"/>
          <a:ext cx="8738872" cy="3749040"/>
        </p:xfrm>
        <a:graphic>
          <a:graphicData uri="http://schemas.openxmlformats.org/drawingml/2006/table">
            <a:tbl>
              <a:tblPr/>
              <a:tblGrid>
                <a:gridCol w="2673800">
                  <a:extLst>
                    <a:ext uri="{9D8B030D-6E8A-4147-A177-3AD203B41FA5}">
                      <a16:colId xmlns="" xmlns:a16="http://schemas.microsoft.com/office/drawing/2014/main" val="1869053691"/>
                    </a:ext>
                  </a:extLst>
                </a:gridCol>
                <a:gridCol w="6065072">
                  <a:extLst>
                    <a:ext uri="{9D8B030D-6E8A-4147-A177-3AD203B41FA5}">
                      <a16:colId xmlns="" xmlns:a16="http://schemas.microsoft.com/office/drawing/2014/main" val="3424015591"/>
                    </a:ext>
                  </a:extLst>
                </a:gridCol>
              </a:tblGrid>
              <a:tr h="251488">
                <a:tc>
                  <a:txBody>
                    <a:bodyPr/>
                    <a:lstStyle/>
                    <a:p>
                      <a:pPr algn="ctr"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command</a:t>
                      </a:r>
                      <a:endParaRPr lang="ko-KR" altLang="en-US" sz="1200" dirty="0">
                        <a:effectLst/>
                        <a:latin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task</a:t>
                      </a:r>
                      <a:endParaRPr lang="ko-KR" altLang="en-US" sz="1200" dirty="0">
                        <a:effectLst/>
                        <a:latin typeface="SamsungOne 400" panose="020B0503030303020204" pitchFamily="34" charset="0"/>
                      </a:endParaRP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rgbClr val="193EB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240585966"/>
                  </a:ext>
                </a:extLst>
              </a:tr>
              <a:tr h="41914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begin_fill()</a:t>
                      </a:r>
                      <a:endParaRPr lang="fr-FR" sz="1200" b="0" dirty="0">
                        <a:effectLst/>
                        <a:latin typeface="SamsungOne 400" panose="020B0503030303020204" pitchFamily="34" charset="0"/>
                        <a:ea typeface="SamsungOne 400" panose="020B0503030303020204" pitchFamily="34" charset="0"/>
                      </a:endParaRPr>
                    </a:p>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 end_fill()</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ea typeface="SamsungOne 400" panose="020B0503030303020204" pitchFamily="34" charset="0"/>
                        </a:rPr>
                        <a:t>Colors the area of code between </a:t>
                      </a:r>
                      <a:r>
                        <a:rPr lang="en-US" altLang="ko-KR" sz="1200" b="0" i="0" u="none" strike="noStrike" dirty="0" err="1">
                          <a:solidFill>
                            <a:srgbClr val="000000"/>
                          </a:solidFill>
                          <a:effectLst/>
                          <a:latin typeface="SamsungOne 400" panose="020B0503030303020204" pitchFamily="34" charset="0"/>
                          <a:ea typeface="SamsungOne 400" panose="020B0503030303020204" pitchFamily="34" charset="0"/>
                        </a:rPr>
                        <a:t>begin_fill</a:t>
                      </a:r>
                      <a:r>
                        <a:rPr lang="en-US" altLang="ko-KR" sz="1200" b="0" i="0" u="none" strike="noStrike" dirty="0">
                          <a:solidFill>
                            <a:srgbClr val="000000"/>
                          </a:solidFill>
                          <a:effectLst/>
                          <a:latin typeface="SamsungOne 400" panose="020B0503030303020204" pitchFamily="34" charset="0"/>
                          <a:ea typeface="SamsungOne 400" panose="020B0503030303020204" pitchFamily="34" charset="0"/>
                        </a:rPr>
                        <a:t>() and </a:t>
                      </a:r>
                      <a:r>
                        <a:rPr lang="en-US" altLang="ko-KR" sz="1200" b="0" i="0" u="none" strike="noStrike" dirty="0" err="1">
                          <a:solidFill>
                            <a:srgbClr val="000000"/>
                          </a:solidFill>
                          <a:effectLst/>
                          <a:latin typeface="SamsungOne 400" panose="020B0503030303020204" pitchFamily="34" charset="0"/>
                          <a:ea typeface="SamsungOne 400" panose="020B0503030303020204" pitchFamily="34" charset="0"/>
                        </a:rPr>
                        <a:t>end_fill</a:t>
                      </a:r>
                      <a:r>
                        <a:rPr lang="en-US" altLang="ko-KR" sz="1200" b="0" i="0" u="none" strike="noStrike" dirty="0">
                          <a:solidFill>
                            <a:srgbClr val="000000"/>
                          </a:solidFill>
                          <a:effectLst/>
                          <a:latin typeface="SamsungOne 400" panose="020B0503030303020204" pitchFamily="34" charset="0"/>
                          <a:ea typeface="SamsungOne 400" panose="020B0503030303020204" pitchFamily="34" charset="0"/>
                        </a:rPr>
                        <a:t> (). You can note the turtle’s coordinate or shape in the … section.</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2289352739"/>
                  </a:ext>
                </a:extLst>
              </a:tr>
              <a:tr h="41914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color(c)</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Changes the color of the turtle. You can choose many colors such as ‘red’, ‘green’, ‘blue’, ‘black’, ‘gray’, ‘pink’ with the value c.</a:t>
                      </a:r>
                      <a:endParaRPr lang="ko-KR" altLang="en-US" sz="1200" dirty="0">
                        <a:effectLst/>
                        <a:latin typeface="SamsungOne 400" panose="020B0503030303020204" pitchFamily="34" charset="0"/>
                      </a:endParaRP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94188507"/>
                  </a:ext>
                </a:extLst>
              </a:tr>
              <a:tr h="41914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shape(s)</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Changes the shape of the turtle. Values of s can be ‘arrow’, ‘turtle’, ‘circle’, ‘square’, ‘triangle’, ‘classic’ etc.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670709228"/>
                  </a:ext>
                </a:extLst>
              </a:tr>
              <a:tr h="244735">
                <a:tc>
                  <a:txBody>
                    <a:bodyPr/>
                    <a:lstStyle/>
                    <a:p>
                      <a:pPr algn="ctr" rtl="0" fontAlgn="t">
                        <a:spcBef>
                          <a:spcPts val="0"/>
                        </a:spcBef>
                        <a:spcAft>
                          <a:spcPts val="0"/>
                        </a:spcAft>
                      </a:pPr>
                      <a:r>
                        <a:rPr lang="en-US" sz="1200" b="0" i="0" u="none" strike="noStrike" dirty="0">
                          <a:solidFill>
                            <a:srgbClr val="000000"/>
                          </a:solidFill>
                          <a:effectLst/>
                          <a:latin typeface="SamsungOne 400" panose="020B0503030303020204" pitchFamily="34" charset="0"/>
                          <a:ea typeface="SamsungOne 400" panose="020B0503030303020204" pitchFamily="34" charset="0"/>
                        </a:rPr>
                        <a:t>shapesize(s), </a:t>
                      </a:r>
                      <a:r>
                        <a:rPr lang="en-US" sz="1200" b="0" i="0" u="none" strike="noStrike" dirty="0" err="1" smtClean="0">
                          <a:solidFill>
                            <a:srgbClr val="000000"/>
                          </a:solidFill>
                          <a:effectLst/>
                          <a:latin typeface="SamsungOne 400" panose="020B0503030303020204" pitchFamily="34" charset="0"/>
                          <a:ea typeface="SamsungOne 400" panose="020B0503030303020204" pitchFamily="34" charset="0"/>
                        </a:rPr>
                        <a:t>shapesize</a:t>
                      </a:r>
                      <a:r>
                        <a:rPr lang="en-US" sz="1200" b="0" i="0" u="none" strike="noStrike" dirty="0" smtClean="0">
                          <a:solidFill>
                            <a:srgbClr val="000000"/>
                          </a:solidFill>
                          <a:effectLst/>
                          <a:latin typeface="SamsungOne 400" panose="020B0503030303020204" pitchFamily="34" charset="0"/>
                          <a:ea typeface="SamsungOne 400" panose="020B0503030303020204" pitchFamily="34" charset="0"/>
                        </a:rPr>
                        <a:t>(w</a:t>
                      </a:r>
                      <a:r>
                        <a:rPr lang="en-US" sz="1200" b="0" i="0" u="none" strike="noStrike" dirty="0">
                          <a:solidFill>
                            <a:srgbClr val="000000"/>
                          </a:solidFill>
                          <a:effectLst/>
                          <a:latin typeface="SamsungOne 400" panose="020B0503030303020204" pitchFamily="34" charset="0"/>
                          <a:ea typeface="SamsungOne 400" panose="020B0503030303020204" pitchFamily="34" charset="0"/>
                        </a:rPr>
                        <a:t>, h)</a:t>
                      </a:r>
                      <a:endParaRPr lang="en-US"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Modifies the size of the turtle.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4155546485"/>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pos(), position()</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Returns the current position of the turtle.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16777604"/>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xcor()</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Returns the current x coordinate of the turtle.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2152971583"/>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ycor()</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Returns the current y coordinate of the turtle.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2580424115"/>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heading()</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Returns the current heading.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2695051135"/>
                  </a:ext>
                </a:extLst>
              </a:tr>
              <a:tr h="41914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distance(x, y)</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Computes the distance between the current position of the turtle and a designated position.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490658390"/>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penup(), pu(), up()</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Picks up the pen (disables drawing).</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063301619"/>
                  </a:ext>
                </a:extLst>
              </a:tr>
            </a:tbl>
          </a:graphicData>
        </a:graphic>
      </p:graphicFrame>
      <p:sp>
        <p:nvSpPr>
          <p:cNvPr id="10" name="직사각형 9">
            <a:extLst>
              <a:ext uri="{FF2B5EF4-FFF2-40B4-BE49-F238E27FC236}">
                <a16:creationId xmlns="" xmlns:a16="http://schemas.microsoft.com/office/drawing/2014/main" id="{F98B400E-7A43-4256-9E67-B656A6CA112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lang="en-US" altLang="ko-KR" sz="2000" b="1" dirty="0">
                <a:solidFill>
                  <a:schemeClr val="tx1">
                    <a:lumMod val="95000"/>
                    <a:lumOff val="5000"/>
                  </a:schemeClr>
                </a:solidFill>
                <a:latin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1" name="TextBox 10">
            <a:extLst>
              <a:ext uri="{FF2B5EF4-FFF2-40B4-BE49-F238E27FC236}">
                <a16:creationId xmlns="" xmlns:a16="http://schemas.microsoft.com/office/drawing/2014/main" id="{475DD42D-7134-4EB8-BA0A-9B7A56BE7032}"/>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1.4. </a:t>
            </a:r>
            <a:r>
              <a:rPr lang="en-US" altLang="ko-KR" b="1" dirty="0">
                <a:latin typeface="Samsung Sharp Sans" pitchFamily="2" charset="0"/>
                <a:sym typeface="Arial"/>
              </a:rPr>
              <a:t>Turtle commands</a:t>
            </a:r>
            <a:endParaRPr lang="fr-FR" altLang="ko-KR" b="1" dirty="0">
              <a:latin typeface="Samsung Sharp Sans" pitchFamily="2" charset="0"/>
              <a:sym typeface="Arial"/>
            </a:endParaRPr>
          </a:p>
        </p:txBody>
      </p:sp>
      <p:sp>
        <p:nvSpPr>
          <p:cNvPr id="9" name="직사각형 8">
            <a:extLst>
              <a:ext uri="{FF2B5EF4-FFF2-40B4-BE49-F238E27FC236}">
                <a16:creationId xmlns="" xmlns:a16="http://schemas.microsoft.com/office/drawing/2014/main" id="{5D0FA3B9-5FEB-458E-BC94-AB11CC4B58C9}"/>
              </a:ext>
            </a:extLst>
          </p:cNvPr>
          <p:cNvSpPr/>
          <p:nvPr/>
        </p:nvSpPr>
        <p:spPr>
          <a:xfrm>
            <a:off x="580388" y="2033679"/>
            <a:ext cx="882954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So far, we have learned simple turtle graphics commands such as forward(), left(), right () etc. Turtle graphics offers many more features. The table below shows the commands of the turtle and their tasks.</a:t>
            </a:r>
          </a:p>
        </p:txBody>
      </p:sp>
    </p:spTree>
    <p:custDataLst>
      <p:tags r:id="rId1"/>
    </p:custDataLst>
    <p:extLst>
      <p:ext uri="{BB962C8B-B14F-4D97-AF65-F5344CB8AC3E}">
        <p14:creationId xmlns:p14="http://schemas.microsoft.com/office/powerpoint/2010/main" val="2213146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aphicFrame>
        <p:nvGraphicFramePr>
          <p:cNvPr id="3" name="표 2">
            <a:extLst>
              <a:ext uri="{FF2B5EF4-FFF2-40B4-BE49-F238E27FC236}">
                <a16:creationId xmlns="" xmlns:a16="http://schemas.microsoft.com/office/drawing/2014/main" id="{0AD93E06-6522-4690-A763-90214A08EF95}"/>
              </a:ext>
            </a:extLst>
          </p:cNvPr>
          <p:cNvGraphicFramePr>
            <a:graphicFrameLocks noGrp="1"/>
          </p:cNvGraphicFramePr>
          <p:nvPr>
            <p:extLst>
              <p:ext uri="{D42A27DB-BD31-4B8C-83A1-F6EECF244321}">
                <p14:modId xmlns:p14="http://schemas.microsoft.com/office/powerpoint/2010/main" val="2609311049"/>
              </p:ext>
            </p:extLst>
          </p:nvPr>
        </p:nvGraphicFramePr>
        <p:xfrm>
          <a:off x="580388" y="2345522"/>
          <a:ext cx="8700772" cy="2724019"/>
        </p:xfrm>
        <a:graphic>
          <a:graphicData uri="http://schemas.openxmlformats.org/drawingml/2006/table">
            <a:tbl>
              <a:tblPr/>
              <a:tblGrid>
                <a:gridCol w="2747759">
                  <a:extLst>
                    <a:ext uri="{9D8B030D-6E8A-4147-A177-3AD203B41FA5}">
                      <a16:colId xmlns="" xmlns:a16="http://schemas.microsoft.com/office/drawing/2014/main" val="2349116544"/>
                    </a:ext>
                  </a:extLst>
                </a:gridCol>
                <a:gridCol w="5953013">
                  <a:extLst>
                    <a:ext uri="{9D8B030D-6E8A-4147-A177-3AD203B41FA5}">
                      <a16:colId xmlns="" xmlns:a16="http://schemas.microsoft.com/office/drawing/2014/main" val="263762101"/>
                    </a:ext>
                  </a:extLst>
                </a:gridCol>
              </a:tblGrid>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pendown() , pd(), down()</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ea typeface="SamsungOne 400" panose="020B0503030303020204" pitchFamily="34" charset="0"/>
                        </a:rPr>
                        <a:t>Puts the pen down (enables drawing).</a:t>
                      </a:r>
                      <a:endParaRPr lang="ko-KR" altLang="en-US" sz="1200" dirty="0">
                        <a:effectLst/>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378475013"/>
                  </a:ext>
                </a:extLst>
              </a:tr>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pensize(w), width(w)</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Changes the thickness of the Pen</a:t>
                      </a:r>
                      <a:endParaRPr lang="ko-KR" altLang="en-US" sz="1200" dirty="0">
                        <a:effectLst/>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889321355"/>
                  </a:ext>
                </a:extLst>
              </a:tr>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circle(r)</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Draws a circle with the size of radius r on the current position.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59955754"/>
                  </a:ext>
                </a:extLst>
              </a:tr>
              <a:tr h="532833">
                <a:tc>
                  <a:txBody>
                    <a:bodyPr/>
                    <a:lstStyle/>
                    <a:p>
                      <a:pPr rtl="0" fontAlgn="t">
                        <a:spcBef>
                          <a:spcPts val="0"/>
                        </a:spcBef>
                        <a:spcAft>
                          <a:spcPts val="0"/>
                        </a:spcAft>
                      </a:pPr>
                      <a:r>
                        <a:rPr lang="es-ES" sz="1200" b="0" i="0" u="none" strike="noStrike" dirty="0">
                          <a:solidFill>
                            <a:srgbClr val="000000"/>
                          </a:solidFill>
                          <a:effectLst/>
                          <a:latin typeface="SamsungOne 400" panose="020B0503030303020204" pitchFamily="34" charset="0"/>
                          <a:ea typeface="SamsungOne 400" panose="020B0503030303020204" pitchFamily="34" charset="0"/>
                        </a:rPr>
                        <a:t>goto(x, y), setpos(x,y), setposition(x,y)</a:t>
                      </a:r>
                      <a:endParaRPr lang="es-ES"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Sends the cursor to a specific coordinate. It draws a line if </a:t>
                      </a:r>
                      <a:r>
                        <a:rPr lang="en-US" altLang="ko-KR" sz="1200" b="0" i="0" u="none" strike="noStrike" dirty="0" err="1">
                          <a:solidFill>
                            <a:srgbClr val="000000"/>
                          </a:solidFill>
                          <a:effectLst/>
                          <a:latin typeface="SamsungOne 400" panose="020B0503030303020204" pitchFamily="34" charset="0"/>
                        </a:rPr>
                        <a:t>penup</a:t>
                      </a:r>
                      <a:r>
                        <a:rPr lang="en-US" altLang="ko-KR" sz="1200" b="0" i="0" u="none" strike="noStrike" dirty="0">
                          <a:solidFill>
                            <a:srgbClr val="000000"/>
                          </a:solidFill>
                          <a:effectLst/>
                          <a:latin typeface="SamsungOne 400" panose="020B0503030303020204" pitchFamily="34" charset="0"/>
                        </a:rPr>
                        <a:t>(), does not if </a:t>
                      </a:r>
                      <a:r>
                        <a:rPr lang="en-US" altLang="ko-KR" sz="1200" b="0" i="0" u="none" strike="noStrike" dirty="0" err="1">
                          <a:solidFill>
                            <a:srgbClr val="000000"/>
                          </a:solidFill>
                          <a:effectLst/>
                          <a:latin typeface="SamsungOne 400" panose="020B0503030303020204" pitchFamily="34" charset="0"/>
                        </a:rPr>
                        <a:t>pendown</a:t>
                      </a:r>
                      <a:r>
                        <a:rPr lang="en-US" altLang="ko-KR" sz="1200" b="0" i="0" u="none" strike="noStrike" dirty="0">
                          <a:solidFill>
                            <a:srgbClr val="000000"/>
                          </a:solidFill>
                          <a:effectLst/>
                          <a:latin typeface="SamsungOne 400" panose="020B0503030303020204" pitchFamily="34" charset="0"/>
                        </a:rPr>
                        <a:t>(),</a:t>
                      </a:r>
                      <a:endParaRPr lang="ko-KR" altLang="en-US" sz="1200" dirty="0">
                        <a:effectLst/>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2657130512"/>
                  </a:ext>
                </a:extLst>
              </a:tr>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stamp()</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Shows the size, color and shape of the turtle on the current position of the turtle.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825489121"/>
                  </a:ext>
                </a:extLst>
              </a:tr>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home()</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Initializes the position and direction of the turtle. </a:t>
                      </a:r>
                      <a:endParaRPr lang="ko-KR" altLang="en-US" sz="1200" dirty="0">
                        <a:effectLst/>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2736437950"/>
                  </a:ext>
                </a:extLst>
              </a:tr>
              <a:tr h="522651">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textinput()</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Displays the chat window for text input, and this window receives stings. (</a:t>
                      </a:r>
                      <a:r>
                        <a:rPr lang="en-US" altLang="ko-KR" sz="1200" b="0" i="0" u="none" strike="noStrike" dirty="0">
                          <a:solidFill>
                            <a:srgbClr val="FF0000"/>
                          </a:solidFill>
                          <a:effectLst/>
                          <a:latin typeface="SamsungOne 400" panose="020B0503030303020204" pitchFamily="34" charset="0"/>
                        </a:rPr>
                        <a:t>Caution : must use with </a:t>
                      </a:r>
                      <a:r>
                        <a:rPr lang="en-US" altLang="ko-KR" sz="1200" b="0" i="0" u="none" strike="noStrike" dirty="0" err="1">
                          <a:solidFill>
                            <a:srgbClr val="FF0000"/>
                          </a:solidFill>
                          <a:effectLst/>
                          <a:latin typeface="SamsungOne 400" panose="020B0503030303020204" pitchFamily="34" charset="0"/>
                        </a:rPr>
                        <a:t>turtle.textinput</a:t>
                      </a:r>
                      <a:r>
                        <a:rPr lang="en-US" altLang="ko-KR" sz="1200" b="0" i="0" u="none" strike="noStrike" dirty="0">
                          <a:solidFill>
                            <a:srgbClr val="FF0000"/>
                          </a:solidFill>
                          <a:effectLst/>
                          <a:latin typeface="SamsungOne 400" panose="020B0503030303020204" pitchFamily="34" charset="0"/>
                        </a:rPr>
                        <a:t>()</a:t>
                      </a:r>
                      <a:r>
                        <a:rPr lang="en-US" altLang="ko-KR" sz="1200" b="0" i="0" u="none" strike="noStrike" dirty="0">
                          <a:solidFill>
                            <a:srgbClr val="000000"/>
                          </a:solidFill>
                          <a:effectLst/>
                          <a:latin typeface="SamsungOne 400" panose="020B0503030303020204" pitchFamily="34" charset="0"/>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008640706"/>
                  </a:ext>
                </a:extLst>
              </a:tr>
            </a:tbl>
          </a:graphicData>
        </a:graphic>
      </p:graphicFrame>
      <p:sp>
        <p:nvSpPr>
          <p:cNvPr id="12" name="TextBox 11">
            <a:extLst>
              <a:ext uri="{FF2B5EF4-FFF2-40B4-BE49-F238E27FC236}">
                <a16:creationId xmlns="" xmlns:a16="http://schemas.microsoft.com/office/drawing/2014/main" id="{F57A5715-9424-4E3F-817E-514358D4EBB5}"/>
              </a:ext>
            </a:extLst>
          </p:cNvPr>
          <p:cNvSpPr txBox="1"/>
          <p:nvPr/>
        </p:nvSpPr>
        <p:spPr>
          <a:xfrm>
            <a:off x="615236" y="5181329"/>
            <a:ext cx="8852764" cy="292388"/>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There are other various commands that enable the user to draw any kind of drawing. </a:t>
            </a:r>
          </a:p>
        </p:txBody>
      </p:sp>
      <p:sp>
        <p:nvSpPr>
          <p:cNvPr id="16" name="직사각형 15">
            <a:extLst>
              <a:ext uri="{FF2B5EF4-FFF2-40B4-BE49-F238E27FC236}">
                <a16:creationId xmlns="" xmlns:a16="http://schemas.microsoft.com/office/drawing/2014/main" id="{96140ABB-183E-4334-BDE3-D350982B73A3}"/>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lang="en-US" altLang="ko-KR" sz="2000" b="1" dirty="0">
                <a:solidFill>
                  <a:schemeClr val="tx1">
                    <a:lumMod val="95000"/>
                    <a:lumOff val="5000"/>
                  </a:schemeClr>
                </a:solidFill>
                <a:latin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8" name="TextBox 17">
            <a:extLst>
              <a:ext uri="{FF2B5EF4-FFF2-40B4-BE49-F238E27FC236}">
                <a16:creationId xmlns="" xmlns:a16="http://schemas.microsoft.com/office/drawing/2014/main" id="{6A00B4D2-0660-4A83-A2E1-4BE1170B55A3}"/>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1.4. </a:t>
            </a:r>
            <a:r>
              <a:rPr lang="en-US" altLang="ko-KR" b="1" dirty="0">
                <a:latin typeface="Samsung Sharp Sans" pitchFamily="2" charset="0"/>
                <a:sym typeface="Arial"/>
              </a:rPr>
              <a:t>Turtle commands</a:t>
            </a:r>
            <a:endParaRPr lang="fr-FR" altLang="ko-KR" b="1" dirty="0">
              <a:latin typeface="Samsung Sharp Sans" pitchFamily="2" charset="0"/>
              <a:sym typeface="Arial"/>
            </a:endParaRPr>
          </a:p>
        </p:txBody>
      </p:sp>
      <p:sp>
        <p:nvSpPr>
          <p:cNvPr id="13" name="직사각형 12">
            <a:extLst>
              <a:ext uri="{FF2B5EF4-FFF2-40B4-BE49-F238E27FC236}">
                <a16:creationId xmlns="" xmlns:a16="http://schemas.microsoft.com/office/drawing/2014/main"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Clr>
                <a:srgbClr val="000000"/>
              </a:buClr>
              <a:buSzPct val="120000"/>
              <a:buBlip>
                <a:blip r:embed="rId4"/>
              </a:buBlip>
              <a:defRPr/>
            </a:pPr>
            <a:r>
              <a:rPr lang="en-US" altLang="ko-KR" sz="1300" b="1" dirty="0">
                <a:solidFill>
                  <a:srgbClr val="193EB0"/>
                </a:solidFill>
                <a:latin typeface="SamsungOne 400" panose="020B0503030303020204" pitchFamily="34" charset="0"/>
                <a:ea typeface="SamsungOne 400" panose="020B0503030303020204" pitchFamily="34" charset="0"/>
                <a:sym typeface="Arial"/>
              </a:rPr>
              <a:t>Initializing turtle and modifying shapes</a:t>
            </a:r>
            <a:endParaRPr lang="fr-FR" altLang="ko-KR" sz="1300" b="1" dirty="0">
              <a:solidFill>
                <a:srgbClr val="193EB0"/>
              </a:solidFill>
              <a:latin typeface="SamsungOne 400" panose="020B0503030303020204" pitchFamily="34" charset="0"/>
              <a:ea typeface="SamsungOne 400" panose="020B0503030303020204" pitchFamily="34" charset="0"/>
              <a:sym typeface="Arial"/>
            </a:endParaRPr>
          </a:p>
        </p:txBody>
      </p:sp>
    </p:spTree>
    <p:custDataLst>
      <p:tags r:id="rId1"/>
    </p:custDataLst>
    <p:extLst>
      <p:ext uri="{BB962C8B-B14F-4D97-AF65-F5344CB8AC3E}">
        <p14:creationId xmlns:p14="http://schemas.microsoft.com/office/powerpoint/2010/main" val="361535518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4" name="직사각형 13">
            <a:extLst>
              <a:ext uri="{FF2B5EF4-FFF2-40B4-BE49-F238E27FC236}">
                <a16:creationId xmlns="" xmlns:a16="http://schemas.microsoft.com/office/drawing/2014/main" id="{EB46BC64-1CF3-4092-B639-776CAAE99C7C}"/>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a:t>
            </a:r>
            <a:r>
              <a:rPr kumimoji="0" lang="en-US" altLang="ko-KR" sz="2000" b="1" kern="0" dirty="0">
                <a:solidFill>
                  <a:schemeClr val="tx1">
                    <a:lumMod val="95000"/>
                    <a:lumOff val="5000"/>
                  </a:schemeClr>
                </a:solidFill>
                <a:latin typeface="Samsung Sharp Sans" pitchFamily="2" charset="0"/>
                <a:ea typeface="Samsung Sharp Sans" pitchFamily="2" charset="0"/>
                <a:cs typeface="Samsung Sharp Sans" pitchFamily="2" charset="0"/>
                <a:sym typeface="Arial"/>
              </a:rPr>
              <a:t>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5" name="TextBox 14">
            <a:extLst>
              <a:ext uri="{FF2B5EF4-FFF2-40B4-BE49-F238E27FC236}">
                <a16:creationId xmlns="" xmlns:a16="http://schemas.microsoft.com/office/drawing/2014/main" id="{0514A7FB-2341-4627-B71F-AF0C089DE604}"/>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2.1. Regular</a:t>
            </a:r>
            <a:r>
              <a:rPr lang="ko-KR" altLang="en-US" b="1" dirty="0">
                <a:latin typeface="Samsung Sharp Sans" pitchFamily="2" charset="0"/>
              </a:rPr>
              <a:t> </a:t>
            </a:r>
            <a:r>
              <a:rPr lang="en-US" altLang="ko-KR" b="1" dirty="0">
                <a:latin typeface="Samsung Sharp Sans" pitchFamily="2" charset="0"/>
              </a:rPr>
              <a:t>expressions</a:t>
            </a:r>
            <a:endParaRPr lang="fr-FR" altLang="ko-KR" b="1" dirty="0">
              <a:latin typeface="Samsung Sharp Sans" pitchFamily="2" charset="0"/>
              <a:sym typeface="Arial"/>
            </a:endParaRPr>
          </a:p>
        </p:txBody>
      </p:sp>
      <p:grpSp>
        <p:nvGrpSpPr>
          <p:cNvPr id="5" name="그룹 4"/>
          <p:cNvGrpSpPr/>
          <p:nvPr/>
        </p:nvGrpSpPr>
        <p:grpSpPr>
          <a:xfrm>
            <a:off x="463014" y="2030439"/>
            <a:ext cx="9018002" cy="3045826"/>
            <a:chOff x="463014" y="2030439"/>
            <a:chExt cx="9018002" cy="3045826"/>
          </a:xfrm>
        </p:grpSpPr>
        <p:sp>
          <p:nvSpPr>
            <p:cNvPr id="37" name="Google Shape;875;ge15ac65568_3_78">
              <a:extLst>
                <a:ext uri="{FF2B5EF4-FFF2-40B4-BE49-F238E27FC236}">
                  <a16:creationId xmlns="" xmlns:a16="http://schemas.microsoft.com/office/drawing/2014/main" id="{942F4FB4-BA0F-4B38-8E96-1DEF57BDD3E3}"/>
                </a:ext>
              </a:extLst>
            </p:cNvPr>
            <p:cNvSpPr/>
            <p:nvPr/>
          </p:nvSpPr>
          <p:spPr>
            <a:xfrm>
              <a:off x="463014" y="2030439"/>
              <a:ext cx="9018002" cy="3045826"/>
            </a:xfrm>
            <a:prstGeom prst="rect">
              <a:avLst/>
            </a:prstGeom>
            <a:solidFill>
              <a:schemeClr val="bg1">
                <a:lumMod val="95000"/>
              </a:schemeClr>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endParaRPr kumimoji="0" sz="1400" kern="0" dirty="0">
                <a:solidFill>
                  <a:srgbClr val="FFFFFF"/>
                </a:solidFill>
                <a:latin typeface="Malgun Gothic"/>
                <a:ea typeface="Malgun Gothic"/>
                <a:cs typeface="Malgun Gothic"/>
                <a:sym typeface="Malgun Gothic"/>
              </a:endParaRPr>
            </a:p>
          </p:txBody>
        </p:sp>
        <p:sp>
          <p:nvSpPr>
            <p:cNvPr id="20" name="TextBox 19">
              <a:extLst>
                <a:ext uri="{FF2B5EF4-FFF2-40B4-BE49-F238E27FC236}">
                  <a16:creationId xmlns="" xmlns:a16="http://schemas.microsoft.com/office/drawing/2014/main" id="{7E71A9D3-23FB-4C42-8358-1D4B66E9C004}"/>
                </a:ext>
              </a:extLst>
            </p:cNvPr>
            <p:cNvSpPr txBox="1"/>
            <p:nvPr/>
          </p:nvSpPr>
          <p:spPr>
            <a:xfrm>
              <a:off x="561189" y="2440167"/>
              <a:ext cx="5759015" cy="1046440"/>
            </a:xfrm>
            <a:prstGeom prst="rect">
              <a:avLst/>
            </a:prstGeom>
            <a:noFill/>
          </p:spPr>
          <p:txBody>
            <a:bodyPr wrap="square">
              <a:spAutoFit/>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Regular expressions are a language that contains the patterns used by strings with certain rules. </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cs typeface="+mn-cs"/>
                </a:rPr>
                <a:t>Regular expressions are important for web page parsing and crawling. </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cs typeface="+mn-cs"/>
                </a:rPr>
                <a:t>Learn about regular expressions with some simple exercises. </a:t>
              </a:r>
            </a:p>
          </p:txBody>
        </p:sp>
        <p:grpSp>
          <p:nvGrpSpPr>
            <p:cNvPr id="3" name="그룹 2"/>
            <p:cNvGrpSpPr/>
            <p:nvPr/>
          </p:nvGrpSpPr>
          <p:grpSpPr>
            <a:xfrm>
              <a:off x="541020" y="3783107"/>
              <a:ext cx="6806697" cy="897308"/>
              <a:chOff x="541020" y="3301487"/>
              <a:chExt cx="6806697" cy="897308"/>
            </a:xfrm>
          </p:grpSpPr>
          <p:sp>
            <p:nvSpPr>
              <p:cNvPr id="19" name="TextBox 18">
                <a:extLst>
                  <a:ext uri="{FF2B5EF4-FFF2-40B4-BE49-F238E27FC236}">
                    <a16:creationId xmlns="" xmlns:a16="http://schemas.microsoft.com/office/drawing/2014/main" id="{4D07486C-4083-47EF-B6EE-E507FE87E78B}"/>
                  </a:ext>
                </a:extLst>
              </p:cNvPr>
              <p:cNvSpPr txBox="1"/>
              <p:nvPr/>
            </p:nvSpPr>
            <p:spPr>
              <a:xfrm>
                <a:off x="541020" y="3644797"/>
                <a:ext cx="6806697" cy="553998"/>
              </a:xfrm>
              <a:prstGeom prst="rect">
                <a:avLst/>
              </a:prstGeom>
              <a:noFill/>
            </p:spPr>
            <p:txBody>
              <a:bodyPr wrap="square">
                <a:spAutoFit/>
              </a:bodyPr>
              <a:lstStyle/>
              <a:p>
                <a:r>
                  <a:rPr lang="en-US" altLang="ko-KR" sz="1000" dirty="0">
                    <a:latin typeface="SamsungOne 400" panose="020B0503030303020204" pitchFamily="34" charset="0"/>
                    <a:ea typeface="SamsungOne 400" panose="020B0503030303020204" pitchFamily="34" charset="0"/>
                  </a:rPr>
                  <a:t>https://stackhoarder.com/2019/08/18/python%EB%B6%80%ED%84%B0-web-scraping-%EA%B9%8C%EC%A7%80-%EC%B5%9C%EB%8B%A8-%EC%8B%9C%EA%B0%84%EC%97%90-%EC%9D%B5%ED%98%80%EB%B3%B4%EC%9E%90/</a:t>
                </a:r>
                <a:endParaRPr lang="ko-KR" altLang="en-US" sz="1000" dirty="0">
                  <a:latin typeface="SamsungOne 400" panose="020B0503030303020204" pitchFamily="34" charset="0"/>
                </a:endParaRPr>
              </a:p>
            </p:txBody>
          </p:sp>
          <p:sp>
            <p:nvSpPr>
              <p:cNvPr id="6" name="TextBox 5">
                <a:extLst>
                  <a:ext uri="{FF2B5EF4-FFF2-40B4-BE49-F238E27FC236}">
                    <a16:creationId xmlns="" xmlns:a16="http://schemas.microsoft.com/office/drawing/2014/main" id="{2E6949ED-5409-4478-8D21-D5A91252102F}"/>
                  </a:ext>
                </a:extLst>
              </p:cNvPr>
              <p:cNvSpPr txBox="1"/>
              <p:nvPr/>
            </p:nvSpPr>
            <p:spPr>
              <a:xfrm>
                <a:off x="620211" y="3301487"/>
                <a:ext cx="3118161" cy="292388"/>
              </a:xfrm>
              <a:prstGeom prst="rect">
                <a:avLst/>
              </a:prstGeom>
              <a:solidFill>
                <a:schemeClr val="accent5">
                  <a:lumMod val="20000"/>
                  <a:lumOff val="80000"/>
                </a:schemeClr>
              </a:solidFill>
              <a:ln>
                <a:solidFill>
                  <a:srgbClr val="1429A0"/>
                </a:solidFill>
              </a:ln>
            </p:spPr>
            <p:txBody>
              <a:bodyPr wrap="none" rtlCol="0">
                <a:spAutoFit/>
              </a:bodyPr>
              <a:lstStyle/>
              <a:p>
                <a:r>
                  <a:rPr lang="en-US" altLang="ko-KR" sz="1300" dirty="0">
                    <a:solidFill>
                      <a:srgbClr val="1429A0"/>
                    </a:solidFill>
                    <a:latin typeface="SamsungOne 400" panose="020B0503030303020204" pitchFamily="34" charset="0"/>
                    <a:ea typeface="SamsungOne 400" panose="020B0503030303020204" pitchFamily="34" charset="0"/>
                  </a:rPr>
                  <a:t>Extracting web pages is called crawling.</a:t>
                </a:r>
                <a:endParaRPr lang="ko-KR" altLang="en-US" sz="1300" dirty="0">
                  <a:solidFill>
                    <a:srgbClr val="1429A0"/>
                  </a:solidFill>
                  <a:latin typeface="SamsungOne 400" panose="020B0503030303020204" pitchFamily="34" charset="0"/>
                </a:endParaRPr>
              </a:p>
            </p:txBody>
          </p:sp>
        </p:grpSp>
        <p:grpSp>
          <p:nvGrpSpPr>
            <p:cNvPr id="16" name="그룹 15"/>
            <p:cNvGrpSpPr/>
            <p:nvPr/>
          </p:nvGrpSpPr>
          <p:grpSpPr>
            <a:xfrm>
              <a:off x="6490417" y="2201790"/>
              <a:ext cx="2771113" cy="2741476"/>
              <a:chOff x="6644490" y="2878878"/>
              <a:chExt cx="2771113" cy="2741476"/>
            </a:xfrm>
          </p:grpSpPr>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490" y="2878878"/>
                <a:ext cx="2771113" cy="2741476"/>
              </a:xfrm>
              <a:prstGeom prst="rect">
                <a:avLst/>
              </a:prstGeom>
            </p:spPr>
          </p:pic>
          <p:sp>
            <p:nvSpPr>
              <p:cNvPr id="18" name="직사각형 17"/>
              <p:cNvSpPr/>
              <p:nvPr/>
            </p:nvSpPr>
            <p:spPr>
              <a:xfrm>
                <a:off x="7690228" y="3117255"/>
                <a:ext cx="1223412" cy="276999"/>
              </a:xfrm>
              <a:prstGeom prst="rect">
                <a:avLst/>
              </a:prstGeom>
            </p:spPr>
            <p:txBody>
              <a:bodyPr wrap="none">
                <a:spAutoFit/>
              </a:bodyPr>
              <a:lstStyle/>
              <a:p>
                <a:r>
                  <a:rPr lang="en-US" altLang="ko-KR" sz="1200" dirty="0">
                    <a:solidFill>
                      <a:prstClr val="black">
                        <a:lumMod val="85000"/>
                        <a:lumOff val="15000"/>
                      </a:prstClr>
                    </a:solidFill>
                    <a:latin typeface="SamsungOne 400" panose="020B0503030303020204" pitchFamily="34" charset="0"/>
                  </a:rPr>
                  <a:t>[Web Scraping]</a:t>
                </a:r>
                <a:endParaRPr lang="ko-KR" altLang="en-US" sz="1200" dirty="0"/>
              </a:p>
            </p:txBody>
          </p:sp>
        </p:grpSp>
      </p:grpSp>
    </p:spTree>
    <p:custDataLst>
      <p:tags r:id="rId1"/>
    </p:custDataLst>
    <p:extLst>
      <p:ext uri="{BB962C8B-B14F-4D97-AF65-F5344CB8AC3E}">
        <p14:creationId xmlns:p14="http://schemas.microsoft.com/office/powerpoint/2010/main" val="144587777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TextBox 10">
            <a:extLst>
              <a:ext uri="{FF2B5EF4-FFF2-40B4-BE49-F238E27FC236}">
                <a16:creationId xmlns="" xmlns:a16="http://schemas.microsoft.com/office/drawing/2014/main" id="{DEFE2B14-E694-4244-8B20-4F905625A387}"/>
              </a:ext>
            </a:extLst>
          </p:cNvPr>
          <p:cNvSpPr txBox="1"/>
          <p:nvPr/>
        </p:nvSpPr>
        <p:spPr>
          <a:xfrm>
            <a:off x="512365" y="5160190"/>
            <a:ext cx="8631076" cy="846386"/>
          </a:xfrm>
          <a:prstGeom prst="rect">
            <a:avLst/>
          </a:prstGeom>
          <a:noFill/>
        </p:spPr>
        <p:txBody>
          <a:bodyPr wrap="square">
            <a:spAutoFit/>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result of the print statement for txt1 says ‘match’ because txt1 contains Life with capital L. </a:t>
            </a:r>
          </a:p>
          <a:p>
            <a:pPr marL="358775" lvl="1"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If there is a matching string, messages such 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&lt;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sym typeface="Arial"/>
              </a:rPr>
              <a:t>re.Match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 object .. &gt; are printed.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endParaRP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The result of the print statement for txt2 says None because txt2 does not contain Life with capital L. </a:t>
            </a:r>
          </a:p>
        </p:txBody>
      </p:sp>
      <p:sp>
        <p:nvSpPr>
          <p:cNvPr id="12" name="직사각형 11">
            <a:extLst>
              <a:ext uri="{FF2B5EF4-FFF2-40B4-BE49-F238E27FC236}">
                <a16:creationId xmlns="" xmlns:a16="http://schemas.microsoft.com/office/drawing/2014/main" id="{ADE1AB79-D531-4BCC-9E67-69C30931B1A7}"/>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3" name="TextBox 12">
            <a:extLst>
              <a:ext uri="{FF2B5EF4-FFF2-40B4-BE49-F238E27FC236}">
                <a16:creationId xmlns="" xmlns:a16="http://schemas.microsoft.com/office/drawing/2014/main" id="{0394BF16-1CB7-41A2-BDAC-10B8B7EB54D1}"/>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0" name="직사각형 9">
            <a:extLst>
              <a:ext uri="{FF2B5EF4-FFF2-40B4-BE49-F238E27FC236}">
                <a16:creationId xmlns="" xmlns:a16="http://schemas.microsoft.com/office/drawing/2014/main" id="{5D0FA3B9-5FEB-458E-BC94-AB11CC4B58C9}"/>
              </a:ext>
            </a:extLst>
          </p:cNvPr>
          <p:cNvSpPr/>
          <p:nvPr/>
        </p:nvSpPr>
        <p:spPr>
          <a:xfrm>
            <a:off x="580388" y="2033679"/>
            <a:ext cx="8829548"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syntax of regular expressions are complex. This chapter will treat only basic search functions.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You need to include re module to use regular expressions in Python.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You can check if a string contains a specific string by using the search function.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Check if the two strings txt1 and txt2 contain the Life string.</a:t>
            </a:r>
          </a:p>
        </p:txBody>
      </p:sp>
      <p:grpSp>
        <p:nvGrpSpPr>
          <p:cNvPr id="4" name="그룹 3"/>
          <p:cNvGrpSpPr/>
          <p:nvPr/>
        </p:nvGrpSpPr>
        <p:grpSpPr>
          <a:xfrm>
            <a:off x="512365" y="3140654"/>
            <a:ext cx="9058702" cy="1944237"/>
            <a:chOff x="512365" y="3140654"/>
            <a:chExt cx="9058702" cy="1944237"/>
          </a:xfrm>
        </p:grpSpPr>
        <p:pic>
          <p:nvPicPr>
            <p:cNvPr id="5" name="그림 4" descr="텍스트이(가) 표시된 사진&#10;&#10;자동 생성된 설명">
              <a:extLst>
                <a:ext uri="{FF2B5EF4-FFF2-40B4-BE49-F238E27FC236}">
                  <a16:creationId xmlns="" xmlns:a16="http://schemas.microsoft.com/office/drawing/2014/main" id="{25159A83-8091-4012-8F23-299B005B8E8C}"/>
                </a:ext>
              </a:extLst>
            </p:cNvPr>
            <p:cNvPicPr>
              <a:picLocks noChangeAspect="1"/>
            </p:cNvPicPr>
            <p:nvPr/>
          </p:nvPicPr>
          <p:blipFill>
            <a:blip r:embed="rId5"/>
            <a:stretch>
              <a:fillRect/>
            </a:stretch>
          </p:blipFill>
          <p:spPr>
            <a:xfrm>
              <a:off x="512365" y="3140654"/>
              <a:ext cx="9058702" cy="1944237"/>
            </a:xfrm>
            <a:prstGeom prst="rect">
              <a:avLst/>
            </a:prstGeom>
          </p:spPr>
        </p:pic>
        <p:sp>
          <p:nvSpPr>
            <p:cNvPr id="3" name="TextBox 2">
              <a:extLst>
                <a:ext uri="{FF2B5EF4-FFF2-40B4-BE49-F238E27FC236}">
                  <a16:creationId xmlns="" xmlns:a16="http://schemas.microsoft.com/office/drawing/2014/main" id="{795BFDF2-CD31-5841-BC8E-4877A716169B}"/>
                </a:ext>
              </a:extLst>
            </p:cNvPr>
            <p:cNvSpPr txBox="1"/>
            <p:nvPr/>
          </p:nvSpPr>
          <p:spPr>
            <a:xfrm>
              <a:off x="3372225" y="3879999"/>
              <a:ext cx="2638612" cy="20790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 checks if Life is in the sentence</a:t>
              </a:r>
              <a:endParaRPr lang="ko-KR" altLang="en-US" sz="1100" dirty="0"/>
            </a:p>
          </p:txBody>
        </p:sp>
        <p:sp>
          <p:nvSpPr>
            <p:cNvPr id="14" name="TextBox 13">
              <a:extLst>
                <a:ext uri="{FF2B5EF4-FFF2-40B4-BE49-F238E27FC236}">
                  <a16:creationId xmlns="" xmlns:a16="http://schemas.microsoft.com/office/drawing/2014/main" id="{5F6F52E8-44EC-F743-A74F-356938E58360}"/>
                </a:ext>
              </a:extLst>
            </p:cNvPr>
            <p:cNvSpPr txBox="1"/>
            <p:nvPr/>
          </p:nvSpPr>
          <p:spPr>
            <a:xfrm>
              <a:off x="3378947" y="4567435"/>
              <a:ext cx="2598271" cy="19954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checks if Life is in the sentence</a:t>
              </a:r>
              <a:endParaRPr lang="ko-KR" altLang="en-US" dirty="0"/>
            </a:p>
          </p:txBody>
        </p:sp>
      </p:grpSp>
    </p:spTree>
    <p:custDataLst>
      <p:tags r:id="rId1"/>
    </p:custDataLst>
    <p:extLst>
      <p:ext uri="{BB962C8B-B14F-4D97-AF65-F5344CB8AC3E}">
        <p14:creationId xmlns:p14="http://schemas.microsoft.com/office/powerpoint/2010/main" val="24762356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TextBox 10">
            <a:extLst>
              <a:ext uri="{FF2B5EF4-FFF2-40B4-BE49-F238E27FC236}">
                <a16:creationId xmlns="" xmlns:a16="http://schemas.microsoft.com/office/drawing/2014/main" id="{DEFE2B14-E694-4244-8B20-4F905625A387}"/>
              </a:ext>
            </a:extLst>
          </p:cNvPr>
          <p:cNvSpPr txBox="1"/>
          <p:nvPr/>
        </p:nvSpPr>
        <p:spPr>
          <a:xfrm>
            <a:off x="588442" y="3453859"/>
            <a:ext cx="8879557" cy="492443"/>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To interpret this output, assign the result value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re.search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to the match variable, and call start, end, span method to the variable. </a:t>
            </a:r>
          </a:p>
        </p:txBody>
      </p:sp>
      <p:pic>
        <p:nvPicPr>
          <p:cNvPr id="4" name="그림 3">
            <a:extLst>
              <a:ext uri="{FF2B5EF4-FFF2-40B4-BE49-F238E27FC236}">
                <a16:creationId xmlns="" xmlns:a16="http://schemas.microsoft.com/office/drawing/2014/main" id="{07FB6BA3-53A3-4412-9C1E-937CBEF5101A}"/>
              </a:ext>
            </a:extLst>
          </p:cNvPr>
          <p:cNvPicPr>
            <a:picLocks noChangeAspect="1"/>
          </p:cNvPicPr>
          <p:nvPr/>
        </p:nvPicPr>
        <p:blipFill>
          <a:blip r:embed="rId4"/>
          <a:stretch>
            <a:fillRect/>
          </a:stretch>
        </p:blipFill>
        <p:spPr>
          <a:xfrm>
            <a:off x="512243" y="2543549"/>
            <a:ext cx="9012757" cy="791855"/>
          </a:xfrm>
          <a:prstGeom prst="rect">
            <a:avLst/>
          </a:prstGeom>
        </p:spPr>
      </p:pic>
      <p:pic>
        <p:nvPicPr>
          <p:cNvPr id="8" name="그림 7">
            <a:extLst>
              <a:ext uri="{FF2B5EF4-FFF2-40B4-BE49-F238E27FC236}">
                <a16:creationId xmlns="" xmlns:a16="http://schemas.microsoft.com/office/drawing/2014/main" id="{6A85F969-3847-4BD7-8B3C-B6413D5335E8}"/>
              </a:ext>
            </a:extLst>
          </p:cNvPr>
          <p:cNvPicPr>
            <a:picLocks noChangeAspect="1"/>
          </p:cNvPicPr>
          <p:nvPr/>
        </p:nvPicPr>
        <p:blipFill>
          <a:blip r:embed="rId5"/>
          <a:stretch>
            <a:fillRect/>
          </a:stretch>
        </p:blipFill>
        <p:spPr>
          <a:xfrm>
            <a:off x="518967" y="3865268"/>
            <a:ext cx="9012757" cy="1989270"/>
          </a:xfrm>
          <a:prstGeom prst="rect">
            <a:avLst/>
          </a:prstGeom>
        </p:spPr>
      </p:pic>
      <p:sp>
        <p:nvSpPr>
          <p:cNvPr id="12" name="직사각형 11">
            <a:extLst>
              <a:ext uri="{FF2B5EF4-FFF2-40B4-BE49-F238E27FC236}">
                <a16:creationId xmlns="" xmlns:a16="http://schemas.microsoft.com/office/drawing/2014/main" id="{F7C04D18-03B8-4855-BFD9-A9685EF0F8B2}"/>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3" name="TextBox 12">
            <a:extLst>
              <a:ext uri="{FF2B5EF4-FFF2-40B4-BE49-F238E27FC236}">
                <a16:creationId xmlns="" xmlns:a16="http://schemas.microsoft.com/office/drawing/2014/main" id="{11EA493E-D34F-4394-8D13-352C3736443B}"/>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4" name="직사각형 13">
            <a:extLst>
              <a:ext uri="{FF2B5EF4-FFF2-40B4-BE49-F238E27FC236}">
                <a16:creationId xmlns="" xmlns:a16="http://schemas.microsoft.com/office/drawing/2014/main"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Call the group method of the match variable. Since Life shows only once, the group prints Life.</a:t>
            </a:r>
          </a:p>
          <a:p>
            <a:pPr marL="117475" indent="-117475" defTabSz="-45199300">
              <a:spcBef>
                <a:spcPts val="0"/>
              </a:spcBef>
              <a:spcAft>
                <a:spcPts val="600"/>
              </a:spcAft>
              <a:buClr>
                <a:srgbClr val="000000"/>
              </a:buClr>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group method finds the matching part of the entire regular expression. Here Life is printed. </a:t>
            </a:r>
          </a:p>
        </p:txBody>
      </p:sp>
    </p:spTree>
    <p:custDataLst>
      <p:tags r:id="rId1"/>
    </p:custDataLst>
    <p:extLst>
      <p:ext uri="{BB962C8B-B14F-4D97-AF65-F5344CB8AC3E}">
        <p14:creationId xmlns:p14="http://schemas.microsoft.com/office/powerpoint/2010/main" val="2807518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781808" y="2520681"/>
            <a:ext cx="8367398" cy="3668960"/>
            <a:chOff x="722081" y="2510179"/>
            <a:chExt cx="8367398" cy="3668960"/>
          </a:xfrm>
        </p:grpSpPr>
        <p:grpSp>
          <p:nvGrpSpPr>
            <p:cNvPr id="3" name="그룹 2"/>
            <p:cNvGrpSpPr/>
            <p:nvPr/>
          </p:nvGrpSpPr>
          <p:grpSpPr>
            <a:xfrm>
              <a:off x="1263591" y="4402925"/>
              <a:ext cx="2452249" cy="942599"/>
              <a:chOff x="1064102" y="4402925"/>
              <a:chExt cx="2452249" cy="942599"/>
            </a:xfrm>
          </p:grpSpPr>
          <p:sp>
            <p:nvSpPr>
              <p:cNvPr id="10" name="직사각형 9">
                <a:extLst>
                  <a:ext uri="{FF2B5EF4-FFF2-40B4-BE49-F238E27FC236}">
                    <a16:creationId xmlns="" xmlns:a16="http://schemas.microsoft.com/office/drawing/2014/main" id="{0D2D39F5-87A0-47E0-9CA4-12E7CA868E86}"/>
                  </a:ext>
                </a:extLst>
              </p:cNvPr>
              <p:cNvSpPr/>
              <p:nvPr/>
            </p:nvSpPr>
            <p:spPr>
              <a:xfrm>
                <a:off x="1064102" y="4402925"/>
                <a:ext cx="2452249" cy="942599"/>
              </a:xfrm>
              <a:prstGeom prst="rect">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11" name="TextBox 10">
                <a:extLst>
                  <a:ext uri="{FF2B5EF4-FFF2-40B4-BE49-F238E27FC236}">
                    <a16:creationId xmlns="" xmlns:a16="http://schemas.microsoft.com/office/drawing/2014/main" id="{976AD6DF-0EEB-46A9-B8FE-DA0C0ADD53E1}"/>
                  </a:ext>
                </a:extLst>
              </p:cNvPr>
              <p:cNvSpPr txBox="1"/>
              <p:nvPr/>
            </p:nvSpPr>
            <p:spPr>
              <a:xfrm>
                <a:off x="1137639" y="4723106"/>
                <a:ext cx="2297535" cy="307777"/>
              </a:xfrm>
              <a:prstGeom prst="rect">
                <a:avLst/>
              </a:prstGeom>
              <a:noFill/>
            </p:spPr>
            <p:txBody>
              <a:bodyPr wrap="square" rtlCol="0">
                <a:spAutoFit/>
              </a:bodyPr>
              <a:lstStyle/>
              <a:p>
                <a:r>
                  <a:rPr lang="en-US" altLang="ko-KR" sz="1400" dirty="0">
                    <a:solidFill>
                      <a:srgbClr val="7030A0"/>
                    </a:solidFill>
                    <a:latin typeface="SamsungOne 400" panose="020B0503030303020204" pitchFamily="34" charset="0"/>
                    <a:ea typeface="SamsungOne 400" panose="020B0503030303020204" pitchFamily="34" charset="0"/>
                  </a:rPr>
                  <a:t>x</a:t>
                </a:r>
                <a:r>
                  <a:rPr lang="en-US" altLang="ko-KR" sz="1400" dirty="0">
                    <a:latin typeface="SamsungOne 400" panose="020B0503030303020204" pitchFamily="34" charset="0"/>
                    <a:ea typeface="SamsungOne 400" panose="020B0503030303020204" pitchFamily="34" charset="0"/>
                  </a:rPr>
                  <a:t> = </a:t>
                </a:r>
                <a:r>
                  <a:rPr lang="en-US" altLang="ko-KR" sz="1400" dirty="0" err="1">
                    <a:solidFill>
                      <a:schemeClr val="accent2">
                        <a:lumMod val="50000"/>
                      </a:schemeClr>
                    </a:solidFill>
                    <a:latin typeface="SamsungOne 400" panose="020B0503030303020204" pitchFamily="34" charset="0"/>
                    <a:ea typeface="SamsungOne 400" panose="020B0503030303020204" pitchFamily="34" charset="0"/>
                  </a:rPr>
                  <a:t>get_sum</a:t>
                </a:r>
                <a:r>
                  <a:rPr lang="en-US" altLang="ko-KR" sz="1400" dirty="0">
                    <a:latin typeface="SamsungOne 400" panose="020B0503030303020204" pitchFamily="34" charset="0"/>
                    <a:ea typeface="SamsungOne 400" panose="020B0503030303020204" pitchFamily="34" charset="0"/>
                  </a:rPr>
                  <a:t>(           ,          ) </a:t>
                </a:r>
                <a:endParaRPr lang="ko-KR" altLang="en-US" sz="1400" dirty="0">
                  <a:latin typeface="SamsungOne 400" panose="020B0503030303020204" pitchFamily="34" charset="0"/>
                  <a:ea typeface="+mn-ea"/>
                </a:endParaRPr>
              </a:p>
            </p:txBody>
          </p:sp>
          <p:sp>
            <p:nvSpPr>
              <p:cNvPr id="31" name="직사각형 30">
                <a:extLst>
                  <a:ext uri="{FF2B5EF4-FFF2-40B4-BE49-F238E27FC236}">
                    <a16:creationId xmlns="" xmlns:a16="http://schemas.microsoft.com/office/drawing/2014/main" id="{4A3E0741-6E60-412D-BE60-11AEB47CACE0}"/>
                  </a:ext>
                </a:extLst>
              </p:cNvPr>
              <p:cNvSpPr/>
              <p:nvPr/>
            </p:nvSpPr>
            <p:spPr>
              <a:xfrm>
                <a:off x="2304846" y="4685708"/>
                <a:ext cx="327492" cy="324907"/>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33" name="TextBox 32">
                <a:extLst>
                  <a:ext uri="{FF2B5EF4-FFF2-40B4-BE49-F238E27FC236}">
                    <a16:creationId xmlns="" xmlns:a16="http://schemas.microsoft.com/office/drawing/2014/main" id="{21D11EE2-5C01-4D7D-9143-7F719A88EA0B}"/>
                  </a:ext>
                </a:extLst>
              </p:cNvPr>
              <p:cNvSpPr txBox="1"/>
              <p:nvPr/>
            </p:nvSpPr>
            <p:spPr>
              <a:xfrm>
                <a:off x="2336899" y="4707392"/>
                <a:ext cx="338429" cy="307779"/>
              </a:xfrm>
              <a:prstGeom prst="rect">
                <a:avLst/>
              </a:prstGeom>
              <a:noFill/>
            </p:spPr>
            <p:txBody>
              <a:bodyPr wrap="square" rtlCol="0">
                <a:spAutoFit/>
              </a:bodyPr>
              <a:lstStyle/>
              <a:p>
                <a:r>
                  <a:rPr lang="en-US" altLang="ko-KR" sz="1400">
                    <a:latin typeface="SamsungOne 400" panose="020B0503030303020204" pitchFamily="34" charset="0"/>
                    <a:ea typeface="SamsungOne 400" panose="020B0503030303020204" pitchFamily="34" charset="0"/>
                  </a:rPr>
                  <a:t>1</a:t>
                </a:r>
                <a:endParaRPr lang="ko-KR" altLang="en-US" sz="1400">
                  <a:latin typeface="SamsungOne 400" panose="020B0503030303020204" pitchFamily="34" charset="0"/>
                  <a:ea typeface="+mn-ea"/>
                </a:endParaRPr>
              </a:p>
            </p:txBody>
          </p:sp>
          <p:grpSp>
            <p:nvGrpSpPr>
              <p:cNvPr id="2" name="그룹 1"/>
              <p:cNvGrpSpPr/>
              <p:nvPr/>
            </p:nvGrpSpPr>
            <p:grpSpPr>
              <a:xfrm>
                <a:off x="2741714" y="4691013"/>
                <a:ext cx="406954" cy="329461"/>
                <a:chOff x="2437260" y="4838108"/>
                <a:chExt cx="406954" cy="329461"/>
              </a:xfrm>
            </p:grpSpPr>
            <p:sp>
              <p:nvSpPr>
                <p:cNvPr id="32" name="직사각형 31">
                  <a:extLst>
                    <a:ext uri="{FF2B5EF4-FFF2-40B4-BE49-F238E27FC236}">
                      <a16:creationId xmlns="" xmlns:a16="http://schemas.microsoft.com/office/drawing/2014/main" id="{4A3E0741-6E60-412D-BE60-11AEB47CACE0}"/>
                    </a:ext>
                  </a:extLst>
                </p:cNvPr>
                <p:cNvSpPr/>
                <p:nvPr/>
              </p:nvSpPr>
              <p:spPr>
                <a:xfrm>
                  <a:off x="2457246" y="4838108"/>
                  <a:ext cx="327492" cy="324907"/>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36" name="TextBox 35">
                  <a:extLst>
                    <a:ext uri="{FF2B5EF4-FFF2-40B4-BE49-F238E27FC236}">
                      <a16:creationId xmlns="" xmlns:a16="http://schemas.microsoft.com/office/drawing/2014/main" id="{21D11EE2-5C01-4D7D-9143-7F719A88EA0B}"/>
                    </a:ext>
                  </a:extLst>
                </p:cNvPr>
                <p:cNvSpPr txBox="1"/>
                <p:nvPr/>
              </p:nvSpPr>
              <p:spPr>
                <a:xfrm>
                  <a:off x="2437260" y="4859792"/>
                  <a:ext cx="406954" cy="307777"/>
                </a:xfrm>
                <a:prstGeom prst="rect">
                  <a:avLst/>
                </a:prstGeom>
                <a:noFill/>
              </p:spPr>
              <p:txBody>
                <a:bodyPr wrap="square" rtlCol="0">
                  <a:spAutoFit/>
                </a:bodyPr>
                <a:lstStyle/>
                <a:p>
                  <a:r>
                    <a:rPr lang="en-US" altLang="ko-KR" sz="1400" dirty="0" smtClean="0">
                      <a:latin typeface="SamsungOne 400" panose="020B0503030303020204" pitchFamily="34" charset="0"/>
                      <a:ea typeface="SamsungOne 400" panose="020B0503030303020204" pitchFamily="34" charset="0"/>
                    </a:rPr>
                    <a:t>10</a:t>
                  </a:r>
                  <a:endParaRPr lang="ko-KR" altLang="en-US" sz="1400" dirty="0">
                    <a:latin typeface="SamsungOne 400" panose="020B0503030303020204" pitchFamily="34" charset="0"/>
                    <a:ea typeface="+mn-ea"/>
                  </a:endParaRPr>
                </a:p>
              </p:txBody>
            </p:sp>
          </p:grpSp>
        </p:grpSp>
        <p:grpSp>
          <p:nvGrpSpPr>
            <p:cNvPr id="14" name="그룹 13">
              <a:extLst>
                <a:ext uri="{FF2B5EF4-FFF2-40B4-BE49-F238E27FC236}">
                  <a16:creationId xmlns="" xmlns:a16="http://schemas.microsoft.com/office/drawing/2014/main" id="{3C1E29D2-5A2F-4927-A7FA-B6508671EE10}"/>
                </a:ext>
              </a:extLst>
            </p:cNvPr>
            <p:cNvGrpSpPr/>
            <p:nvPr/>
          </p:nvGrpSpPr>
          <p:grpSpPr>
            <a:xfrm>
              <a:off x="4390900" y="4140818"/>
              <a:ext cx="3377784" cy="1401277"/>
              <a:chOff x="5378335" y="2122153"/>
              <a:chExt cx="3651023" cy="1853667"/>
            </a:xfrm>
          </p:grpSpPr>
          <p:sp>
            <p:nvSpPr>
              <p:cNvPr id="26" name="직사각형 25">
                <a:extLst>
                  <a:ext uri="{FF2B5EF4-FFF2-40B4-BE49-F238E27FC236}">
                    <a16:creationId xmlns="" xmlns:a16="http://schemas.microsoft.com/office/drawing/2014/main" id="{2FFD4B8F-A243-43EE-8F32-0F6ABD87E6B8}"/>
                  </a:ext>
                </a:extLst>
              </p:cNvPr>
              <p:cNvSpPr/>
              <p:nvPr/>
            </p:nvSpPr>
            <p:spPr>
              <a:xfrm>
                <a:off x="5378335" y="2122153"/>
                <a:ext cx="3651023" cy="1853667"/>
              </a:xfrm>
              <a:prstGeom prst="rect">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27" name="TextBox 26">
                <a:extLst>
                  <a:ext uri="{FF2B5EF4-FFF2-40B4-BE49-F238E27FC236}">
                    <a16:creationId xmlns="" xmlns:a16="http://schemas.microsoft.com/office/drawing/2014/main" id="{04418177-70D7-4AE2-9A3B-E1AE81B85917}"/>
                  </a:ext>
                </a:extLst>
              </p:cNvPr>
              <p:cNvSpPr txBox="1"/>
              <p:nvPr/>
            </p:nvSpPr>
            <p:spPr>
              <a:xfrm>
                <a:off x="5455918" y="2361845"/>
                <a:ext cx="3230394" cy="1547132"/>
              </a:xfrm>
              <a:prstGeom prst="rect">
                <a:avLst/>
              </a:prstGeom>
              <a:noFill/>
            </p:spPr>
            <p:txBody>
              <a:bodyPr wrap="square" rtlCol="0">
                <a:spAutoFit/>
              </a:bodyPr>
              <a:lstStyle/>
              <a:p>
                <a:r>
                  <a:rPr lang="en-US" altLang="ko-KR" sz="1400" dirty="0" err="1">
                    <a:latin typeface="SamsungOne 400" panose="020B0503030303020204" pitchFamily="34" charset="0"/>
                    <a:ea typeface="SamsungOne 400" panose="020B0503030303020204" pitchFamily="34" charset="0"/>
                  </a:rPr>
                  <a:t>def</a:t>
                </a:r>
                <a:r>
                  <a:rPr lang="en-US" altLang="ko-KR" sz="1400" dirty="0">
                    <a:latin typeface="SamsungOne 400" panose="020B0503030303020204" pitchFamily="34" charset="0"/>
                    <a:ea typeface="SamsungOne 400" panose="020B0503030303020204" pitchFamily="34" charset="0"/>
                  </a:rPr>
                  <a:t> </a:t>
                </a:r>
                <a:r>
                  <a:rPr lang="en-US" altLang="ko-KR" sz="1400" dirty="0" err="1">
                    <a:solidFill>
                      <a:schemeClr val="accent2">
                        <a:lumMod val="50000"/>
                      </a:schemeClr>
                    </a:solidFill>
                    <a:latin typeface="SamsungOne 400" panose="020B0503030303020204" pitchFamily="34" charset="0"/>
                    <a:ea typeface="SamsungOne 400" panose="020B0503030303020204" pitchFamily="34" charset="0"/>
                  </a:rPr>
                  <a:t>get_sum</a:t>
                </a:r>
                <a:r>
                  <a:rPr lang="en-US" altLang="ko-KR" sz="1400" dirty="0" smtClean="0">
                    <a:latin typeface="SamsungOne 400" panose="020B0503030303020204" pitchFamily="34" charset="0"/>
                    <a:ea typeface="SamsungOne 400" panose="020B0503030303020204" pitchFamily="34" charset="0"/>
                  </a:rPr>
                  <a:t>(                   ,                    ) </a:t>
                </a:r>
                <a:r>
                  <a:rPr lang="en-US" altLang="ko-KR" sz="1400" dirty="0">
                    <a:latin typeface="SamsungOne 400" panose="020B0503030303020204" pitchFamily="34" charset="0"/>
                    <a:ea typeface="SamsungOne 400" panose="020B0503030303020204" pitchFamily="34" charset="0"/>
                  </a:rPr>
                  <a:t>:</a:t>
                </a:r>
              </a:p>
              <a:p>
                <a:r>
                  <a:rPr lang="en-US" altLang="ko-KR" sz="1400" dirty="0">
                    <a:latin typeface="SamsungOne 400" panose="020B0503030303020204" pitchFamily="34" charset="0"/>
                    <a:ea typeface="SamsungOne 400" panose="020B0503030303020204" pitchFamily="34" charset="0"/>
                  </a:rPr>
                  <a:t>    </a:t>
                </a:r>
                <a:r>
                  <a:rPr lang="en-US" altLang="ko-KR" sz="1400" dirty="0">
                    <a:solidFill>
                      <a:srgbClr val="7030A0"/>
                    </a:solidFill>
                    <a:latin typeface="SamsungOne 400" panose="020B0503030303020204" pitchFamily="34" charset="0"/>
                    <a:ea typeface="SamsungOne 400" panose="020B0503030303020204" pitchFamily="34" charset="0"/>
                  </a:rPr>
                  <a:t>s</a:t>
                </a:r>
                <a:r>
                  <a:rPr lang="en-US" altLang="ko-KR" sz="1400" dirty="0">
                    <a:latin typeface="SamsungOne 400" panose="020B0503030303020204" pitchFamily="34" charset="0"/>
                    <a:ea typeface="SamsungOne 400" panose="020B0503030303020204" pitchFamily="34" charset="0"/>
                  </a:rPr>
                  <a:t> = 0</a:t>
                </a:r>
              </a:p>
              <a:p>
                <a:r>
                  <a:rPr lang="en-US" altLang="ko-KR" sz="1400" dirty="0">
                    <a:latin typeface="SamsungOne 400" panose="020B0503030303020204" pitchFamily="34" charset="0"/>
                    <a:ea typeface="SamsungOne 400" panose="020B0503030303020204" pitchFamily="34" charset="0"/>
                  </a:rPr>
                  <a:t>    for </a:t>
                </a:r>
                <a:r>
                  <a:rPr lang="en-US" altLang="ko-KR" sz="1400" dirty="0" err="1">
                    <a:solidFill>
                      <a:srgbClr val="7030A0"/>
                    </a:solidFill>
                    <a:latin typeface="SamsungOne 400" panose="020B0503030303020204" pitchFamily="34" charset="0"/>
                    <a:ea typeface="SamsungOne 400" panose="020B0503030303020204" pitchFamily="34" charset="0"/>
                  </a:rPr>
                  <a:t>i</a:t>
                </a:r>
                <a:r>
                  <a:rPr lang="en-US" altLang="ko-KR" sz="1400" dirty="0">
                    <a:latin typeface="SamsungOne 400" panose="020B0503030303020204" pitchFamily="34" charset="0"/>
                    <a:ea typeface="SamsungOne 400" panose="020B0503030303020204" pitchFamily="34" charset="0"/>
                  </a:rPr>
                  <a:t> in </a:t>
                </a:r>
                <a:r>
                  <a:rPr lang="en-US" altLang="ko-KR" sz="1400" dirty="0">
                    <a:solidFill>
                      <a:schemeClr val="accent2">
                        <a:lumMod val="50000"/>
                      </a:schemeClr>
                    </a:solidFill>
                    <a:latin typeface="SamsungOne 400" panose="020B0503030303020204" pitchFamily="34" charset="0"/>
                    <a:ea typeface="SamsungOne 400" panose="020B0503030303020204" pitchFamily="34" charset="0"/>
                  </a:rPr>
                  <a:t>range</a:t>
                </a:r>
                <a:r>
                  <a:rPr lang="en-US" altLang="ko-KR" sz="1400" dirty="0">
                    <a:solidFill>
                      <a:srgbClr val="7030A0"/>
                    </a:solidFill>
                    <a:latin typeface="SamsungOne 400" panose="020B0503030303020204" pitchFamily="34" charset="0"/>
                    <a:ea typeface="SamsungOne 400" panose="020B0503030303020204" pitchFamily="34" charset="0"/>
                  </a:rPr>
                  <a:t>(start</a:t>
                </a:r>
                <a:r>
                  <a:rPr lang="en-US" altLang="ko-KR" sz="1400" dirty="0">
                    <a:latin typeface="SamsungOne 400" panose="020B0503030303020204" pitchFamily="34" charset="0"/>
                    <a:ea typeface="SamsungOne 400" panose="020B0503030303020204" pitchFamily="34" charset="0"/>
                  </a:rPr>
                  <a:t>, </a:t>
                </a:r>
                <a:r>
                  <a:rPr lang="en-US" altLang="ko-KR" sz="1400" dirty="0">
                    <a:solidFill>
                      <a:srgbClr val="7030A0"/>
                    </a:solidFill>
                    <a:latin typeface="SamsungOne 400" panose="020B0503030303020204" pitchFamily="34" charset="0"/>
                    <a:ea typeface="SamsungOne 400" panose="020B0503030303020204" pitchFamily="34" charset="0"/>
                  </a:rPr>
                  <a:t>end</a:t>
                </a:r>
                <a:r>
                  <a:rPr lang="en-US" altLang="ko-KR" sz="1400" dirty="0">
                    <a:latin typeface="SamsungOne 400" panose="020B0503030303020204" pitchFamily="34" charset="0"/>
                    <a:ea typeface="SamsungOne 400" panose="020B0503030303020204" pitchFamily="34" charset="0"/>
                  </a:rPr>
                  <a:t>+1) :</a:t>
                </a:r>
              </a:p>
              <a:p>
                <a:r>
                  <a:rPr lang="en-US" altLang="ko-KR" sz="1400" dirty="0">
                    <a:latin typeface="SamsungOne 400" panose="020B0503030303020204" pitchFamily="34" charset="0"/>
                    <a:ea typeface="SamsungOne 400" panose="020B0503030303020204" pitchFamily="34" charset="0"/>
                  </a:rPr>
                  <a:t>        </a:t>
                </a:r>
                <a:r>
                  <a:rPr lang="en-US" altLang="ko-KR" sz="1400" dirty="0">
                    <a:solidFill>
                      <a:srgbClr val="7030A0"/>
                    </a:solidFill>
                    <a:latin typeface="SamsungOne 400" panose="020B0503030303020204" pitchFamily="34" charset="0"/>
                    <a:ea typeface="SamsungOne 400" panose="020B0503030303020204" pitchFamily="34" charset="0"/>
                  </a:rPr>
                  <a:t>s</a:t>
                </a:r>
                <a:r>
                  <a:rPr lang="en-US" altLang="ko-KR" sz="1400" dirty="0">
                    <a:latin typeface="SamsungOne 400" panose="020B0503030303020204" pitchFamily="34" charset="0"/>
                    <a:ea typeface="SamsungOne 400" panose="020B0503030303020204" pitchFamily="34" charset="0"/>
                  </a:rPr>
                  <a:t> += </a:t>
                </a:r>
                <a:r>
                  <a:rPr lang="en-US" altLang="ko-KR" sz="1400" dirty="0" err="1">
                    <a:latin typeface="SamsungOne 400" panose="020B0503030303020204" pitchFamily="34" charset="0"/>
                    <a:ea typeface="SamsungOne 400" panose="020B0503030303020204" pitchFamily="34" charset="0"/>
                  </a:rPr>
                  <a:t>i</a:t>
                </a:r>
                <a:endParaRPr lang="en-US" altLang="ko-KR" sz="1400" dirty="0">
                  <a:latin typeface="SamsungOne 400" panose="020B0503030303020204" pitchFamily="34" charset="0"/>
                  <a:ea typeface="SamsungOne 400" panose="020B0503030303020204" pitchFamily="34" charset="0"/>
                </a:endParaRPr>
              </a:p>
              <a:p>
                <a:r>
                  <a:rPr lang="en-US" altLang="ko-KR" sz="1400" dirty="0">
                    <a:latin typeface="SamsungOne 400" panose="020B0503030303020204" pitchFamily="34" charset="0"/>
                    <a:ea typeface="SamsungOne 400" panose="020B0503030303020204" pitchFamily="34" charset="0"/>
                  </a:rPr>
                  <a:t>    return </a:t>
                </a:r>
                <a:r>
                  <a:rPr lang="en-US" altLang="ko-KR" sz="1400" dirty="0">
                    <a:solidFill>
                      <a:srgbClr val="7030A0"/>
                    </a:solidFill>
                    <a:latin typeface="SamsungOne 400" panose="020B0503030303020204" pitchFamily="34" charset="0"/>
                    <a:ea typeface="SamsungOne 400" panose="020B0503030303020204" pitchFamily="34" charset="0"/>
                  </a:rPr>
                  <a:t>s</a:t>
                </a:r>
                <a:endParaRPr lang="ko-KR" altLang="en-US" sz="1400" dirty="0">
                  <a:solidFill>
                    <a:srgbClr val="7030A0"/>
                  </a:solidFill>
                  <a:latin typeface="SamsungOne 400" panose="020B0503030303020204" pitchFamily="34" charset="0"/>
                  <a:ea typeface="+mn-ea"/>
                </a:endParaRPr>
              </a:p>
            </p:txBody>
          </p:sp>
        </p:grpSp>
        <p:grpSp>
          <p:nvGrpSpPr>
            <p:cNvPr id="4" name="그룹 3"/>
            <p:cNvGrpSpPr/>
            <p:nvPr/>
          </p:nvGrpSpPr>
          <p:grpSpPr>
            <a:xfrm>
              <a:off x="5628249" y="4244743"/>
              <a:ext cx="685547" cy="405866"/>
              <a:chOff x="5626091" y="4279842"/>
              <a:chExt cx="685547" cy="405866"/>
            </a:xfrm>
          </p:grpSpPr>
          <p:sp>
            <p:nvSpPr>
              <p:cNvPr id="15" name="정육면체 14">
                <a:extLst>
                  <a:ext uri="{FF2B5EF4-FFF2-40B4-BE49-F238E27FC236}">
                    <a16:creationId xmlns="" xmlns:a16="http://schemas.microsoft.com/office/drawing/2014/main" id="{4D0C4D26-14C4-4DAC-B21E-89E52E514AA8}"/>
                  </a:ext>
                </a:extLst>
              </p:cNvPr>
              <p:cNvSpPr/>
              <p:nvPr/>
            </p:nvSpPr>
            <p:spPr>
              <a:xfrm>
                <a:off x="5626091" y="4279842"/>
                <a:ext cx="685547" cy="4058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17" name="직사각형 16">
                <a:extLst>
                  <a:ext uri="{FF2B5EF4-FFF2-40B4-BE49-F238E27FC236}">
                    <a16:creationId xmlns="" xmlns:a16="http://schemas.microsoft.com/office/drawing/2014/main" id="{624DE474-FF29-44D2-8C19-387522440368}"/>
                  </a:ext>
                </a:extLst>
              </p:cNvPr>
              <p:cNvSpPr/>
              <p:nvPr/>
            </p:nvSpPr>
            <p:spPr>
              <a:xfrm>
                <a:off x="5632363" y="4375496"/>
                <a:ext cx="564578" cy="307777"/>
              </a:xfrm>
              <a:prstGeom prst="rect">
                <a:avLst/>
              </a:prstGeom>
            </p:spPr>
            <p:txBody>
              <a:bodyPr wrap="none">
                <a:spAutoFit/>
              </a:bodyPr>
              <a:lstStyle/>
              <a:p>
                <a:r>
                  <a:rPr lang="en-US" altLang="ko-KR" sz="1400" dirty="0">
                    <a:latin typeface="SamsungOne 400" panose="020B0503030303020204" pitchFamily="34" charset="0"/>
                    <a:ea typeface="SamsungOne 400" panose="020B0503030303020204" pitchFamily="34" charset="0"/>
                  </a:rPr>
                  <a:t>start</a:t>
                </a:r>
                <a:endParaRPr lang="ko-KR" altLang="en-US" sz="1400" dirty="0">
                  <a:latin typeface="SamsungOne 400" panose="020B0503030303020204" pitchFamily="34" charset="0"/>
                  <a:ea typeface="+mn-ea"/>
                </a:endParaRPr>
              </a:p>
            </p:txBody>
          </p:sp>
        </p:grpSp>
        <p:grpSp>
          <p:nvGrpSpPr>
            <p:cNvPr id="5" name="그룹 4"/>
            <p:cNvGrpSpPr/>
            <p:nvPr/>
          </p:nvGrpSpPr>
          <p:grpSpPr>
            <a:xfrm>
              <a:off x="6460080" y="4220864"/>
              <a:ext cx="685547" cy="406610"/>
              <a:chOff x="6629600" y="4276412"/>
              <a:chExt cx="685547" cy="406610"/>
            </a:xfrm>
          </p:grpSpPr>
          <p:sp>
            <p:nvSpPr>
              <p:cNvPr id="16" name="정육면체 15">
                <a:extLst>
                  <a:ext uri="{FF2B5EF4-FFF2-40B4-BE49-F238E27FC236}">
                    <a16:creationId xmlns="" xmlns:a16="http://schemas.microsoft.com/office/drawing/2014/main" id="{2B70532F-BBF9-4F24-8F7F-36511B880477}"/>
                  </a:ext>
                </a:extLst>
              </p:cNvPr>
              <p:cNvSpPr/>
              <p:nvPr/>
            </p:nvSpPr>
            <p:spPr>
              <a:xfrm>
                <a:off x="6629600" y="4276412"/>
                <a:ext cx="685547" cy="4058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18" name="직사각형 17">
                <a:extLst>
                  <a:ext uri="{FF2B5EF4-FFF2-40B4-BE49-F238E27FC236}">
                    <a16:creationId xmlns="" xmlns:a16="http://schemas.microsoft.com/office/drawing/2014/main" id="{041611A9-CBD1-471F-BA80-478FAC8FC2E5}"/>
                  </a:ext>
                </a:extLst>
              </p:cNvPr>
              <p:cNvSpPr/>
              <p:nvPr/>
            </p:nvSpPr>
            <p:spPr>
              <a:xfrm>
                <a:off x="6676491" y="4375245"/>
                <a:ext cx="492443" cy="307777"/>
              </a:xfrm>
              <a:prstGeom prst="rect">
                <a:avLst/>
              </a:prstGeom>
            </p:spPr>
            <p:txBody>
              <a:bodyPr wrap="none">
                <a:spAutoFit/>
              </a:bodyPr>
              <a:lstStyle/>
              <a:p>
                <a:r>
                  <a:rPr lang="en-US" altLang="ko-KR" sz="1400" dirty="0">
                    <a:latin typeface="SamsungOne 400" panose="020B0503030303020204" pitchFamily="34" charset="0"/>
                    <a:ea typeface="SamsungOne 400" panose="020B0503030303020204" pitchFamily="34" charset="0"/>
                  </a:rPr>
                  <a:t>end</a:t>
                </a:r>
                <a:endParaRPr lang="ko-KR" altLang="en-US" sz="1400" dirty="0">
                  <a:latin typeface="SamsungOne 400" panose="020B0503030303020204" pitchFamily="34" charset="0"/>
                  <a:ea typeface="+mn-ea"/>
                </a:endParaRPr>
              </a:p>
            </p:txBody>
          </p:sp>
        </p:grpSp>
        <p:sp>
          <p:nvSpPr>
            <p:cNvPr id="19" name="자유형 5908">
              <a:extLst>
                <a:ext uri="{FF2B5EF4-FFF2-40B4-BE49-F238E27FC236}">
                  <a16:creationId xmlns="" xmlns:a16="http://schemas.microsoft.com/office/drawing/2014/main" id="{A46C1672-521A-416E-8546-459B7D1F454E}"/>
                </a:ext>
              </a:extLst>
            </p:cNvPr>
            <p:cNvSpPr/>
            <p:nvPr/>
          </p:nvSpPr>
          <p:spPr>
            <a:xfrm>
              <a:off x="2651428" y="3925344"/>
              <a:ext cx="3320746" cy="760363"/>
            </a:xfrm>
            <a:custGeom>
              <a:avLst/>
              <a:gdLst>
                <a:gd name="connsiteX0" fmla="*/ 0 w 3857106"/>
                <a:gd name="connsiteY0" fmla="*/ 1005840 h 1005840"/>
                <a:gd name="connsiteX1" fmla="*/ 0 w 3857106"/>
                <a:gd name="connsiteY1" fmla="*/ 0 h 1005840"/>
                <a:gd name="connsiteX2" fmla="*/ 3857106 w 3857106"/>
                <a:gd name="connsiteY2" fmla="*/ 0 h 1005840"/>
                <a:gd name="connsiteX3" fmla="*/ 3857106 w 3857106"/>
                <a:gd name="connsiteY3" fmla="*/ 457200 h 1005840"/>
              </a:gdLst>
              <a:ahLst/>
              <a:cxnLst>
                <a:cxn ang="0">
                  <a:pos x="connsiteX0" y="connsiteY0"/>
                </a:cxn>
                <a:cxn ang="0">
                  <a:pos x="connsiteX1" y="connsiteY1"/>
                </a:cxn>
                <a:cxn ang="0">
                  <a:pos x="connsiteX2" y="connsiteY2"/>
                </a:cxn>
                <a:cxn ang="0">
                  <a:pos x="connsiteX3" y="connsiteY3"/>
                </a:cxn>
              </a:cxnLst>
              <a:rect l="l" t="t" r="r" b="b"/>
              <a:pathLst>
                <a:path w="3857106" h="1005840">
                  <a:moveTo>
                    <a:pt x="0" y="1005840"/>
                  </a:moveTo>
                  <a:lnTo>
                    <a:pt x="0" y="0"/>
                  </a:lnTo>
                  <a:lnTo>
                    <a:pt x="3857106" y="0"/>
                  </a:lnTo>
                  <a:lnTo>
                    <a:pt x="3857106" y="457200"/>
                  </a:lnTo>
                </a:path>
              </a:pathLst>
            </a:custGeom>
            <a:noFill/>
            <a:ln w="19050">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20" name="자유형 891">
              <a:extLst>
                <a:ext uri="{FF2B5EF4-FFF2-40B4-BE49-F238E27FC236}">
                  <a16:creationId xmlns="" xmlns:a16="http://schemas.microsoft.com/office/drawing/2014/main" id="{9E425B16-DC1D-404C-BBB9-D118753ADB7F}"/>
                </a:ext>
              </a:extLst>
            </p:cNvPr>
            <p:cNvSpPr/>
            <p:nvPr/>
          </p:nvSpPr>
          <p:spPr>
            <a:xfrm>
              <a:off x="3107473" y="3736824"/>
              <a:ext cx="3709639" cy="952701"/>
            </a:xfrm>
            <a:custGeom>
              <a:avLst/>
              <a:gdLst>
                <a:gd name="connsiteX0" fmla="*/ 0 w 3857106"/>
                <a:gd name="connsiteY0" fmla="*/ 1005840 h 1005840"/>
                <a:gd name="connsiteX1" fmla="*/ 0 w 3857106"/>
                <a:gd name="connsiteY1" fmla="*/ 0 h 1005840"/>
                <a:gd name="connsiteX2" fmla="*/ 3857106 w 3857106"/>
                <a:gd name="connsiteY2" fmla="*/ 0 h 1005840"/>
                <a:gd name="connsiteX3" fmla="*/ 3857106 w 3857106"/>
                <a:gd name="connsiteY3" fmla="*/ 457200 h 1005840"/>
                <a:gd name="connsiteX0" fmla="*/ 0 w 3990110"/>
                <a:gd name="connsiteY0" fmla="*/ 1005840 h 1005840"/>
                <a:gd name="connsiteX1" fmla="*/ 0 w 3990110"/>
                <a:gd name="connsiteY1" fmla="*/ 0 h 1005840"/>
                <a:gd name="connsiteX2" fmla="*/ 3857106 w 3990110"/>
                <a:gd name="connsiteY2" fmla="*/ 0 h 1005840"/>
                <a:gd name="connsiteX3" fmla="*/ 3990110 w 3990110"/>
                <a:gd name="connsiteY3" fmla="*/ 324509 h 1005840"/>
                <a:gd name="connsiteX0" fmla="*/ 0 w 3882044"/>
                <a:gd name="connsiteY0" fmla="*/ 1005840 h 1005840"/>
                <a:gd name="connsiteX1" fmla="*/ 0 w 3882044"/>
                <a:gd name="connsiteY1" fmla="*/ 0 h 1005840"/>
                <a:gd name="connsiteX2" fmla="*/ 3857106 w 3882044"/>
                <a:gd name="connsiteY2" fmla="*/ 0 h 1005840"/>
                <a:gd name="connsiteX3" fmla="*/ 3882044 w 3882044"/>
                <a:gd name="connsiteY3" fmla="*/ 550082 h 1005840"/>
                <a:gd name="connsiteX0" fmla="*/ 0 w 3857106"/>
                <a:gd name="connsiteY0" fmla="*/ 1005840 h 1005840"/>
                <a:gd name="connsiteX1" fmla="*/ 0 w 3857106"/>
                <a:gd name="connsiteY1" fmla="*/ 0 h 1005840"/>
                <a:gd name="connsiteX2" fmla="*/ 3857106 w 3857106"/>
                <a:gd name="connsiteY2" fmla="*/ 0 h 1005840"/>
                <a:gd name="connsiteX3" fmla="*/ 3857106 w 3857106"/>
                <a:gd name="connsiteY3" fmla="*/ 556716 h 1005840"/>
              </a:gdLst>
              <a:ahLst/>
              <a:cxnLst>
                <a:cxn ang="0">
                  <a:pos x="connsiteX0" y="connsiteY0"/>
                </a:cxn>
                <a:cxn ang="0">
                  <a:pos x="connsiteX1" y="connsiteY1"/>
                </a:cxn>
                <a:cxn ang="0">
                  <a:pos x="connsiteX2" y="connsiteY2"/>
                </a:cxn>
                <a:cxn ang="0">
                  <a:pos x="connsiteX3" y="connsiteY3"/>
                </a:cxn>
              </a:cxnLst>
              <a:rect l="l" t="t" r="r" b="b"/>
              <a:pathLst>
                <a:path w="3857106" h="1005840">
                  <a:moveTo>
                    <a:pt x="0" y="1005840"/>
                  </a:moveTo>
                  <a:lnTo>
                    <a:pt x="0" y="0"/>
                  </a:lnTo>
                  <a:lnTo>
                    <a:pt x="3857106" y="0"/>
                  </a:lnTo>
                  <a:lnTo>
                    <a:pt x="3857106" y="556716"/>
                  </a:lnTo>
                </a:path>
              </a:pathLst>
            </a:custGeom>
            <a:noFill/>
            <a:ln w="19050">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21" name="모서리가 둥근 사각형 설명선 5909">
              <a:extLst>
                <a:ext uri="{FF2B5EF4-FFF2-40B4-BE49-F238E27FC236}">
                  <a16:creationId xmlns="" xmlns:a16="http://schemas.microsoft.com/office/drawing/2014/main" id="{4C194D2E-CFF4-4989-94A3-DEF39E60F64F}"/>
                </a:ext>
              </a:extLst>
            </p:cNvPr>
            <p:cNvSpPr/>
            <p:nvPr/>
          </p:nvSpPr>
          <p:spPr>
            <a:xfrm>
              <a:off x="722081" y="3367668"/>
              <a:ext cx="1776475" cy="777663"/>
            </a:xfrm>
            <a:prstGeom prst="wedgeRoundRectCallout">
              <a:avLst>
                <a:gd name="adj1" fmla="val 49640"/>
                <a:gd name="adj2" fmla="val 112705"/>
                <a:gd name="adj3" fmla="val 166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The values 1 and 10 to be passed are called arguments.</a:t>
              </a:r>
              <a:endParaRPr lang="ko-KR" altLang="en-US" sz="1300" dirty="0">
                <a:solidFill>
                  <a:schemeClr val="tx1"/>
                </a:solidFill>
                <a:latin typeface="SamsungOne 400" panose="020B0503030303020204" pitchFamily="34" charset="0"/>
              </a:endParaRPr>
            </a:p>
          </p:txBody>
        </p:sp>
        <p:sp>
          <p:nvSpPr>
            <p:cNvPr id="22" name="모서리가 둥근 사각형 설명선 893">
              <a:extLst>
                <a:ext uri="{FF2B5EF4-FFF2-40B4-BE49-F238E27FC236}">
                  <a16:creationId xmlns="" xmlns:a16="http://schemas.microsoft.com/office/drawing/2014/main" id="{ACED552C-1DFB-4EC9-B285-68A0869BB0A0}"/>
                </a:ext>
              </a:extLst>
            </p:cNvPr>
            <p:cNvSpPr/>
            <p:nvPr/>
          </p:nvSpPr>
          <p:spPr>
            <a:xfrm>
              <a:off x="7192255" y="2510179"/>
              <a:ext cx="1897224" cy="1398281"/>
            </a:xfrm>
            <a:prstGeom prst="wedgeRoundRectCallout">
              <a:avLst>
                <a:gd name="adj1" fmla="val -50030"/>
                <a:gd name="adj2" fmla="val 69525"/>
                <a:gd name="adj3" fmla="val 166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Variables start and end that can use the value passed in the function are called parameters.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3" name="TextBox 22">
              <a:extLst>
                <a:ext uri="{FF2B5EF4-FFF2-40B4-BE49-F238E27FC236}">
                  <a16:creationId xmlns="" xmlns:a16="http://schemas.microsoft.com/office/drawing/2014/main" id="{A54DE827-074E-4930-8019-56B839CD2009}"/>
                </a:ext>
              </a:extLst>
            </p:cNvPr>
            <p:cNvSpPr txBox="1"/>
            <p:nvPr/>
          </p:nvSpPr>
          <p:spPr>
            <a:xfrm>
              <a:off x="3348157" y="3410855"/>
              <a:ext cx="3227165" cy="292388"/>
            </a:xfrm>
            <a:prstGeom prst="rect">
              <a:avLst/>
            </a:prstGeom>
            <a:noFill/>
          </p:spPr>
          <p:txBody>
            <a:bodyPr wrap="none" rtlCol="0">
              <a:sp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A value is passed when calling a function.</a:t>
              </a:r>
              <a:endParaRPr lang="ko-KR" altLang="en-US" dirty="0"/>
            </a:p>
          </p:txBody>
        </p:sp>
        <p:sp>
          <p:nvSpPr>
            <p:cNvPr id="24" name="자유형 5912">
              <a:extLst>
                <a:ext uri="{FF2B5EF4-FFF2-40B4-BE49-F238E27FC236}">
                  <a16:creationId xmlns="" xmlns:a16="http://schemas.microsoft.com/office/drawing/2014/main" id="{F9E43968-C640-485A-8A14-4FE0EE558E01}"/>
                </a:ext>
              </a:extLst>
            </p:cNvPr>
            <p:cNvSpPr/>
            <p:nvPr/>
          </p:nvSpPr>
          <p:spPr>
            <a:xfrm>
              <a:off x="1471961" y="4993623"/>
              <a:ext cx="4591512" cy="827313"/>
            </a:xfrm>
            <a:custGeom>
              <a:avLst/>
              <a:gdLst>
                <a:gd name="connsiteX0" fmla="*/ 5286894 w 5286894"/>
                <a:gd name="connsiteY0" fmla="*/ 556952 h 839585"/>
                <a:gd name="connsiteX1" fmla="*/ 5286894 w 5286894"/>
                <a:gd name="connsiteY1" fmla="*/ 839585 h 839585"/>
                <a:gd name="connsiteX2" fmla="*/ 0 w 5286894"/>
                <a:gd name="connsiteY2" fmla="*/ 839585 h 839585"/>
                <a:gd name="connsiteX3" fmla="*/ 0 w 5286894"/>
                <a:gd name="connsiteY3" fmla="*/ 0 h 839585"/>
              </a:gdLst>
              <a:ahLst/>
              <a:cxnLst>
                <a:cxn ang="0">
                  <a:pos x="connsiteX0" y="connsiteY0"/>
                </a:cxn>
                <a:cxn ang="0">
                  <a:pos x="connsiteX1" y="connsiteY1"/>
                </a:cxn>
                <a:cxn ang="0">
                  <a:pos x="connsiteX2" y="connsiteY2"/>
                </a:cxn>
                <a:cxn ang="0">
                  <a:pos x="connsiteX3" y="connsiteY3"/>
                </a:cxn>
              </a:cxnLst>
              <a:rect l="l" t="t" r="r" b="b"/>
              <a:pathLst>
                <a:path w="5286894" h="839585">
                  <a:moveTo>
                    <a:pt x="5286894" y="556952"/>
                  </a:moveTo>
                  <a:lnTo>
                    <a:pt x="5286894" y="839585"/>
                  </a:lnTo>
                  <a:lnTo>
                    <a:pt x="0" y="839585"/>
                  </a:lnTo>
                  <a:lnTo>
                    <a:pt x="0" y="0"/>
                  </a:lnTo>
                </a:path>
              </a:pathLst>
            </a:custGeom>
            <a:noFill/>
            <a:ln w="19050">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25" name="TextBox 24">
              <a:extLst>
                <a:ext uri="{FF2B5EF4-FFF2-40B4-BE49-F238E27FC236}">
                  <a16:creationId xmlns="" xmlns:a16="http://schemas.microsoft.com/office/drawing/2014/main" id="{256E5258-3F96-4BD2-A9C1-7C41A49261F2}"/>
                </a:ext>
              </a:extLst>
            </p:cNvPr>
            <p:cNvSpPr txBox="1"/>
            <p:nvPr/>
          </p:nvSpPr>
          <p:spPr>
            <a:xfrm>
              <a:off x="997800" y="5886751"/>
              <a:ext cx="5442516" cy="292388"/>
            </a:xfrm>
            <a:prstGeom prst="rect">
              <a:avLst/>
            </a:prstGeom>
            <a:noFill/>
          </p:spPr>
          <p:txBody>
            <a:bodyPr wrap="none" rtlCol="0">
              <a:spAutoFit/>
            </a:bodyPr>
            <a:lstStyle/>
            <a:p>
              <a:pPr algn="ctr"/>
              <a:r>
                <a:rPr lang="en-US" altLang="ko-KR" sz="1300" dirty="0">
                  <a:latin typeface="SamsungOne 400" panose="020B0503030303020204" pitchFamily="34" charset="0"/>
                  <a:ea typeface="SamsungOne 400" panose="020B0503030303020204" pitchFamily="34" charset="0"/>
                </a:rPr>
                <a:t>The function does its job and returns the result with a return statement.</a:t>
              </a:r>
              <a:endParaRPr lang="ko-KR" altLang="en-US" sz="1300" dirty="0">
                <a:latin typeface="SamsungOne 400" panose="020B0503030303020204" pitchFamily="34" charset="0"/>
                <a:ea typeface="+mn-ea"/>
              </a:endParaRPr>
            </a:p>
          </p:txBody>
        </p:sp>
      </p:grpSp>
      <p:sp>
        <p:nvSpPr>
          <p:cNvPr id="40" name="직사각형 3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Function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41" name="TextBox 40">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2.1. Key terms related to functions</a:t>
            </a:r>
            <a:endParaRPr lang="ko-KR" altLang="en-US" b="1" dirty="0">
              <a:latin typeface="Samsung Sharp Sans" pitchFamily="2" charset="0"/>
            </a:endParaRPr>
          </a:p>
        </p:txBody>
      </p:sp>
      <p:sp>
        <p:nvSpPr>
          <p:cNvPr id="42" name="직사각형 41">
            <a:extLst>
              <a:ext uri="{FF2B5EF4-FFF2-40B4-BE49-F238E27FC236}">
                <a16:creationId xmlns="" xmlns:a16="http://schemas.microsoft.com/office/drawing/2014/main" id="{90EFA62F-9637-4E5A-AAB1-9E61461D75DD}"/>
              </a:ext>
            </a:extLst>
          </p:cNvPr>
          <p:cNvSpPr/>
          <p:nvPr/>
        </p:nvSpPr>
        <p:spPr>
          <a:xfrm>
            <a:off x="580388" y="2005493"/>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Example of a function that returns the sum of integers from 1 to 10</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43" name="직사각형 42">
            <a:extLst>
              <a:ext uri="{FF2B5EF4-FFF2-40B4-BE49-F238E27FC236}">
                <a16:creationId xmlns="" xmlns:a16="http://schemas.microsoft.com/office/drawing/2014/main" id="{F1B12DA7-C15F-4B00-8AB3-088BA5E0B6A4}"/>
              </a:ext>
            </a:extLst>
          </p:cNvPr>
          <p:cNvSpPr/>
          <p:nvPr/>
        </p:nvSpPr>
        <p:spPr>
          <a:xfrm>
            <a:off x="690341" y="2263087"/>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The following function calculates the sum of integers from 1 to 10 and returns it.</a:t>
            </a:r>
          </a:p>
        </p:txBody>
      </p:sp>
      <p:sp>
        <p:nvSpPr>
          <p:cNvPr id="34" name="직사각형 3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35" name="직사각형 3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184973204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pSp>
        <p:nvGrpSpPr>
          <p:cNvPr id="3" name="그룹 2"/>
          <p:cNvGrpSpPr/>
          <p:nvPr/>
        </p:nvGrpSpPr>
        <p:grpSpPr>
          <a:xfrm>
            <a:off x="580388" y="2754297"/>
            <a:ext cx="8988544" cy="2593816"/>
            <a:chOff x="566936" y="3376782"/>
            <a:chExt cx="8620125" cy="2487502"/>
          </a:xfrm>
        </p:grpSpPr>
        <p:pic>
          <p:nvPicPr>
            <p:cNvPr id="7" name="그림 6">
              <a:extLst>
                <a:ext uri="{FF2B5EF4-FFF2-40B4-BE49-F238E27FC236}">
                  <a16:creationId xmlns="" xmlns:a16="http://schemas.microsoft.com/office/drawing/2014/main" id="{E3789A98-6A91-485C-9294-55367E40EAAE}"/>
                </a:ext>
              </a:extLst>
            </p:cNvPr>
            <p:cNvPicPr>
              <a:picLocks noChangeAspect="1"/>
            </p:cNvPicPr>
            <p:nvPr/>
          </p:nvPicPr>
          <p:blipFill>
            <a:blip r:embed="rId4"/>
            <a:stretch>
              <a:fillRect/>
            </a:stretch>
          </p:blipFill>
          <p:spPr>
            <a:xfrm>
              <a:off x="566936" y="3376782"/>
              <a:ext cx="8620125" cy="2487502"/>
            </a:xfrm>
            <a:prstGeom prst="rect">
              <a:avLst/>
            </a:prstGeom>
          </p:spPr>
        </p:pic>
        <p:sp>
          <p:nvSpPr>
            <p:cNvPr id="16" name="직사각형 15">
              <a:extLst>
                <a:ext uri="{FF2B5EF4-FFF2-40B4-BE49-F238E27FC236}">
                  <a16:creationId xmlns="" xmlns:a16="http://schemas.microsoft.com/office/drawing/2014/main" id="{41FBCC0F-ED37-49E0-9D85-BA62A67C59DC}"/>
                </a:ext>
              </a:extLst>
            </p:cNvPr>
            <p:cNvSpPr/>
            <p:nvPr/>
          </p:nvSpPr>
          <p:spPr>
            <a:xfrm>
              <a:off x="615078" y="4966315"/>
              <a:ext cx="418583" cy="249325"/>
            </a:xfrm>
            <a:prstGeom prst="rect">
              <a:avLst/>
            </a:prstGeom>
            <a:noFill/>
            <a:ln>
              <a:solidFill>
                <a:srgbClr val="FF0000"/>
              </a:solidFill>
            </a:ln>
          </p:spPr>
          <p:txBody>
            <a:bodyPr wrap="square" rtlCol="0">
              <a:spAutoFit/>
            </a:bodyPr>
            <a:lstStyle/>
            <a:p>
              <a:endParaRPr lang="ko-KR" altLang="en-US" sz="1400" b="1" dirty="0"/>
            </a:p>
          </p:txBody>
        </p:sp>
        <p:sp>
          <p:nvSpPr>
            <p:cNvPr id="18" name="직사각형 17">
              <a:extLst>
                <a:ext uri="{FF2B5EF4-FFF2-40B4-BE49-F238E27FC236}">
                  <a16:creationId xmlns="" xmlns:a16="http://schemas.microsoft.com/office/drawing/2014/main" id="{F7DBDF14-5F15-4726-9656-F870CC6079B0}"/>
                </a:ext>
              </a:extLst>
            </p:cNvPr>
            <p:cNvSpPr/>
            <p:nvPr/>
          </p:nvSpPr>
          <p:spPr>
            <a:xfrm>
              <a:off x="1194229" y="5371876"/>
              <a:ext cx="410932" cy="196189"/>
            </a:xfrm>
            <a:prstGeom prst="rect">
              <a:avLst/>
            </a:prstGeom>
            <a:noFill/>
            <a:ln>
              <a:solidFill>
                <a:srgbClr val="FF0000"/>
              </a:solidFill>
            </a:ln>
          </p:spPr>
          <p:txBody>
            <a:bodyPr wrap="square" rtlCol="0">
              <a:spAutoFit/>
            </a:bodyPr>
            <a:lstStyle/>
            <a:p>
              <a:endParaRPr lang="ko-KR" altLang="en-US" sz="1400" b="1" dirty="0"/>
            </a:p>
          </p:txBody>
        </p:sp>
        <p:cxnSp>
          <p:nvCxnSpPr>
            <p:cNvPr id="19" name="직선 화살표 연결선 18">
              <a:extLst>
                <a:ext uri="{FF2B5EF4-FFF2-40B4-BE49-F238E27FC236}">
                  <a16:creationId xmlns="" xmlns:a16="http://schemas.microsoft.com/office/drawing/2014/main" id="{4471AFA6-189D-4BED-BD83-52283258D623}"/>
                </a:ext>
              </a:extLst>
            </p:cNvPr>
            <p:cNvCxnSpPr>
              <a:cxnSpLocks/>
            </p:cNvCxnSpPr>
            <p:nvPr/>
          </p:nvCxnSpPr>
          <p:spPr>
            <a:xfrm>
              <a:off x="1029836" y="5202373"/>
              <a:ext cx="164393" cy="169504"/>
            </a:xfrm>
            <a:prstGeom prst="straightConnector1">
              <a:avLst/>
            </a:prstGeom>
            <a:noFill/>
            <a:ln>
              <a:solidFill>
                <a:srgbClr val="FF0000"/>
              </a:solidFill>
              <a:headEnd type="none" w="med" len="med"/>
              <a:tailEnd type="triangle" w="med" len="med"/>
            </a:ln>
          </p:spPr>
        </p:cxnSp>
      </p:grpSp>
      <p:sp>
        <p:nvSpPr>
          <p:cNvPr id="13" name="직사각형 12">
            <a:extLst>
              <a:ext uri="{FF2B5EF4-FFF2-40B4-BE49-F238E27FC236}">
                <a16:creationId xmlns="" xmlns:a16="http://schemas.microsoft.com/office/drawing/2014/main" id="{509DB86B-564E-4A96-9811-11EA2D63536A}"/>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0" name="TextBox 19">
            <a:extLst>
              <a:ext uri="{FF2B5EF4-FFF2-40B4-BE49-F238E27FC236}">
                <a16:creationId xmlns="" xmlns:a16="http://schemas.microsoft.com/office/drawing/2014/main" id="{2EEC413A-9934-4972-8E17-5C38AD890BF6}"/>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2" name="직사각형 11">
            <a:extLst>
              <a:ext uri="{FF2B5EF4-FFF2-40B4-BE49-F238E27FC236}">
                <a16:creationId xmlns="" xmlns:a16="http://schemas.microsoft.com/office/drawing/2014/main" id="{5D0FA3B9-5FEB-458E-BC94-AB11CC4B58C9}"/>
              </a:ext>
            </a:extLst>
          </p:cNvPr>
          <p:cNvSpPr/>
          <p:nvPr/>
        </p:nvSpPr>
        <p:spPr>
          <a:xfrm>
            <a:off x="580388" y="2033679"/>
            <a:ext cx="8829548"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group</a:t>
            </a:r>
            <a:r>
              <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method returns the string matched by regular expression. It </a:t>
            </a: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shows start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and end index of the matched string by using start, end method.</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Also, span method returns a tuple containing the (start, end) positions of the match</a:t>
            </a: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spTree>
    <p:custDataLst>
      <p:tags r:id="rId1"/>
    </p:custDataLst>
    <p:extLst>
      <p:ext uri="{BB962C8B-B14F-4D97-AF65-F5344CB8AC3E}">
        <p14:creationId xmlns:p14="http://schemas.microsoft.com/office/powerpoint/2010/main" val="248352758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21" name="TextBox 20">
            <a:extLst>
              <a:ext uri="{FF2B5EF4-FFF2-40B4-BE49-F238E27FC236}">
                <a16:creationId xmlns="" xmlns:a16="http://schemas.microsoft.com/office/drawing/2014/main" id="{2F06113D-806B-4C67-9A8C-2EFDD31F1856}"/>
              </a:ext>
            </a:extLst>
          </p:cNvPr>
          <p:cNvSpPr txBox="1"/>
          <p:nvPr/>
        </p:nvSpPr>
        <p:spPr>
          <a:xfrm>
            <a:off x="577741" y="3216200"/>
            <a:ext cx="8631076" cy="292388"/>
          </a:xfrm>
          <a:prstGeom prst="rect">
            <a:avLst/>
          </a:prstGeom>
          <a:noFill/>
        </p:spPr>
        <p:txBody>
          <a:bodyPr wrap="square">
            <a:spAutoFit/>
          </a:bodyPr>
          <a:lstStyle/>
          <a:p>
            <a:pPr marL="266700" lvl="1" indent="-180975"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That is, </a:t>
            </a:r>
            <a:r>
              <a:rPr lang="ko-KR" altLang="en-US" sz="1300" dirty="0">
                <a:solidFill>
                  <a:prstClr val="black">
                    <a:lumMod val="85000"/>
                    <a:lumOff val="15000"/>
                  </a:prstClr>
                </a:solidFill>
                <a:latin typeface="SamsungOne 400" panose="020B0503030303020204" pitchFamily="34" charset="0"/>
                <a:ea typeface="SamsungOne-400" panose="020B0503030303020204" pitchFamily="34" charset="0"/>
                <a:cs typeface="+mn-cs"/>
                <a:sym typeface="Arial"/>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\d{3} finds three-digit integer patterns like 010.</a:t>
            </a:r>
            <a:endParaRPr lang="ko-KR" altLang="en-US" sz="1300" dirty="0">
              <a:solidFill>
                <a:prstClr val="black">
                  <a:lumMod val="85000"/>
                  <a:lumOff val="15000"/>
                </a:prstClr>
              </a:solidFill>
              <a:latin typeface="SamsungOne 400" panose="020B0503030303020204" pitchFamily="34" charset="0"/>
              <a:ea typeface="SamsungOne-400" panose="020B0503030303020204" pitchFamily="34" charset="0"/>
              <a:cs typeface="+mn-cs"/>
              <a:sym typeface="Arial"/>
            </a:endParaRPr>
          </a:p>
        </p:txBody>
      </p:sp>
      <p:sp>
        <p:nvSpPr>
          <p:cNvPr id="19" name="직사각형 18">
            <a:extLst>
              <a:ext uri="{FF2B5EF4-FFF2-40B4-BE49-F238E27FC236}">
                <a16:creationId xmlns="" xmlns:a16="http://schemas.microsoft.com/office/drawing/2014/main" id="{F4D0BF00-D5E3-4500-99A6-49C7107B00B2}"/>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0" name="TextBox 19">
            <a:extLst>
              <a:ext uri="{FF2B5EF4-FFF2-40B4-BE49-F238E27FC236}">
                <a16:creationId xmlns="" xmlns:a16="http://schemas.microsoft.com/office/drawing/2014/main" id="{A98BDC93-CA82-4F7B-8D32-1385B8AD903B}"/>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3" name="직사각형 12">
            <a:extLst>
              <a:ext uri="{FF2B5EF4-FFF2-40B4-BE49-F238E27FC236}">
                <a16:creationId xmlns="" xmlns:a16="http://schemas.microsoft.com/office/drawing/2014/main" id="{5D0FA3B9-5FEB-458E-BC94-AB11CC4B58C9}"/>
              </a:ext>
            </a:extLst>
          </p:cNvPr>
          <p:cNvSpPr/>
          <p:nvPr/>
        </p:nvSpPr>
        <p:spPr>
          <a:xfrm>
            <a:off x="580388" y="2033679"/>
            <a:ext cx="8829548"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In case of a text string as follows, the compile function of the re module searches regular expression patterns and compiles them to regular expression objects.</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Then, a regular expression object called regex is created, and this object searches text with a given pattern.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\d{3} finds patterns of 3 integers. \d{4} finds patterns of 4 integers. The bracket places these patterns into group 1 and group 2.</a:t>
            </a:r>
          </a:p>
        </p:txBody>
      </p:sp>
      <p:grpSp>
        <p:nvGrpSpPr>
          <p:cNvPr id="7" name="그룹 6"/>
          <p:cNvGrpSpPr/>
          <p:nvPr/>
        </p:nvGrpSpPr>
        <p:grpSpPr>
          <a:xfrm>
            <a:off x="577741" y="3516721"/>
            <a:ext cx="8832195" cy="2736637"/>
            <a:chOff x="580387" y="3717503"/>
            <a:chExt cx="8832195" cy="2736637"/>
          </a:xfrm>
        </p:grpSpPr>
        <p:pic>
          <p:nvPicPr>
            <p:cNvPr id="5" name="그림 4" descr="텍스트이(가) 표시된 사진&#10;&#10;자동 생성된 설명">
              <a:extLst>
                <a:ext uri="{FF2B5EF4-FFF2-40B4-BE49-F238E27FC236}">
                  <a16:creationId xmlns="" xmlns:a16="http://schemas.microsoft.com/office/drawing/2014/main" id="{38FF6AD5-F8B1-455B-8BA1-28A3E4D9FE62}"/>
                </a:ext>
              </a:extLst>
            </p:cNvPr>
            <p:cNvPicPr>
              <a:picLocks noChangeAspect="1"/>
            </p:cNvPicPr>
            <p:nvPr/>
          </p:nvPicPr>
          <p:blipFill>
            <a:blip r:embed="rId5"/>
            <a:stretch>
              <a:fillRect/>
            </a:stretch>
          </p:blipFill>
          <p:spPr>
            <a:xfrm>
              <a:off x="580387" y="3717503"/>
              <a:ext cx="8832195" cy="2736637"/>
            </a:xfrm>
            <a:prstGeom prst="rect">
              <a:avLst/>
            </a:prstGeom>
          </p:spPr>
        </p:pic>
        <p:grpSp>
          <p:nvGrpSpPr>
            <p:cNvPr id="4" name="그룹 3"/>
            <p:cNvGrpSpPr/>
            <p:nvPr/>
          </p:nvGrpSpPr>
          <p:grpSpPr>
            <a:xfrm>
              <a:off x="2933700" y="4434840"/>
              <a:ext cx="1108111" cy="565847"/>
              <a:chOff x="2880360" y="4419600"/>
              <a:chExt cx="1108111" cy="565847"/>
            </a:xfrm>
          </p:grpSpPr>
          <p:sp>
            <p:nvSpPr>
              <p:cNvPr id="11" name="직사각형 10">
                <a:extLst>
                  <a:ext uri="{FF2B5EF4-FFF2-40B4-BE49-F238E27FC236}">
                    <a16:creationId xmlns="" xmlns:a16="http://schemas.microsoft.com/office/drawing/2014/main" id="{0245D1B0-B26B-472C-9F41-ADC7035A4E4B}"/>
                  </a:ext>
                </a:extLst>
              </p:cNvPr>
              <p:cNvSpPr/>
              <p:nvPr/>
            </p:nvSpPr>
            <p:spPr>
              <a:xfrm>
                <a:off x="3188252" y="4693059"/>
                <a:ext cx="800219" cy="292388"/>
              </a:xfrm>
              <a:prstGeom prst="rect">
                <a:avLst/>
              </a:prstGeom>
              <a:solidFill>
                <a:schemeClr val="bg1">
                  <a:lumMod val="95000"/>
                </a:schemeClr>
              </a:solidFill>
              <a:ln>
                <a:solidFill>
                  <a:srgbClr val="193EB0"/>
                </a:solidFill>
              </a:ln>
            </p:spPr>
            <p:txBody>
              <a:bodyPr wrap="none" rtlCol="0">
                <a:spAutoFit/>
              </a:bodyPr>
              <a:lstStyle/>
              <a:p>
                <a:r>
                  <a:rPr lang="en-US" altLang="ko-KR" sz="1300" b="1" dirty="0">
                    <a:solidFill>
                      <a:srgbClr val="1429A0"/>
                    </a:solidFill>
                    <a:latin typeface="SamsungOne 400" panose="020B0503030303020204" pitchFamily="34" charset="0"/>
                    <a:ea typeface="SamsungOne 400" panose="020B0503030303020204" pitchFamily="34" charset="0"/>
                  </a:rPr>
                  <a:t>group(1)</a:t>
                </a:r>
                <a:endParaRPr lang="ko-KR" altLang="en-US" sz="1300" b="1" dirty="0">
                  <a:solidFill>
                    <a:srgbClr val="1429A0"/>
                  </a:solidFill>
                  <a:latin typeface="SamsungOne 400" panose="020B0503030303020204" pitchFamily="34" charset="0"/>
                  <a:ea typeface="SamsungOne 400" panose="020B0503030303020204" pitchFamily="34" charset="0"/>
                </a:endParaRPr>
              </a:p>
            </p:txBody>
          </p:sp>
          <p:cxnSp>
            <p:nvCxnSpPr>
              <p:cNvPr id="12" name="직선 화살표 연결선 11">
                <a:extLst>
                  <a:ext uri="{FF2B5EF4-FFF2-40B4-BE49-F238E27FC236}">
                    <a16:creationId xmlns="" xmlns:a16="http://schemas.microsoft.com/office/drawing/2014/main" id="{45BD4E15-2085-4B99-9DCA-A9E5E4645C98}"/>
                  </a:ext>
                </a:extLst>
              </p:cNvPr>
              <p:cNvCxnSpPr>
                <a:cxnSpLocks/>
              </p:cNvCxnSpPr>
              <p:nvPr/>
            </p:nvCxnSpPr>
            <p:spPr>
              <a:xfrm flipH="1" flipV="1">
                <a:off x="2880360" y="4419600"/>
                <a:ext cx="307892" cy="271628"/>
              </a:xfrm>
              <a:prstGeom prst="straightConnector1">
                <a:avLst/>
              </a:prstGeom>
              <a:ln>
                <a:solidFill>
                  <a:srgbClr val="193EB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22" name="그룹 21"/>
            <p:cNvGrpSpPr/>
            <p:nvPr/>
          </p:nvGrpSpPr>
          <p:grpSpPr>
            <a:xfrm>
              <a:off x="3439595" y="3811836"/>
              <a:ext cx="1232203" cy="467989"/>
              <a:chOff x="2776438" y="4834253"/>
              <a:chExt cx="1232203" cy="467989"/>
            </a:xfrm>
          </p:grpSpPr>
          <p:sp>
            <p:nvSpPr>
              <p:cNvPr id="23" name="직사각형 22">
                <a:extLst>
                  <a:ext uri="{FF2B5EF4-FFF2-40B4-BE49-F238E27FC236}">
                    <a16:creationId xmlns="" xmlns:a16="http://schemas.microsoft.com/office/drawing/2014/main" id="{0245D1B0-B26B-472C-9F41-ADC7035A4E4B}"/>
                  </a:ext>
                </a:extLst>
              </p:cNvPr>
              <p:cNvSpPr/>
              <p:nvPr/>
            </p:nvSpPr>
            <p:spPr>
              <a:xfrm>
                <a:off x="3208422" y="4834253"/>
                <a:ext cx="800219" cy="292388"/>
              </a:xfrm>
              <a:prstGeom prst="rect">
                <a:avLst/>
              </a:prstGeom>
              <a:solidFill>
                <a:schemeClr val="bg1">
                  <a:lumMod val="95000"/>
                </a:schemeClr>
              </a:solidFill>
              <a:ln>
                <a:solidFill>
                  <a:srgbClr val="193EB0"/>
                </a:solidFill>
              </a:ln>
            </p:spPr>
            <p:txBody>
              <a:bodyPr wrap="none" rtlCol="0">
                <a:spAutoFit/>
              </a:bodyPr>
              <a:lstStyle/>
              <a:p>
                <a:r>
                  <a:rPr lang="en-US" altLang="ko-KR" sz="1300" b="1" dirty="0">
                    <a:solidFill>
                      <a:srgbClr val="1429A0"/>
                    </a:solidFill>
                    <a:latin typeface="SamsungOne 400" panose="020B0503030303020204" pitchFamily="34" charset="0"/>
                    <a:ea typeface="SamsungOne 400" panose="020B0503030303020204" pitchFamily="34" charset="0"/>
                  </a:rPr>
                  <a:t>group(1)</a:t>
                </a:r>
                <a:endParaRPr lang="ko-KR" altLang="en-US" sz="1300" b="1" dirty="0">
                  <a:solidFill>
                    <a:srgbClr val="1429A0"/>
                  </a:solidFill>
                  <a:latin typeface="SamsungOne 400" panose="020B0503030303020204" pitchFamily="34" charset="0"/>
                </a:endParaRPr>
              </a:p>
            </p:txBody>
          </p:sp>
          <p:cxnSp>
            <p:nvCxnSpPr>
              <p:cNvPr id="24" name="직선 화살표 연결선 23">
                <a:extLst>
                  <a:ext uri="{FF2B5EF4-FFF2-40B4-BE49-F238E27FC236}">
                    <a16:creationId xmlns="" xmlns:a16="http://schemas.microsoft.com/office/drawing/2014/main" id="{45BD4E15-2085-4B99-9DCA-A9E5E4645C98}"/>
                  </a:ext>
                </a:extLst>
              </p:cNvPr>
              <p:cNvCxnSpPr>
                <a:cxnSpLocks/>
              </p:cNvCxnSpPr>
              <p:nvPr/>
            </p:nvCxnSpPr>
            <p:spPr>
              <a:xfrm flipH="1">
                <a:off x="2776438" y="5126641"/>
                <a:ext cx="431984" cy="175601"/>
              </a:xfrm>
              <a:prstGeom prst="straightConnector1">
                <a:avLst/>
              </a:prstGeom>
              <a:ln>
                <a:solidFill>
                  <a:srgbClr val="193EB0"/>
                </a:solidFill>
                <a:tailEnd type="triangle"/>
              </a:ln>
            </p:spPr>
            <p:style>
              <a:lnRef idx="1">
                <a:schemeClr val="accent2"/>
              </a:lnRef>
              <a:fillRef idx="0">
                <a:schemeClr val="accent2"/>
              </a:fillRef>
              <a:effectRef idx="0">
                <a:schemeClr val="accent2"/>
              </a:effectRef>
              <a:fontRef idx="minor">
                <a:schemeClr val="tx1"/>
              </a:fontRef>
            </p:style>
          </p:cxnSp>
        </p:grpSp>
      </p:grpSp>
    </p:spTree>
    <p:custDataLst>
      <p:tags r:id="rId1"/>
    </p:custDataLst>
    <p:extLst>
      <p:ext uri="{BB962C8B-B14F-4D97-AF65-F5344CB8AC3E}">
        <p14:creationId xmlns:p14="http://schemas.microsoft.com/office/powerpoint/2010/main" val="341388687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 xmlns:a16="http://schemas.microsoft.com/office/drawing/2014/main" id="{B0DC0F58-FA5C-4C84-BA33-08BFAE21486C}"/>
              </a:ext>
            </a:extLst>
          </p:cNvPr>
          <p:cNvSpPr txBox="1"/>
          <p:nvPr/>
        </p:nvSpPr>
        <p:spPr>
          <a:xfrm>
            <a:off x="619113" y="4203156"/>
            <a:ext cx="8631076" cy="595035"/>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In this case, since ‘life’ is located in txt2, it displays the index of ‘life’ through the result span (23, 27).</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 symbol | does not mean find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Life|life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Instead, it means find Life or life string. </a:t>
            </a:r>
          </a:p>
        </p:txBody>
      </p:sp>
      <p:sp>
        <p:nvSpPr>
          <p:cNvPr id="12" name="직사각형 11">
            <a:extLst>
              <a:ext uri="{FF2B5EF4-FFF2-40B4-BE49-F238E27FC236}">
                <a16:creationId xmlns="" xmlns:a16="http://schemas.microsoft.com/office/drawing/2014/main" id="{F2B7DBF3-3B0B-4AFB-9DD8-725C8C00EBE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 xmlns:a16="http://schemas.microsoft.com/office/drawing/2014/main" id="{58C21284-1CD8-4C47-9FBF-72D20418AB93}"/>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4" name="직사각형 13">
            <a:extLst>
              <a:ext uri="{FF2B5EF4-FFF2-40B4-BE49-F238E27FC236}">
                <a16:creationId xmlns="" xmlns:a16="http://schemas.microsoft.com/office/drawing/2014/main"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Examine the result of search function of the regular expression.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It searches the intended string, but it cannot find life with lowercase l in txt2. Try the following method. </a:t>
            </a:r>
          </a:p>
        </p:txBody>
      </p:sp>
      <p:grpSp>
        <p:nvGrpSpPr>
          <p:cNvPr id="5" name="그룹 4"/>
          <p:cNvGrpSpPr/>
          <p:nvPr/>
        </p:nvGrpSpPr>
        <p:grpSpPr>
          <a:xfrm>
            <a:off x="519877" y="2537629"/>
            <a:ext cx="9001125" cy="1557611"/>
            <a:chOff x="519877" y="2575748"/>
            <a:chExt cx="9001125" cy="1557611"/>
          </a:xfrm>
        </p:grpSpPr>
        <p:pic>
          <p:nvPicPr>
            <p:cNvPr id="4" name="그림 3">
              <a:extLst>
                <a:ext uri="{FF2B5EF4-FFF2-40B4-BE49-F238E27FC236}">
                  <a16:creationId xmlns="" xmlns:a16="http://schemas.microsoft.com/office/drawing/2014/main" id="{5E21BFB8-5736-4E4B-8AE4-DB3EF47765FD}"/>
                </a:ext>
              </a:extLst>
            </p:cNvPr>
            <p:cNvPicPr>
              <a:picLocks noChangeAspect="1"/>
            </p:cNvPicPr>
            <p:nvPr/>
          </p:nvPicPr>
          <p:blipFill>
            <a:blip r:embed="rId5"/>
            <a:stretch>
              <a:fillRect/>
            </a:stretch>
          </p:blipFill>
          <p:spPr>
            <a:xfrm>
              <a:off x="519877" y="2575748"/>
              <a:ext cx="9001125" cy="1557611"/>
            </a:xfrm>
            <a:prstGeom prst="rect">
              <a:avLst/>
            </a:prstGeom>
          </p:spPr>
        </p:pic>
        <p:sp>
          <p:nvSpPr>
            <p:cNvPr id="3" name="TextBox 2">
              <a:extLst>
                <a:ext uri="{FF2B5EF4-FFF2-40B4-BE49-F238E27FC236}">
                  <a16:creationId xmlns="" xmlns:a16="http://schemas.microsoft.com/office/drawing/2014/main" id="{4A860423-4E55-9C45-AB26-9ADC62F7EF2E}"/>
                </a:ext>
              </a:extLst>
            </p:cNvPr>
            <p:cNvSpPr txBox="1"/>
            <p:nvPr/>
          </p:nvSpPr>
          <p:spPr>
            <a:xfrm>
              <a:off x="3360804" y="2881205"/>
              <a:ext cx="2535731" cy="18472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in the sentence</a:t>
              </a:r>
              <a:endParaRPr lang="ko-KR" altLang="en-US" dirty="0"/>
            </a:p>
          </p:txBody>
        </p:sp>
        <p:sp>
          <p:nvSpPr>
            <p:cNvPr id="11" name="TextBox 10">
              <a:extLst>
                <a:ext uri="{FF2B5EF4-FFF2-40B4-BE49-F238E27FC236}">
                  <a16:creationId xmlns="" xmlns:a16="http://schemas.microsoft.com/office/drawing/2014/main" id="{97E90C2A-BDF9-EB46-A91C-AF660D270B56}"/>
                </a:ext>
              </a:extLst>
            </p:cNvPr>
            <p:cNvSpPr txBox="1"/>
            <p:nvPr/>
          </p:nvSpPr>
          <p:spPr>
            <a:xfrm>
              <a:off x="3703831" y="3573729"/>
              <a:ext cx="2609563" cy="19144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in the sentence</a:t>
              </a:r>
              <a:endParaRPr lang="ko-KR" altLang="en-US" dirty="0"/>
            </a:p>
          </p:txBody>
        </p:sp>
      </p:grpSp>
    </p:spTree>
    <p:custDataLst>
      <p:tags r:id="rId1"/>
    </p:custDataLst>
    <p:extLst>
      <p:ext uri="{BB962C8B-B14F-4D97-AF65-F5344CB8AC3E}">
        <p14:creationId xmlns:p14="http://schemas.microsoft.com/office/powerpoint/2010/main" val="19197077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 xmlns:a16="http://schemas.microsoft.com/office/drawing/2014/main" id="{B0DC0F58-FA5C-4C84-BA33-08BFAE21486C}"/>
              </a:ext>
            </a:extLst>
          </p:cNvPr>
          <p:cNvSpPr txBox="1"/>
          <p:nvPr/>
        </p:nvSpPr>
        <p:spPr>
          <a:xfrm>
            <a:off x="486259" y="3005061"/>
            <a:ext cx="8829548" cy="995144"/>
          </a:xfrm>
          <a:prstGeom prst="rect">
            <a:avLst/>
          </a:prstGeom>
          <a:noFill/>
        </p:spPr>
        <p:txBody>
          <a:bodyPr wrap="square">
            <a:spAutoFit/>
          </a:bodyPr>
          <a:lstStyle/>
          <a:p>
            <a:pPr marL="117475" indent="-117475" defTabSz="-45199300">
              <a:spcBef>
                <a:spcPts val="0"/>
              </a:spcBef>
              <a:spcAft>
                <a:spcPts val="600"/>
              </a:spcAft>
              <a:buClr>
                <a:srgbClr val="000000"/>
              </a:buClr>
              <a:buSzPct val="120000"/>
              <a:buBlip>
                <a:blip r:embed="rId4"/>
              </a:buBlip>
              <a:defRPr/>
            </a:pP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Like the previous exercise, [</a:t>
            </a:r>
            <a:r>
              <a:rPr lang="en-US" altLang="ko-KR" sz="1300" dirty="0" err="1">
                <a:latin typeface="SamsungOne 400" panose="020B0503030303020204" pitchFamily="34" charset="0"/>
                <a:ea typeface="SamsungOne 400" panose="020B0503030303020204" pitchFamily="34" charset="0"/>
                <a:cs typeface="Arial" panose="020B0604020202020204" pitchFamily="34" charset="0"/>
                <a:sym typeface="Arial"/>
              </a:rPr>
              <a:t>Ll</a:t>
            </a: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a:t>
            </a:r>
            <a:r>
              <a:rPr lang="en-US" altLang="ko-KR" sz="1300" dirty="0" err="1">
                <a:latin typeface="SamsungOne 400" panose="020B0503030303020204" pitchFamily="34" charset="0"/>
                <a:ea typeface="SamsungOne 400" panose="020B0503030303020204" pitchFamily="34" charset="0"/>
                <a:cs typeface="Arial" panose="020B0604020202020204" pitchFamily="34" charset="0"/>
                <a:sym typeface="Arial"/>
              </a:rPr>
              <a:t>ife</a:t>
            </a: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 means Life or life. Square bracket [] expresses the range of character selection. </a:t>
            </a:r>
            <a:b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b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For example, [0-9] means all number characters from 0 to 9.</a:t>
            </a:r>
          </a:p>
          <a:p>
            <a:pPr marL="117475" indent="-117475" defTabSz="-45199300">
              <a:spcBef>
                <a:spcPts val="0"/>
              </a:spcBef>
              <a:spcAft>
                <a:spcPts val="600"/>
              </a:spcAft>
              <a:buClr>
                <a:srgbClr val="000000"/>
              </a:buClr>
              <a:buSzPct val="120000"/>
              <a:buBlip>
                <a:blip r:embed="rId4"/>
              </a:buBlip>
              <a:defRPr/>
            </a:pP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As such, you can search and replace certain characters by using characters with special meanings such as [], -, |. Such characters for special use are called meta characters. </a:t>
            </a:r>
          </a:p>
        </p:txBody>
      </p:sp>
      <p:sp>
        <p:nvSpPr>
          <p:cNvPr id="12" name="직사각형 11">
            <a:extLst>
              <a:ext uri="{FF2B5EF4-FFF2-40B4-BE49-F238E27FC236}">
                <a16:creationId xmlns="" xmlns:a16="http://schemas.microsoft.com/office/drawing/2014/main" id="{EEF789CC-41CF-4222-8407-B8C5E47FA4E4}"/>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 xmlns:a16="http://schemas.microsoft.com/office/drawing/2014/main" id="{9DA4546E-E361-4B52-B155-C1D3E52893FC}"/>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2.3. Meta characters</a:t>
            </a:r>
            <a:endParaRPr lang="fr-FR" altLang="ko-KR" b="1" dirty="0">
              <a:latin typeface="Samsung Sharp Sans" pitchFamily="2" charset="0"/>
              <a:sym typeface="Arial"/>
            </a:endParaRPr>
          </a:p>
        </p:txBody>
      </p:sp>
      <p:sp>
        <p:nvSpPr>
          <p:cNvPr id="10" name="직사각형 9">
            <a:extLst>
              <a:ext uri="{FF2B5EF4-FFF2-40B4-BE49-F238E27FC236}">
                <a16:creationId xmlns="" xmlns:a16="http://schemas.microsoft.com/office/drawing/2014/main"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Since Life or life share the same characters except for the first l, the following expression returns the same result. </a:t>
            </a:r>
          </a:p>
        </p:txBody>
      </p:sp>
      <p:grpSp>
        <p:nvGrpSpPr>
          <p:cNvPr id="5" name="그룹 4"/>
          <p:cNvGrpSpPr/>
          <p:nvPr/>
        </p:nvGrpSpPr>
        <p:grpSpPr>
          <a:xfrm>
            <a:off x="534655" y="2249941"/>
            <a:ext cx="8968267" cy="645199"/>
            <a:chOff x="534655" y="2486620"/>
            <a:chExt cx="8968267" cy="645199"/>
          </a:xfrm>
        </p:grpSpPr>
        <p:pic>
          <p:nvPicPr>
            <p:cNvPr id="4" name="그림 3">
              <a:extLst>
                <a:ext uri="{FF2B5EF4-FFF2-40B4-BE49-F238E27FC236}">
                  <a16:creationId xmlns="" xmlns:a16="http://schemas.microsoft.com/office/drawing/2014/main" id="{64A6232B-BD25-4903-AC6B-1C8299D9498D}"/>
                </a:ext>
              </a:extLst>
            </p:cNvPr>
            <p:cNvPicPr>
              <a:picLocks noChangeAspect="1"/>
            </p:cNvPicPr>
            <p:nvPr/>
          </p:nvPicPr>
          <p:blipFill>
            <a:blip r:embed="rId5"/>
            <a:stretch>
              <a:fillRect/>
            </a:stretch>
          </p:blipFill>
          <p:spPr>
            <a:xfrm>
              <a:off x="534655" y="2486620"/>
              <a:ext cx="8968267" cy="645199"/>
            </a:xfrm>
            <a:prstGeom prst="rect">
              <a:avLst/>
            </a:prstGeom>
          </p:spPr>
        </p:pic>
        <p:sp>
          <p:nvSpPr>
            <p:cNvPr id="3" name="TextBox 2">
              <a:extLst>
                <a:ext uri="{FF2B5EF4-FFF2-40B4-BE49-F238E27FC236}">
                  <a16:creationId xmlns="" xmlns:a16="http://schemas.microsoft.com/office/drawing/2014/main" id="{EEC3CB1D-288B-814C-A73B-02C3C224AD22}"/>
                </a:ext>
              </a:extLst>
            </p:cNvPr>
            <p:cNvSpPr txBox="1"/>
            <p:nvPr/>
          </p:nvSpPr>
          <p:spPr>
            <a:xfrm>
              <a:off x="3574421" y="2633205"/>
              <a:ext cx="3169279" cy="19067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or life is in the sentence</a:t>
              </a:r>
              <a:endParaRPr lang="ko-KR" altLang="en-US" dirty="0"/>
            </a:p>
          </p:txBody>
        </p:sp>
      </p:grpSp>
    </p:spTree>
    <p:custDataLst>
      <p:tags r:id="rId1"/>
    </p:custDataLst>
    <p:extLst>
      <p:ext uri="{BB962C8B-B14F-4D97-AF65-F5344CB8AC3E}">
        <p14:creationId xmlns:p14="http://schemas.microsoft.com/office/powerpoint/2010/main" val="364944963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 xmlns:a16="http://schemas.microsoft.com/office/drawing/2014/main" id="{B0DC0F58-FA5C-4C84-BA33-08BFAE21486C}"/>
              </a:ext>
            </a:extLst>
          </p:cNvPr>
          <p:cNvSpPr txBox="1"/>
          <p:nvPr/>
        </p:nvSpPr>
        <p:spPr>
          <a:xfrm>
            <a:off x="593648" y="4902205"/>
            <a:ext cx="8874352" cy="492443"/>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 above result shows that if you search txt3 using ^Life, the output is None. This is because the meta character ^ matches sentences with Life as the first word.</a:t>
            </a:r>
          </a:p>
        </p:txBody>
      </p:sp>
      <p:sp>
        <p:nvSpPr>
          <p:cNvPr id="19" name="직사각형 18">
            <a:extLst>
              <a:ext uri="{FF2B5EF4-FFF2-40B4-BE49-F238E27FC236}">
                <a16:creationId xmlns="" xmlns:a16="http://schemas.microsoft.com/office/drawing/2014/main" id="{C196A68A-7656-4F30-8749-BC0BA9A092C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0" name="TextBox 19">
            <a:extLst>
              <a:ext uri="{FF2B5EF4-FFF2-40B4-BE49-F238E27FC236}">
                <a16:creationId xmlns="" xmlns:a16="http://schemas.microsoft.com/office/drawing/2014/main" id="{399417E3-A925-44C7-A7F0-B3B7F7B11901}"/>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2.3. Meta characters</a:t>
            </a:r>
            <a:endParaRPr lang="fr-FR" altLang="ko-KR" b="1" dirty="0">
              <a:latin typeface="Samsung Sharp Sans" pitchFamily="2" charset="0"/>
              <a:sym typeface="Arial"/>
            </a:endParaRPr>
          </a:p>
        </p:txBody>
      </p:sp>
      <p:sp>
        <p:nvSpPr>
          <p:cNvPr id="14" name="직사각형 13">
            <a:extLst>
              <a:ext uri="{FF2B5EF4-FFF2-40B4-BE49-F238E27FC236}">
                <a16:creationId xmlns="" xmlns:a16="http://schemas.microsoft.com/office/drawing/2014/main"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Study ^ which means the start of a string in regular expressions.</a:t>
            </a:r>
          </a:p>
        </p:txBody>
      </p:sp>
      <p:grpSp>
        <p:nvGrpSpPr>
          <p:cNvPr id="26" name="그룹 25"/>
          <p:cNvGrpSpPr/>
          <p:nvPr/>
        </p:nvGrpSpPr>
        <p:grpSpPr>
          <a:xfrm>
            <a:off x="503358" y="2247182"/>
            <a:ext cx="8865444" cy="2539113"/>
            <a:chOff x="503358" y="2343543"/>
            <a:chExt cx="8865444" cy="2539113"/>
          </a:xfrm>
        </p:grpSpPr>
        <p:grpSp>
          <p:nvGrpSpPr>
            <p:cNvPr id="7" name="그룹 6"/>
            <p:cNvGrpSpPr/>
            <p:nvPr/>
          </p:nvGrpSpPr>
          <p:grpSpPr>
            <a:xfrm>
              <a:off x="503358" y="2599495"/>
              <a:ext cx="878426" cy="2147317"/>
              <a:chOff x="463014" y="2599495"/>
              <a:chExt cx="878426" cy="2147317"/>
            </a:xfrm>
          </p:grpSpPr>
          <p:sp>
            <p:nvSpPr>
              <p:cNvPr id="3" name="자유형: 도형 2">
                <a:extLst>
                  <a:ext uri="{FF2B5EF4-FFF2-40B4-BE49-F238E27FC236}">
                    <a16:creationId xmlns="" xmlns:a16="http://schemas.microsoft.com/office/drawing/2014/main" id="{DA6F59AD-719A-46C4-9110-A26CD0D7AC2B}"/>
                  </a:ext>
                </a:extLst>
              </p:cNvPr>
              <p:cNvSpPr/>
              <p:nvPr/>
            </p:nvSpPr>
            <p:spPr>
              <a:xfrm>
                <a:off x="463014" y="2599495"/>
                <a:ext cx="849852" cy="722749"/>
              </a:xfrm>
              <a:custGeom>
                <a:avLst/>
                <a:gdLst>
                  <a:gd name="connsiteX0" fmla="*/ 653143 w 653143"/>
                  <a:gd name="connsiteY0" fmla="*/ 0 h 723482"/>
                  <a:gd name="connsiteX1" fmla="*/ 0 w 653143"/>
                  <a:gd name="connsiteY1" fmla="*/ 0 h 723482"/>
                  <a:gd name="connsiteX2" fmla="*/ 0 w 653143"/>
                  <a:gd name="connsiteY2" fmla="*/ 723482 h 723482"/>
                  <a:gd name="connsiteX3" fmla="*/ 371789 w 653143"/>
                  <a:gd name="connsiteY3" fmla="*/ 723482 h 723482"/>
                </a:gdLst>
                <a:ahLst/>
                <a:cxnLst>
                  <a:cxn ang="0">
                    <a:pos x="connsiteX0" y="connsiteY0"/>
                  </a:cxn>
                  <a:cxn ang="0">
                    <a:pos x="connsiteX1" y="connsiteY1"/>
                  </a:cxn>
                  <a:cxn ang="0">
                    <a:pos x="connsiteX2" y="connsiteY2"/>
                  </a:cxn>
                  <a:cxn ang="0">
                    <a:pos x="connsiteX3" y="connsiteY3"/>
                  </a:cxn>
                </a:cxnLst>
                <a:rect l="l" t="t" r="r" b="b"/>
                <a:pathLst>
                  <a:path w="653143" h="723482">
                    <a:moveTo>
                      <a:pt x="653143" y="0"/>
                    </a:moveTo>
                    <a:lnTo>
                      <a:pt x="0" y="0"/>
                    </a:lnTo>
                    <a:lnTo>
                      <a:pt x="0" y="723482"/>
                    </a:lnTo>
                    <a:lnTo>
                      <a:pt x="371789" y="723482"/>
                    </a:lnTo>
                  </a:path>
                </a:pathLst>
              </a:custGeom>
              <a:ln w="12700">
                <a:solidFill>
                  <a:srgbClr val="1429A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ko-KR" altLang="en-US" dirty="0"/>
              </a:p>
            </p:txBody>
          </p:sp>
          <p:sp>
            <p:nvSpPr>
              <p:cNvPr id="16" name="자유형: 도형 15">
                <a:extLst>
                  <a:ext uri="{FF2B5EF4-FFF2-40B4-BE49-F238E27FC236}">
                    <a16:creationId xmlns="" xmlns:a16="http://schemas.microsoft.com/office/drawing/2014/main" id="{FF90B63C-6C68-4F65-B542-8840A360EF41}"/>
                  </a:ext>
                </a:extLst>
              </p:cNvPr>
              <p:cNvSpPr/>
              <p:nvPr/>
            </p:nvSpPr>
            <p:spPr>
              <a:xfrm>
                <a:off x="531501" y="2745689"/>
                <a:ext cx="809939" cy="1218296"/>
              </a:xfrm>
              <a:custGeom>
                <a:avLst/>
                <a:gdLst>
                  <a:gd name="connsiteX0" fmla="*/ 653143 w 653143"/>
                  <a:gd name="connsiteY0" fmla="*/ 0 h 723482"/>
                  <a:gd name="connsiteX1" fmla="*/ 0 w 653143"/>
                  <a:gd name="connsiteY1" fmla="*/ 0 h 723482"/>
                  <a:gd name="connsiteX2" fmla="*/ 0 w 653143"/>
                  <a:gd name="connsiteY2" fmla="*/ 723482 h 723482"/>
                  <a:gd name="connsiteX3" fmla="*/ 371789 w 653143"/>
                  <a:gd name="connsiteY3" fmla="*/ 723482 h 723482"/>
                </a:gdLst>
                <a:ahLst/>
                <a:cxnLst>
                  <a:cxn ang="0">
                    <a:pos x="connsiteX0" y="connsiteY0"/>
                  </a:cxn>
                  <a:cxn ang="0">
                    <a:pos x="connsiteX1" y="connsiteY1"/>
                  </a:cxn>
                  <a:cxn ang="0">
                    <a:pos x="connsiteX2" y="connsiteY2"/>
                  </a:cxn>
                  <a:cxn ang="0">
                    <a:pos x="connsiteX3" y="connsiteY3"/>
                  </a:cxn>
                </a:cxnLst>
                <a:rect l="l" t="t" r="r" b="b"/>
                <a:pathLst>
                  <a:path w="653143" h="723482">
                    <a:moveTo>
                      <a:pt x="653143" y="0"/>
                    </a:moveTo>
                    <a:lnTo>
                      <a:pt x="0" y="0"/>
                    </a:lnTo>
                    <a:lnTo>
                      <a:pt x="0" y="723482"/>
                    </a:lnTo>
                    <a:lnTo>
                      <a:pt x="371789" y="723482"/>
                    </a:lnTo>
                  </a:path>
                </a:pathLst>
              </a:custGeom>
              <a:ln w="12700">
                <a:solidFill>
                  <a:srgbClr val="1429A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ko-KR" altLang="en-US" dirty="0"/>
              </a:p>
            </p:txBody>
          </p:sp>
          <p:sp>
            <p:nvSpPr>
              <p:cNvPr id="18" name="자유형: 도형 17">
                <a:extLst>
                  <a:ext uri="{FF2B5EF4-FFF2-40B4-BE49-F238E27FC236}">
                    <a16:creationId xmlns="" xmlns:a16="http://schemas.microsoft.com/office/drawing/2014/main" id="{4AE7535A-FCA7-4984-83C4-443A53FC7B7A}"/>
                  </a:ext>
                </a:extLst>
              </p:cNvPr>
              <p:cNvSpPr/>
              <p:nvPr/>
            </p:nvSpPr>
            <p:spPr>
              <a:xfrm>
                <a:off x="593648" y="2872829"/>
                <a:ext cx="747792" cy="1873983"/>
              </a:xfrm>
              <a:custGeom>
                <a:avLst/>
                <a:gdLst>
                  <a:gd name="connsiteX0" fmla="*/ 653143 w 653143"/>
                  <a:gd name="connsiteY0" fmla="*/ 0 h 723482"/>
                  <a:gd name="connsiteX1" fmla="*/ 0 w 653143"/>
                  <a:gd name="connsiteY1" fmla="*/ 0 h 723482"/>
                  <a:gd name="connsiteX2" fmla="*/ 0 w 653143"/>
                  <a:gd name="connsiteY2" fmla="*/ 723482 h 723482"/>
                  <a:gd name="connsiteX3" fmla="*/ 371789 w 653143"/>
                  <a:gd name="connsiteY3" fmla="*/ 723482 h 723482"/>
                </a:gdLst>
                <a:ahLst/>
                <a:cxnLst>
                  <a:cxn ang="0">
                    <a:pos x="connsiteX0" y="connsiteY0"/>
                  </a:cxn>
                  <a:cxn ang="0">
                    <a:pos x="connsiteX1" y="connsiteY1"/>
                  </a:cxn>
                  <a:cxn ang="0">
                    <a:pos x="connsiteX2" y="connsiteY2"/>
                  </a:cxn>
                  <a:cxn ang="0">
                    <a:pos x="connsiteX3" y="connsiteY3"/>
                  </a:cxn>
                </a:cxnLst>
                <a:rect l="l" t="t" r="r" b="b"/>
                <a:pathLst>
                  <a:path w="653143" h="723482">
                    <a:moveTo>
                      <a:pt x="653143" y="0"/>
                    </a:moveTo>
                    <a:lnTo>
                      <a:pt x="0" y="0"/>
                    </a:lnTo>
                    <a:lnTo>
                      <a:pt x="0" y="723482"/>
                    </a:lnTo>
                    <a:lnTo>
                      <a:pt x="371789" y="723482"/>
                    </a:lnTo>
                  </a:path>
                </a:pathLst>
              </a:custGeom>
              <a:ln w="12700">
                <a:solidFill>
                  <a:srgbClr val="1429A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ko-KR" altLang="en-US" dirty="0"/>
              </a:p>
            </p:txBody>
          </p:sp>
        </p:grpSp>
        <p:pic>
          <p:nvPicPr>
            <p:cNvPr id="5" name="그림 4">
              <a:extLst>
                <a:ext uri="{FF2B5EF4-FFF2-40B4-BE49-F238E27FC236}">
                  <a16:creationId xmlns="" xmlns:a16="http://schemas.microsoft.com/office/drawing/2014/main" id="{09C67D67-87D7-4618-8C1C-9B4D48786621}"/>
                </a:ext>
              </a:extLst>
            </p:cNvPr>
            <p:cNvPicPr>
              <a:picLocks noChangeAspect="1"/>
            </p:cNvPicPr>
            <p:nvPr/>
          </p:nvPicPr>
          <p:blipFill rotWithShape="1">
            <a:blip r:embed="rId5"/>
            <a:srcRect r="2049"/>
            <a:stretch/>
          </p:blipFill>
          <p:spPr>
            <a:xfrm>
              <a:off x="1065215" y="2343543"/>
              <a:ext cx="8303587" cy="2539113"/>
            </a:xfrm>
            <a:prstGeom prst="rect">
              <a:avLst/>
            </a:prstGeom>
          </p:spPr>
        </p:pic>
        <p:sp>
          <p:nvSpPr>
            <p:cNvPr id="6" name="TextBox 5">
              <a:extLst>
                <a:ext uri="{FF2B5EF4-FFF2-40B4-BE49-F238E27FC236}">
                  <a16:creationId xmlns="" xmlns:a16="http://schemas.microsoft.com/office/drawing/2014/main" id="{A8B88328-A031-964D-BD9C-ED60B3F33DFF}"/>
                </a:ext>
              </a:extLst>
            </p:cNvPr>
            <p:cNvSpPr txBox="1"/>
            <p:nvPr/>
          </p:nvSpPr>
          <p:spPr>
            <a:xfrm>
              <a:off x="3797960" y="2904278"/>
              <a:ext cx="2555776" cy="21544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the first word</a:t>
              </a:r>
              <a:endParaRPr lang="ko-KR" altLang="en-US" dirty="0"/>
            </a:p>
          </p:txBody>
        </p:sp>
        <p:sp>
          <p:nvSpPr>
            <p:cNvPr id="15" name="TextBox 14">
              <a:extLst>
                <a:ext uri="{FF2B5EF4-FFF2-40B4-BE49-F238E27FC236}">
                  <a16:creationId xmlns="" xmlns:a16="http://schemas.microsoft.com/office/drawing/2014/main" id="{AB5F9ACD-B122-6246-932B-F80E3F563FD5}"/>
                </a:ext>
              </a:extLst>
            </p:cNvPr>
            <p:cNvSpPr txBox="1"/>
            <p:nvPr/>
          </p:nvSpPr>
          <p:spPr>
            <a:xfrm>
              <a:off x="3777788" y="3577580"/>
              <a:ext cx="2629735" cy="214491"/>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the first word</a:t>
              </a:r>
              <a:endParaRPr lang="ko-KR" altLang="en-US" dirty="0"/>
            </a:p>
          </p:txBody>
        </p:sp>
        <p:sp>
          <p:nvSpPr>
            <p:cNvPr id="17" name="TextBox 16">
              <a:extLst>
                <a:ext uri="{FF2B5EF4-FFF2-40B4-BE49-F238E27FC236}">
                  <a16:creationId xmlns="" xmlns:a16="http://schemas.microsoft.com/office/drawing/2014/main" id="{30C2F75A-E3DA-354E-AB43-E52C43F93A72}"/>
                </a:ext>
              </a:extLst>
            </p:cNvPr>
            <p:cNvSpPr txBox="1"/>
            <p:nvPr/>
          </p:nvSpPr>
          <p:spPr>
            <a:xfrm>
              <a:off x="3784513" y="4223989"/>
              <a:ext cx="2609564" cy="22026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the first word</a:t>
              </a:r>
              <a:endParaRPr lang="ko-KR" altLang="en-US" dirty="0"/>
            </a:p>
          </p:txBody>
        </p:sp>
        <p:cxnSp>
          <p:nvCxnSpPr>
            <p:cNvPr id="9" name="직선 연결선 8"/>
            <p:cNvCxnSpPr/>
            <p:nvPr/>
          </p:nvCxnSpPr>
          <p:spPr>
            <a:xfrm flipH="1">
              <a:off x="9359153" y="2447365"/>
              <a:ext cx="9649" cy="7261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9355355" y="3545864"/>
              <a:ext cx="0" cy="2663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9355354" y="4197093"/>
              <a:ext cx="0" cy="4085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648665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 xmlns:a16="http://schemas.microsoft.com/office/drawing/2014/main" id="{B0DC0F58-FA5C-4C84-BA33-08BFAE21486C}"/>
              </a:ext>
            </a:extLst>
          </p:cNvPr>
          <p:cNvSpPr txBox="1"/>
          <p:nvPr/>
        </p:nvSpPr>
        <p:spPr>
          <a:xfrm>
            <a:off x="637462" y="4077846"/>
            <a:ext cx="8631076" cy="292388"/>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You can find strings with life as the last word by using the $ character in the second row of the table.  </a:t>
            </a:r>
            <a:endParaRPr lang="en-US" altLang="ko-KR" sz="1300" dirty="0">
              <a:solidFill>
                <a:srgbClr val="FF0000"/>
              </a:solidFill>
              <a:latin typeface="SamsungOne 400" panose="020B0503030303020204" pitchFamily="34" charset="0"/>
              <a:ea typeface="SamsungOne 400" panose="020B0503030303020204" pitchFamily="34" charset="0"/>
              <a:cs typeface="+mn-cs"/>
              <a:sym typeface="Arial"/>
            </a:endParaRPr>
          </a:p>
        </p:txBody>
      </p:sp>
      <p:sp>
        <p:nvSpPr>
          <p:cNvPr id="12" name="직사각형 11">
            <a:extLst>
              <a:ext uri="{FF2B5EF4-FFF2-40B4-BE49-F238E27FC236}">
                <a16:creationId xmlns="" xmlns:a16="http://schemas.microsoft.com/office/drawing/2014/main" id="{F7F89E7E-C2E7-45EE-88E6-E5835AFAD957}"/>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 xmlns:a16="http://schemas.microsoft.com/office/drawing/2014/main" id="{FDDD7E83-A8B6-49E1-AF9D-07DB430BB6FA}"/>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2.3. Meta characters</a:t>
            </a:r>
            <a:endParaRPr lang="fr-FR" altLang="ko-KR" b="1" dirty="0">
              <a:latin typeface="Samsung Sharp Sans" pitchFamily="2" charset="0"/>
              <a:sym typeface="Arial"/>
            </a:endParaRPr>
          </a:p>
        </p:txBody>
      </p:sp>
      <p:sp>
        <p:nvSpPr>
          <p:cNvPr id="10" name="직사각형 9">
            <a:extLst>
              <a:ext uri="{FF2B5EF4-FFF2-40B4-BE49-F238E27FC236}">
                <a16:creationId xmlns="" xmlns:a16="http://schemas.microsoft.com/office/drawing/2014/main"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Apply regular expressions to the following strings. </a:t>
            </a:r>
          </a:p>
        </p:txBody>
      </p:sp>
      <p:grpSp>
        <p:nvGrpSpPr>
          <p:cNvPr id="5" name="그룹 4"/>
          <p:cNvGrpSpPr/>
          <p:nvPr/>
        </p:nvGrpSpPr>
        <p:grpSpPr>
          <a:xfrm>
            <a:off x="521970" y="2274627"/>
            <a:ext cx="9003030" cy="1648644"/>
            <a:chOff x="521970" y="2301523"/>
            <a:chExt cx="9003030" cy="1648644"/>
          </a:xfrm>
        </p:grpSpPr>
        <p:pic>
          <p:nvPicPr>
            <p:cNvPr id="4" name="그림 3" descr="텍스트이(가) 표시된 사진&#10;&#10;자동 생성된 설명">
              <a:extLst>
                <a:ext uri="{FF2B5EF4-FFF2-40B4-BE49-F238E27FC236}">
                  <a16:creationId xmlns="" xmlns:a16="http://schemas.microsoft.com/office/drawing/2014/main" id="{12570503-B4E6-45C5-B7AD-F3AA269895F4}"/>
                </a:ext>
              </a:extLst>
            </p:cNvPr>
            <p:cNvPicPr>
              <a:picLocks noChangeAspect="1"/>
            </p:cNvPicPr>
            <p:nvPr/>
          </p:nvPicPr>
          <p:blipFill>
            <a:blip r:embed="rId5"/>
            <a:stretch>
              <a:fillRect/>
            </a:stretch>
          </p:blipFill>
          <p:spPr>
            <a:xfrm>
              <a:off x="521970" y="2301523"/>
              <a:ext cx="9003030" cy="1648644"/>
            </a:xfrm>
            <a:prstGeom prst="rect">
              <a:avLst/>
            </a:prstGeom>
            <a:solidFill>
              <a:srgbClr val="F7F7F7"/>
            </a:solidFill>
            <a:ln>
              <a:noFill/>
            </a:ln>
            <a:effectLst/>
          </p:spPr>
        </p:pic>
        <p:sp>
          <p:nvSpPr>
            <p:cNvPr id="3" name="TextBox 2">
              <a:extLst>
                <a:ext uri="{FF2B5EF4-FFF2-40B4-BE49-F238E27FC236}">
                  <a16:creationId xmlns="" xmlns:a16="http://schemas.microsoft.com/office/drawing/2014/main" id="{B3DDCC6D-11A2-984F-85B5-65C603E63FDE}"/>
                </a:ext>
              </a:extLst>
            </p:cNvPr>
            <p:cNvSpPr txBox="1"/>
            <p:nvPr/>
          </p:nvSpPr>
          <p:spPr>
            <a:xfrm>
              <a:off x="3313612" y="3422614"/>
              <a:ext cx="3033400" cy="221539"/>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or life is contained</a:t>
              </a:r>
              <a:endParaRPr lang="ko-KR" altLang="en-US" dirty="0"/>
            </a:p>
          </p:txBody>
        </p:sp>
        <p:sp>
          <p:nvSpPr>
            <p:cNvPr id="11" name="TextBox 10">
              <a:extLst>
                <a:ext uri="{FF2B5EF4-FFF2-40B4-BE49-F238E27FC236}">
                  <a16:creationId xmlns="" xmlns:a16="http://schemas.microsoft.com/office/drawing/2014/main" id="{E2816E85-65C2-9842-9BEF-E682517E6EB3}"/>
                </a:ext>
              </a:extLst>
            </p:cNvPr>
            <p:cNvSpPr txBox="1"/>
            <p:nvPr/>
          </p:nvSpPr>
          <p:spPr>
            <a:xfrm>
              <a:off x="3353951" y="2748486"/>
              <a:ext cx="3154425" cy="18297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or life is contained</a:t>
              </a:r>
              <a:endParaRPr lang="ko-KR" altLang="en-US" dirty="0"/>
            </a:p>
          </p:txBody>
        </p:sp>
      </p:grpSp>
    </p:spTree>
    <p:custDataLst>
      <p:tags r:id="rId1"/>
    </p:custDataLst>
    <p:extLst>
      <p:ext uri="{BB962C8B-B14F-4D97-AF65-F5344CB8AC3E}">
        <p14:creationId xmlns:p14="http://schemas.microsoft.com/office/powerpoint/2010/main" val="16637784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 xmlns:a16="http://schemas.microsoft.com/office/drawing/2014/main" id="{B0DC0F58-FA5C-4C84-BA33-08BFAE21486C}"/>
              </a:ext>
            </a:extLst>
          </p:cNvPr>
          <p:cNvSpPr txBox="1"/>
          <p:nvPr/>
        </p:nvSpPr>
        <p:spPr>
          <a:xfrm>
            <a:off x="580388" y="5858103"/>
            <a:ext cx="8631076" cy="492443"/>
          </a:xfrm>
          <a:prstGeom prst="rect">
            <a:avLst/>
          </a:prstGeom>
          <a:noFill/>
        </p:spPr>
        <p:txBody>
          <a:bodyPr wrap="square">
            <a:spAutoFit/>
          </a:bodyPr>
          <a:lstStyle/>
          <a:p>
            <a:pPr marL="179388" indent="-179388" latinLnBrk="0">
              <a:spcAft>
                <a:spcPts val="800"/>
              </a:spcAft>
              <a:buClr>
                <a:srgbClr val="193EB0"/>
              </a:buClr>
              <a:buSzPts val="1400"/>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The most important among meta characters are the dot (.) and the asterisk (*). The dot means that any string is possible, and the asterisk means that any amount of repetition is possible. </a:t>
            </a:r>
          </a:p>
        </p:txBody>
      </p:sp>
      <p:graphicFrame>
        <p:nvGraphicFramePr>
          <p:cNvPr id="3" name="표 2">
            <a:extLst>
              <a:ext uri="{FF2B5EF4-FFF2-40B4-BE49-F238E27FC236}">
                <a16:creationId xmlns="" xmlns:a16="http://schemas.microsoft.com/office/drawing/2014/main" id="{BC93CE1D-374A-4A1B-A82D-AB429C4EBFEB}"/>
              </a:ext>
            </a:extLst>
          </p:cNvPr>
          <p:cNvGraphicFramePr>
            <a:graphicFrameLocks noGrp="1"/>
          </p:cNvGraphicFramePr>
          <p:nvPr>
            <p:extLst>
              <p:ext uri="{D42A27DB-BD31-4B8C-83A1-F6EECF244321}">
                <p14:modId xmlns:p14="http://schemas.microsoft.com/office/powerpoint/2010/main" val="1084351325"/>
              </p:ext>
            </p:extLst>
          </p:nvPr>
        </p:nvGraphicFramePr>
        <p:xfrm>
          <a:off x="571468" y="2339787"/>
          <a:ext cx="8838467" cy="3482778"/>
        </p:xfrm>
        <a:graphic>
          <a:graphicData uri="http://schemas.openxmlformats.org/drawingml/2006/table">
            <a:tbl>
              <a:tblPr>
                <a:tableStyleId>{5940675A-B579-460E-94D1-54222C63F5DA}</a:tableStyleId>
              </a:tblPr>
              <a:tblGrid>
                <a:gridCol w="1638461">
                  <a:extLst>
                    <a:ext uri="{9D8B030D-6E8A-4147-A177-3AD203B41FA5}">
                      <a16:colId xmlns="" xmlns:a16="http://schemas.microsoft.com/office/drawing/2014/main" val="3823095297"/>
                    </a:ext>
                  </a:extLst>
                </a:gridCol>
                <a:gridCol w="1971737">
                  <a:extLst>
                    <a:ext uri="{9D8B030D-6E8A-4147-A177-3AD203B41FA5}">
                      <a16:colId xmlns="" xmlns:a16="http://schemas.microsoft.com/office/drawing/2014/main" val="3696145237"/>
                    </a:ext>
                  </a:extLst>
                </a:gridCol>
                <a:gridCol w="5228269">
                  <a:extLst>
                    <a:ext uri="{9D8B030D-6E8A-4147-A177-3AD203B41FA5}">
                      <a16:colId xmlns="" xmlns:a16="http://schemas.microsoft.com/office/drawing/2014/main" val="3303016510"/>
                    </a:ext>
                  </a:extLst>
                </a:gridCol>
              </a:tblGrid>
              <a:tr h="353752">
                <a:tc>
                  <a:txBody>
                    <a:bodyPr/>
                    <a:lstStyle/>
                    <a:p>
                      <a:pPr marL="0" marR="0" indent="0" algn="ctr" fontAlgn="base" latinLnBrk="1">
                        <a:lnSpc>
                          <a:spcPct val="120000"/>
                        </a:lnSpc>
                        <a:spcBef>
                          <a:spcPts val="0"/>
                        </a:spcBef>
                        <a:spcAft>
                          <a:spcPts val="0"/>
                        </a:spcAft>
                      </a:pPr>
                      <a:r>
                        <a:rPr lang="en-US" altLang="ko-KR" sz="1200" b="1" kern="0" spc="0" dirty="0">
                          <a:solidFill>
                            <a:srgbClr val="000000"/>
                          </a:solidFill>
                          <a:effectLst/>
                          <a:latin typeface="SamsungOne 400" panose="020B0503030303020204" pitchFamily="34" charset="0"/>
                          <a:ea typeface="SamsungOne 400" panose="020B0503030303020204" pitchFamily="34" charset="0"/>
                        </a:rPr>
                        <a:t>Regular expression</a:t>
                      </a:r>
                      <a:endParaRPr lang="ko-KR" altLang="en-US" sz="1200" b="1" kern="0" spc="0" dirty="0">
                        <a:solidFill>
                          <a:srgbClr val="000000"/>
                        </a:solidFill>
                        <a:effectLst/>
                        <a:latin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rgbClr val="193EB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1">
                        <a:lnSpc>
                          <a:spcPct val="120000"/>
                        </a:lnSpc>
                        <a:spcBef>
                          <a:spcPts val="0"/>
                        </a:spcBef>
                        <a:spcAft>
                          <a:spcPts val="0"/>
                        </a:spcAft>
                      </a:pPr>
                      <a:r>
                        <a:rPr lang="en-US" altLang="ko-KR" sz="1200" b="1" kern="0" spc="0" dirty="0">
                          <a:effectLst/>
                          <a:latin typeface="SamsungOne 400" panose="020B0503030303020204" pitchFamily="34" charset="0"/>
                          <a:ea typeface="SamsungOne 400" panose="020B0503030303020204" pitchFamily="34" charset="0"/>
                        </a:rPr>
                        <a:t>Function</a:t>
                      </a:r>
                      <a:endParaRPr lang="ko-KR" altLang="en-US" sz="1200" b="1"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rgbClr val="193EB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1">
                        <a:lnSpc>
                          <a:spcPct val="120000"/>
                        </a:lnSpc>
                        <a:spcBef>
                          <a:spcPts val="0"/>
                        </a:spcBef>
                        <a:spcAft>
                          <a:spcPts val="0"/>
                        </a:spcAft>
                      </a:pPr>
                      <a:r>
                        <a:rPr lang="en-US" altLang="ko-KR" sz="1200" b="1" kern="0" spc="0" dirty="0">
                          <a:effectLst/>
                          <a:latin typeface="SamsungOne 400" panose="020B0503030303020204" pitchFamily="34" charset="0"/>
                          <a:ea typeface="SamsungOne 400" panose="020B0503030303020204" pitchFamily="34" charset="0"/>
                        </a:rPr>
                        <a:t>Description</a:t>
                      </a:r>
                      <a:endParaRPr lang="ko-KR" altLang="en-US" sz="1200" b="1"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193EB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2040369004"/>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start</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the start of the string</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185705565"/>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end</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the end of the string</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4244707339"/>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character</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one character. </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596913617"/>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\d</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number</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one number. </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062863038"/>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\w</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character or number</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one character or one number.</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360432463"/>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\s</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whitespace characters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a space, a tab, a carriage return and a line feed</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893559201"/>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\S</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except whitespace characters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All characters except whitespace characters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51425719"/>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repetition</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0 or more repetitions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637093249"/>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repetition</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1 or more repetitions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146683266"/>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[abc]</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character range</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solidFill>
                            <a:schemeClr val="tx1"/>
                          </a:solidFill>
                          <a:effectLst/>
                          <a:latin typeface="SamsungOne 400" panose="020B0503030303020204" pitchFamily="34" charset="0"/>
                          <a:ea typeface="SamsungOne 400" panose="020B0503030303020204" pitchFamily="34" charset="0"/>
                        </a:rPr>
                        <a:t>[</a:t>
                      </a:r>
                      <a:r>
                        <a:rPr lang="en-US" altLang="ko-KR" sz="1200" kern="0" spc="0" dirty="0" err="1">
                          <a:solidFill>
                            <a:schemeClr val="tx1"/>
                          </a:solidFill>
                          <a:effectLst/>
                          <a:latin typeface="SamsungOne 400" panose="020B0503030303020204" pitchFamily="34" charset="0"/>
                          <a:ea typeface="SamsungOne 400" panose="020B0503030303020204" pitchFamily="34" charset="0"/>
                        </a:rPr>
                        <a:t>abc</a:t>
                      </a:r>
                      <a:r>
                        <a:rPr lang="en-US" altLang="ko-KR" sz="1200" kern="0" spc="0" dirty="0">
                          <a:solidFill>
                            <a:schemeClr val="tx1"/>
                          </a:solidFill>
                          <a:effectLst/>
                          <a:latin typeface="SamsungOne 400" panose="020B0503030303020204" pitchFamily="34" charset="0"/>
                          <a:ea typeface="SamsungOne 400" panose="020B0503030303020204" pitchFamily="34" charset="0"/>
                        </a:rPr>
                        <a:t>] displays a or b or c</a:t>
                      </a:r>
                      <a:endParaRPr lang="ko-KR" altLang="en-US" sz="1200" kern="0" spc="0" dirty="0">
                        <a:solidFill>
                          <a:schemeClr val="tx1"/>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4131231665"/>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[^abc]</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character range</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solidFill>
                            <a:schemeClr val="tx1"/>
                          </a:solidFill>
                          <a:effectLst/>
                          <a:latin typeface="SamsungOne 400" panose="020B0503030303020204" pitchFamily="34" charset="0"/>
                          <a:ea typeface="SamsungOne 400" panose="020B0503030303020204" pitchFamily="34" charset="0"/>
                        </a:rPr>
                        <a:t>[^</a:t>
                      </a:r>
                      <a:r>
                        <a:rPr lang="en-US" altLang="ko-KR" sz="1200" kern="0" spc="0" dirty="0" err="1">
                          <a:solidFill>
                            <a:schemeClr val="tx1"/>
                          </a:solidFill>
                          <a:effectLst/>
                          <a:latin typeface="SamsungOne 400" panose="020B0503030303020204" pitchFamily="34" charset="0"/>
                          <a:ea typeface="SamsungOne 400" panose="020B0503030303020204" pitchFamily="34" charset="0"/>
                        </a:rPr>
                        <a:t>abc</a:t>
                      </a:r>
                      <a:r>
                        <a:rPr lang="en-US" altLang="ko-KR" sz="1200" kern="0" spc="0" dirty="0">
                          <a:solidFill>
                            <a:schemeClr val="tx1"/>
                          </a:solidFill>
                          <a:effectLst/>
                          <a:latin typeface="SamsungOne 400" panose="020B0503030303020204" pitchFamily="34" charset="0"/>
                          <a:ea typeface="SamsungOne 400" panose="020B0503030303020204" pitchFamily="34" charset="0"/>
                        </a:rPr>
                        <a:t>] is any character that is not a or b or c.</a:t>
                      </a:r>
                      <a:endParaRPr lang="ko-KR" altLang="en-US" sz="1200" kern="0" spc="0" dirty="0">
                        <a:solidFill>
                          <a:schemeClr val="tx1"/>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4187841416"/>
                  </a:ext>
                </a:extLst>
              </a:tr>
            </a:tbl>
          </a:graphicData>
        </a:graphic>
      </p:graphicFrame>
      <p:sp>
        <p:nvSpPr>
          <p:cNvPr id="12" name="직사각형 11">
            <a:extLst>
              <a:ext uri="{FF2B5EF4-FFF2-40B4-BE49-F238E27FC236}">
                <a16:creationId xmlns="" xmlns:a16="http://schemas.microsoft.com/office/drawing/2014/main" id="{B5759FCA-055C-4842-818E-016E15F72059}"/>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 xmlns:a16="http://schemas.microsoft.com/office/drawing/2014/main" id="{E10CB5E7-41B6-44E3-BB4B-3B2B01623563}"/>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10" name="직사각형 9">
            <a:extLst>
              <a:ext uri="{FF2B5EF4-FFF2-40B4-BE49-F238E27FC236}">
                <a16:creationId xmlns="" xmlns:a16="http://schemas.microsoft.com/office/drawing/2014/main"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Let’s discuss essential regular expressions functions. Essential meta characters for regular expressions are as follows.</a:t>
            </a:r>
          </a:p>
        </p:txBody>
      </p:sp>
    </p:spTree>
    <p:custDataLst>
      <p:tags r:id="rId1"/>
    </p:custDataLst>
    <p:extLst>
      <p:ext uri="{BB962C8B-B14F-4D97-AF65-F5344CB8AC3E}">
        <p14:creationId xmlns:p14="http://schemas.microsoft.com/office/powerpoint/2010/main" val="14623216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 xmlns:a16="http://schemas.microsoft.com/office/drawing/2014/main" id="{44135379-A690-4213-A05B-D206FB576573}"/>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 xmlns:a16="http://schemas.microsoft.com/office/drawing/2014/main" id="{F9E8F6B5-8965-4F46-92AB-48DA8EBC5B5B}"/>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10" name="직사각형 9">
            <a:extLst>
              <a:ext uri="{FF2B5EF4-FFF2-40B4-BE49-F238E27FC236}">
                <a16:creationId xmlns="" xmlns:a16="http://schemas.microsoft.com/office/drawing/2014/main" id="{5D0FA3B9-5FEB-458E-BC94-AB11CC4B58C9}"/>
              </a:ext>
            </a:extLst>
          </p:cNvPr>
          <p:cNvSpPr/>
          <p:nvPr/>
        </p:nvSpPr>
        <p:spPr>
          <a:xfrm>
            <a:off x="580388" y="2033679"/>
            <a:ext cx="8829548"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dot meta character.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This is a meta character that means any random character.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For example, among strings ABA, ABBA, ABBBA, the one that matches the condition A..A is ABBA, which is also the name of the Swedish band ABBA. </a:t>
            </a:r>
          </a:p>
        </p:txBody>
      </p:sp>
      <p:grpSp>
        <p:nvGrpSpPr>
          <p:cNvPr id="4" name="그룹 3"/>
          <p:cNvGrpSpPr/>
          <p:nvPr/>
        </p:nvGrpSpPr>
        <p:grpSpPr>
          <a:xfrm>
            <a:off x="580388" y="3070434"/>
            <a:ext cx="8843660" cy="1376308"/>
            <a:chOff x="580388" y="3070434"/>
            <a:chExt cx="8843660" cy="1376308"/>
          </a:xfrm>
        </p:grpSpPr>
        <p:pic>
          <p:nvPicPr>
            <p:cNvPr id="5" name="그림 4">
              <a:extLst>
                <a:ext uri="{FF2B5EF4-FFF2-40B4-BE49-F238E27FC236}">
                  <a16:creationId xmlns="" xmlns:a16="http://schemas.microsoft.com/office/drawing/2014/main" id="{4581D5C6-A824-456E-BB43-8862814FAAB9}"/>
                </a:ext>
              </a:extLst>
            </p:cNvPr>
            <p:cNvPicPr>
              <a:picLocks noChangeAspect="1"/>
            </p:cNvPicPr>
            <p:nvPr/>
          </p:nvPicPr>
          <p:blipFill>
            <a:blip r:embed="rId5"/>
            <a:stretch>
              <a:fillRect/>
            </a:stretch>
          </p:blipFill>
          <p:spPr>
            <a:xfrm>
              <a:off x="580388" y="3070434"/>
              <a:ext cx="8843660" cy="1376308"/>
            </a:xfrm>
            <a:prstGeom prst="rect">
              <a:avLst/>
            </a:prstGeom>
          </p:spPr>
        </p:pic>
        <p:sp>
          <p:nvSpPr>
            <p:cNvPr id="3" name="TextBox 2">
              <a:extLst>
                <a:ext uri="{FF2B5EF4-FFF2-40B4-BE49-F238E27FC236}">
                  <a16:creationId xmlns="" xmlns:a16="http://schemas.microsoft.com/office/drawing/2014/main" id="{876BC62E-9E58-0049-A163-3BF7DFECE820}"/>
                </a:ext>
              </a:extLst>
            </p:cNvPr>
            <p:cNvSpPr txBox="1"/>
            <p:nvPr/>
          </p:nvSpPr>
          <p:spPr>
            <a:xfrm>
              <a:off x="3044413" y="3155050"/>
              <a:ext cx="2166321" cy="22749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1" name="TextBox 10">
              <a:extLst>
                <a:ext uri="{FF2B5EF4-FFF2-40B4-BE49-F238E27FC236}">
                  <a16:creationId xmlns="" xmlns:a16="http://schemas.microsoft.com/office/drawing/2014/main" id="{BA0AC492-5776-5E44-BC8C-AB69A2114D81}"/>
                </a:ext>
              </a:extLst>
            </p:cNvPr>
            <p:cNvSpPr txBox="1"/>
            <p:nvPr/>
          </p:nvSpPr>
          <p:spPr>
            <a:xfrm>
              <a:off x="3043613" y="4208930"/>
              <a:ext cx="2167121" cy="16645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2" name="TextBox 11">
              <a:extLst>
                <a:ext uri="{FF2B5EF4-FFF2-40B4-BE49-F238E27FC236}">
                  <a16:creationId xmlns="" xmlns:a16="http://schemas.microsoft.com/office/drawing/2014/main" id="{F8FBCB8C-C68D-5F40-A80C-AE369C9147A2}"/>
                </a:ext>
              </a:extLst>
            </p:cNvPr>
            <p:cNvSpPr txBox="1"/>
            <p:nvPr/>
          </p:nvSpPr>
          <p:spPr>
            <a:xfrm>
              <a:off x="3044413" y="3546968"/>
              <a:ext cx="1682227" cy="210501"/>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grpSp>
    </p:spTree>
    <p:custDataLst>
      <p:tags r:id="rId1"/>
    </p:custDataLst>
    <p:extLst>
      <p:ext uri="{BB962C8B-B14F-4D97-AF65-F5344CB8AC3E}">
        <p14:creationId xmlns:p14="http://schemas.microsoft.com/office/powerpoint/2010/main" val="23634435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0" name="직사각형 9">
            <a:extLst>
              <a:ext uri="{FF2B5EF4-FFF2-40B4-BE49-F238E27FC236}">
                <a16:creationId xmlns="" xmlns:a16="http://schemas.microsoft.com/office/drawing/2014/main" id="{1681BBA7-A220-4603-8B9F-C3F87752AA5B}"/>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 xmlns:a16="http://schemas.microsoft.com/office/drawing/2014/main" id="{1F4EE5FF-C73D-4F77-9DF6-D5A6BB51EB89}"/>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9" name="직사각형 8">
            <a:extLst>
              <a:ext uri="{FF2B5EF4-FFF2-40B4-BE49-F238E27FC236}">
                <a16:creationId xmlns="" xmlns:a16="http://schemas.microsoft.com/office/drawing/2014/main" id="{5D0FA3B9-5FEB-458E-BC94-AB11CC4B58C9}"/>
              </a:ext>
            </a:extLst>
          </p:cNvPr>
          <p:cNvSpPr/>
          <p:nvPr/>
        </p:nvSpPr>
        <p:spPr>
          <a:xfrm>
            <a:off x="538226" y="203043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asterisk (x) is a very powerful meta character.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It matches with strings that repeat 0 times or more any random pattern of the string before the asterisk. </a:t>
            </a:r>
          </a:p>
        </p:txBody>
      </p:sp>
      <p:grpSp>
        <p:nvGrpSpPr>
          <p:cNvPr id="3" name="그룹 2"/>
          <p:cNvGrpSpPr/>
          <p:nvPr/>
        </p:nvGrpSpPr>
        <p:grpSpPr>
          <a:xfrm>
            <a:off x="508802" y="2573453"/>
            <a:ext cx="9014819" cy="3598745"/>
            <a:chOff x="508802" y="2586901"/>
            <a:chExt cx="9014819" cy="3598745"/>
          </a:xfrm>
        </p:grpSpPr>
        <p:pic>
          <p:nvPicPr>
            <p:cNvPr id="4" name="그림 3" descr="텍스트이(가) 표시된 사진&#10;&#10;자동 생성된 설명">
              <a:extLst>
                <a:ext uri="{FF2B5EF4-FFF2-40B4-BE49-F238E27FC236}">
                  <a16:creationId xmlns="" xmlns:a16="http://schemas.microsoft.com/office/drawing/2014/main" id="{18AAE383-C154-4488-B18A-59EDF64C70A5}"/>
                </a:ext>
              </a:extLst>
            </p:cNvPr>
            <p:cNvPicPr>
              <a:picLocks noChangeAspect="1"/>
            </p:cNvPicPr>
            <p:nvPr/>
          </p:nvPicPr>
          <p:blipFill>
            <a:blip r:embed="rId5"/>
            <a:stretch>
              <a:fillRect/>
            </a:stretch>
          </p:blipFill>
          <p:spPr>
            <a:xfrm>
              <a:off x="508802" y="2586901"/>
              <a:ext cx="9014819" cy="3598745"/>
            </a:xfrm>
            <a:prstGeom prst="rect">
              <a:avLst/>
            </a:prstGeom>
          </p:spPr>
        </p:pic>
        <p:sp>
          <p:nvSpPr>
            <p:cNvPr id="13" name="TextBox 12">
              <a:extLst>
                <a:ext uri="{FF2B5EF4-FFF2-40B4-BE49-F238E27FC236}">
                  <a16:creationId xmlns="" xmlns:a16="http://schemas.microsoft.com/office/drawing/2014/main" id="{EF04AE5A-F8CE-8A48-8052-A2A3CA5F22CF}"/>
                </a:ext>
              </a:extLst>
            </p:cNvPr>
            <p:cNvSpPr txBox="1"/>
            <p:nvPr/>
          </p:nvSpPr>
          <p:spPr>
            <a:xfrm>
              <a:off x="2907775" y="3997714"/>
              <a:ext cx="2128148" cy="20449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4" name="TextBox 13">
              <a:extLst>
                <a:ext uri="{FF2B5EF4-FFF2-40B4-BE49-F238E27FC236}">
                  <a16:creationId xmlns="" xmlns:a16="http://schemas.microsoft.com/office/drawing/2014/main" id="{17EB1342-F63A-7241-9B86-B72898060DA5}"/>
                </a:ext>
              </a:extLst>
            </p:cNvPr>
            <p:cNvSpPr txBox="1"/>
            <p:nvPr/>
          </p:nvSpPr>
          <p:spPr>
            <a:xfrm>
              <a:off x="2756121" y="3357408"/>
              <a:ext cx="1627620" cy="17916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7" name="TextBox 16">
              <a:extLst>
                <a:ext uri="{FF2B5EF4-FFF2-40B4-BE49-F238E27FC236}">
                  <a16:creationId xmlns="" xmlns:a16="http://schemas.microsoft.com/office/drawing/2014/main" id="{E9814818-69C0-4A48-BBE1-4682552A922A}"/>
                </a:ext>
              </a:extLst>
            </p:cNvPr>
            <p:cNvSpPr txBox="1"/>
            <p:nvPr/>
          </p:nvSpPr>
          <p:spPr>
            <a:xfrm>
              <a:off x="2688886" y="2688520"/>
              <a:ext cx="1674685" cy="22354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8" name="TextBox 17">
              <a:extLst>
                <a:ext uri="{FF2B5EF4-FFF2-40B4-BE49-F238E27FC236}">
                  <a16:creationId xmlns="" xmlns:a16="http://schemas.microsoft.com/office/drawing/2014/main" id="{E26D8CCB-CDFE-BD4D-BB17-C8EE3B8D8643}"/>
                </a:ext>
              </a:extLst>
            </p:cNvPr>
            <p:cNvSpPr txBox="1"/>
            <p:nvPr/>
          </p:nvSpPr>
          <p:spPr>
            <a:xfrm>
              <a:off x="2895458" y="4403666"/>
              <a:ext cx="1663095" cy="18178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9" name="TextBox 18">
              <a:extLst>
                <a:ext uri="{FF2B5EF4-FFF2-40B4-BE49-F238E27FC236}">
                  <a16:creationId xmlns="" xmlns:a16="http://schemas.microsoft.com/office/drawing/2014/main" id="{0AC38E21-A3DF-F742-BC79-3A25A294B508}"/>
                </a:ext>
              </a:extLst>
            </p:cNvPr>
            <p:cNvSpPr txBox="1"/>
            <p:nvPr/>
          </p:nvSpPr>
          <p:spPr>
            <a:xfrm>
              <a:off x="3130404" y="5039598"/>
              <a:ext cx="1555896" cy="19803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20" name="TextBox 19">
              <a:extLst>
                <a:ext uri="{FF2B5EF4-FFF2-40B4-BE49-F238E27FC236}">
                  <a16:creationId xmlns="" xmlns:a16="http://schemas.microsoft.com/office/drawing/2014/main" id="{1DE2FF63-24C6-8D45-8EC2-EE36D9DF6758}"/>
                </a:ext>
              </a:extLst>
            </p:cNvPr>
            <p:cNvSpPr txBox="1"/>
            <p:nvPr/>
          </p:nvSpPr>
          <p:spPr>
            <a:xfrm>
              <a:off x="3332356" y="5663495"/>
              <a:ext cx="1569098" cy="23304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grpSp>
    </p:spTree>
    <p:custDataLst>
      <p:tags r:id="rId1"/>
    </p:custDataLst>
    <p:extLst>
      <p:ext uri="{BB962C8B-B14F-4D97-AF65-F5344CB8AC3E}">
        <p14:creationId xmlns:p14="http://schemas.microsoft.com/office/powerpoint/2010/main" val="635274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90EFA62F-9637-4E5A-AAB1-9E61461D75DD}"/>
              </a:ext>
            </a:extLst>
          </p:cNvPr>
          <p:cNvSpPr/>
          <p:nvPr/>
        </p:nvSpPr>
        <p:spPr>
          <a:xfrm>
            <a:off x="580388" y="2033352"/>
            <a:ext cx="8887612" cy="4201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Now the next widely used character ?. This character matches with patterns that doesn’t repeat or repeat once a random character before the character. </a:t>
            </a:r>
          </a:p>
          <a:p>
            <a:pPr marL="117475" indent="-117475" defTabSz="-45199300">
              <a:spcBef>
                <a:spcPts val="0"/>
              </a:spcBef>
              <a:spcAft>
                <a:spcPts val="600"/>
              </a:spcAft>
              <a:buClr>
                <a:srgbClr val="000000"/>
              </a:buClr>
              <a:buSzPct val="120000"/>
              <a:buBlip>
                <a:blip r:embed="rId4"/>
              </a:buBlip>
              <a:defRPr/>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result seems to resemble that of *, but there is a big difference in that the matching string is AB for CABBBBBA and CABBA. </a:t>
            </a:r>
          </a:p>
        </p:txBody>
      </p:sp>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2" name="직사각형 11">
            <a:extLst>
              <a:ext uri="{FF2B5EF4-FFF2-40B4-BE49-F238E27FC236}">
                <a16:creationId xmlns="" xmlns:a16="http://schemas.microsoft.com/office/drawing/2014/main" id="{E5BE7522-F267-4AD9-8C82-F0ECD6FB4824}"/>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 xmlns:a16="http://schemas.microsoft.com/office/drawing/2014/main" id="{E1D45135-570A-4F48-960E-9F4B71A237DD}"/>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grpSp>
        <p:nvGrpSpPr>
          <p:cNvPr id="3" name="그룹 2"/>
          <p:cNvGrpSpPr/>
          <p:nvPr/>
        </p:nvGrpSpPr>
        <p:grpSpPr>
          <a:xfrm>
            <a:off x="521543" y="2442390"/>
            <a:ext cx="8946457" cy="3267158"/>
            <a:chOff x="521543" y="2442390"/>
            <a:chExt cx="8946457" cy="3267158"/>
          </a:xfrm>
        </p:grpSpPr>
        <p:pic>
          <p:nvPicPr>
            <p:cNvPr id="5" name="그림 4" descr="텍스트이(가) 표시된 사진&#10;&#10;자동 생성된 설명">
              <a:extLst>
                <a:ext uri="{FF2B5EF4-FFF2-40B4-BE49-F238E27FC236}">
                  <a16:creationId xmlns="" xmlns:a16="http://schemas.microsoft.com/office/drawing/2014/main" id="{18A9F3F7-AEDF-43AF-BFB1-83A493A2CF0E}"/>
                </a:ext>
              </a:extLst>
            </p:cNvPr>
            <p:cNvPicPr>
              <a:picLocks noChangeAspect="1"/>
            </p:cNvPicPr>
            <p:nvPr/>
          </p:nvPicPr>
          <p:blipFill>
            <a:blip r:embed="rId5"/>
            <a:stretch>
              <a:fillRect/>
            </a:stretch>
          </p:blipFill>
          <p:spPr>
            <a:xfrm>
              <a:off x="521543" y="2442391"/>
              <a:ext cx="8077851" cy="3267157"/>
            </a:xfrm>
            <a:prstGeom prst="rect">
              <a:avLst/>
            </a:prstGeom>
          </p:spPr>
        </p:pic>
        <p:sp>
          <p:nvSpPr>
            <p:cNvPr id="9" name="TextBox 8">
              <a:extLst>
                <a:ext uri="{FF2B5EF4-FFF2-40B4-BE49-F238E27FC236}">
                  <a16:creationId xmlns="" xmlns:a16="http://schemas.microsoft.com/office/drawing/2014/main" id="{3A975FED-A69F-3040-BB29-F033C1F8AE93}"/>
                </a:ext>
              </a:extLst>
            </p:cNvPr>
            <p:cNvSpPr txBox="1"/>
            <p:nvPr/>
          </p:nvSpPr>
          <p:spPr>
            <a:xfrm>
              <a:off x="2664471" y="3727776"/>
              <a:ext cx="2142852" cy="20548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1" name="TextBox 10">
              <a:extLst>
                <a:ext uri="{FF2B5EF4-FFF2-40B4-BE49-F238E27FC236}">
                  <a16:creationId xmlns="" xmlns:a16="http://schemas.microsoft.com/office/drawing/2014/main" id="{4E81B553-9629-3742-8A16-501F60F69059}"/>
                </a:ext>
              </a:extLst>
            </p:cNvPr>
            <p:cNvSpPr txBox="1"/>
            <p:nvPr/>
          </p:nvSpPr>
          <p:spPr>
            <a:xfrm>
              <a:off x="2475270" y="3139575"/>
              <a:ext cx="1579019" cy="20527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3" name="TextBox 12">
              <a:extLst>
                <a:ext uri="{FF2B5EF4-FFF2-40B4-BE49-F238E27FC236}">
                  <a16:creationId xmlns="" xmlns:a16="http://schemas.microsoft.com/office/drawing/2014/main" id="{A5BB05DF-84E5-0640-8CCF-E6F63888C4BB}"/>
                </a:ext>
              </a:extLst>
            </p:cNvPr>
            <p:cNvSpPr txBox="1"/>
            <p:nvPr/>
          </p:nvSpPr>
          <p:spPr>
            <a:xfrm>
              <a:off x="2475270" y="2575042"/>
              <a:ext cx="1565572" cy="188329"/>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4" name="TextBox 13">
              <a:extLst>
                <a:ext uri="{FF2B5EF4-FFF2-40B4-BE49-F238E27FC236}">
                  <a16:creationId xmlns="" xmlns:a16="http://schemas.microsoft.com/office/drawing/2014/main" id="{AC0B98DB-48D7-844C-B9E3-BCB4B136CFE8}"/>
                </a:ext>
              </a:extLst>
            </p:cNvPr>
            <p:cNvSpPr txBox="1"/>
            <p:nvPr/>
          </p:nvSpPr>
          <p:spPr>
            <a:xfrm>
              <a:off x="2664471" y="4089204"/>
              <a:ext cx="1685652" cy="18355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5" name="TextBox 14">
              <a:extLst>
                <a:ext uri="{FF2B5EF4-FFF2-40B4-BE49-F238E27FC236}">
                  <a16:creationId xmlns="" xmlns:a16="http://schemas.microsoft.com/office/drawing/2014/main" id="{37C44B16-8CFA-9245-A668-18EC11849AC5}"/>
                </a:ext>
              </a:extLst>
            </p:cNvPr>
            <p:cNvSpPr txBox="1"/>
            <p:nvPr/>
          </p:nvSpPr>
          <p:spPr>
            <a:xfrm>
              <a:off x="2856178" y="4680315"/>
              <a:ext cx="1621693" cy="17407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7" name="TextBox 16">
              <a:extLst>
                <a:ext uri="{FF2B5EF4-FFF2-40B4-BE49-F238E27FC236}">
                  <a16:creationId xmlns="" xmlns:a16="http://schemas.microsoft.com/office/drawing/2014/main" id="{D23DA627-8CC6-3E4E-A29E-5B9BE8499502}"/>
                </a:ext>
              </a:extLst>
            </p:cNvPr>
            <p:cNvSpPr txBox="1"/>
            <p:nvPr/>
          </p:nvSpPr>
          <p:spPr>
            <a:xfrm>
              <a:off x="2831199" y="5234949"/>
              <a:ext cx="1628417" cy="20620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pic>
          <p:nvPicPr>
            <p:cNvPr id="18" name="그림 17" descr="텍스트이(가) 표시된 사진&#10;&#10;자동 생성된 설명">
              <a:extLst>
                <a:ext uri="{FF2B5EF4-FFF2-40B4-BE49-F238E27FC236}">
                  <a16:creationId xmlns="" xmlns:a16="http://schemas.microsoft.com/office/drawing/2014/main" id="{18A9F3F7-AEDF-43AF-BFB1-83A493A2CF0E}"/>
                </a:ext>
              </a:extLst>
            </p:cNvPr>
            <p:cNvPicPr>
              <a:picLocks noChangeAspect="1"/>
            </p:cNvPicPr>
            <p:nvPr/>
          </p:nvPicPr>
          <p:blipFill rotWithShape="1">
            <a:blip r:embed="rId5"/>
            <a:srcRect l="82505"/>
            <a:stretch/>
          </p:blipFill>
          <p:spPr>
            <a:xfrm>
              <a:off x="8054788" y="2442390"/>
              <a:ext cx="1413212" cy="3267157"/>
            </a:xfrm>
            <a:prstGeom prst="rect">
              <a:avLst/>
            </a:prstGeom>
          </p:spPr>
        </p:pic>
      </p:grpSp>
    </p:spTree>
    <p:custDataLst>
      <p:tags r:id="rId1"/>
    </p:custDataLst>
    <p:extLst>
      <p:ext uri="{BB962C8B-B14F-4D97-AF65-F5344CB8AC3E}">
        <p14:creationId xmlns:p14="http://schemas.microsoft.com/office/powerpoint/2010/main" val="1998196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Function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2.2. Asterisk output function with parameters</a:t>
            </a:r>
            <a:endParaRPr lang="ko-KR" altLang="en-US" b="1" dirty="0">
              <a:latin typeface="Samsung Sharp Sans" pitchFamily="2" charset="0"/>
            </a:endParaRPr>
          </a:p>
        </p:txBody>
      </p:sp>
      <p:sp>
        <p:nvSpPr>
          <p:cNvPr id="24" name="직사각형 23">
            <a:extLst>
              <a:ext uri="{FF2B5EF4-FFF2-40B4-BE49-F238E27FC236}">
                <a16:creationId xmlns="" xmlns:a16="http://schemas.microsoft.com/office/drawing/2014/main" id="{90EFA62F-9637-4E5A-AAB1-9E61461D75DD}"/>
              </a:ext>
            </a:extLst>
          </p:cNvPr>
          <p:cNvSpPr/>
          <p:nvPr/>
        </p:nvSpPr>
        <p:spPr>
          <a:xfrm>
            <a:off x="580388" y="2007130"/>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an asterisk output function with parameters and call it with arguments.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With an argument of 4, the asterisk output can be repeated 4 times.</a:t>
            </a:r>
          </a:p>
        </p:txBody>
      </p:sp>
      <p:grpSp>
        <p:nvGrpSpPr>
          <p:cNvPr id="26" name="그룹 25">
            <a:extLst>
              <a:ext uri="{FF2B5EF4-FFF2-40B4-BE49-F238E27FC236}">
                <a16:creationId xmlns="" xmlns:a16="http://schemas.microsoft.com/office/drawing/2014/main" id="{A9DB7DD0-AA7A-4B07-8996-7FC36E5F9099}"/>
              </a:ext>
            </a:extLst>
          </p:cNvPr>
          <p:cNvGrpSpPr/>
          <p:nvPr/>
        </p:nvGrpSpPr>
        <p:grpSpPr>
          <a:xfrm>
            <a:off x="667021" y="4457619"/>
            <a:ext cx="8597052" cy="1307901"/>
            <a:chOff x="676852" y="3081411"/>
            <a:chExt cx="8597052" cy="1307901"/>
          </a:xfrm>
        </p:grpSpPr>
        <p:sp>
          <p:nvSpPr>
            <p:cNvPr id="27"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597052" cy="1307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 3, 4, 6</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75405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takes the parameter n as input.</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It loops n times in the for loop and prints a star.</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Give the argument value 4 to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t>
              </a:r>
            </a:p>
          </p:txBody>
        </p:sp>
      </p:grpSp>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19833" y="2543656"/>
            <a:ext cx="8738480" cy="1840092"/>
            <a:chOff x="619833" y="2543656"/>
            <a:chExt cx="8738480" cy="1840092"/>
          </a:xfrm>
        </p:grpSpPr>
        <p:pic>
          <p:nvPicPr>
            <p:cNvPr id="22" name="그림 21" descr="텍스트이(가) 표시된 사진&#10;&#10;자동 생성된 설명">
              <a:extLst>
                <a:ext uri="{FF2B5EF4-FFF2-40B4-BE49-F238E27FC236}">
                  <a16:creationId xmlns="" xmlns:a16="http://schemas.microsoft.com/office/drawing/2014/main" id="{96DD9CEA-B611-4226-944E-B2F0D9185875}"/>
                </a:ext>
              </a:extLst>
            </p:cNvPr>
            <p:cNvPicPr>
              <a:picLocks noChangeAspect="1"/>
            </p:cNvPicPr>
            <p:nvPr/>
          </p:nvPicPr>
          <p:blipFill>
            <a:blip r:embed="rId5"/>
            <a:stretch>
              <a:fillRect/>
            </a:stretch>
          </p:blipFill>
          <p:spPr>
            <a:xfrm>
              <a:off x="619833" y="2543656"/>
              <a:ext cx="8738480" cy="1840092"/>
            </a:xfrm>
            <a:prstGeom prst="rect">
              <a:avLst/>
            </a:prstGeom>
          </p:spPr>
        </p:pic>
        <p:sp>
          <p:nvSpPr>
            <p:cNvPr id="17" name="직사각형 16"/>
            <p:cNvSpPr/>
            <p:nvPr/>
          </p:nvSpPr>
          <p:spPr>
            <a:xfrm>
              <a:off x="1016328" y="2664641"/>
              <a:ext cx="4574150" cy="160335"/>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Program that repeats the asterisk output for parameter n times</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18" name="직사각형 17"/>
            <p:cNvSpPr/>
            <p:nvPr/>
          </p:nvSpPr>
          <p:spPr>
            <a:xfrm>
              <a:off x="1986484" y="3419207"/>
              <a:ext cx="3708072" cy="178920"/>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Give the argument value of 4 for asterisk output</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008725595"/>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0" name="직사각형 9">
            <a:extLst>
              <a:ext uri="{FF2B5EF4-FFF2-40B4-BE49-F238E27FC236}">
                <a16:creationId xmlns="" xmlns:a16="http://schemas.microsoft.com/office/drawing/2014/main" id="{A109548C-790F-4FCE-960B-065C40297DB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 xmlns:a16="http://schemas.microsoft.com/office/drawing/2014/main" id="{061C4AE9-30E1-4063-A765-1157D54FA122}"/>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9" name="직사각형 8">
            <a:extLst>
              <a:ext uri="{FF2B5EF4-FFF2-40B4-BE49-F238E27FC236}">
                <a16:creationId xmlns="" xmlns:a16="http://schemas.microsoft.com/office/drawing/2014/main" id="{90EFA62F-9637-4E5A-AAB1-9E61461D75DD}"/>
              </a:ext>
            </a:extLst>
          </p:cNvPr>
          <p:cNvSpPr/>
          <p:nvPr/>
        </p:nvSpPr>
        <p:spPr>
          <a:xfrm>
            <a:off x="580388" y="202723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meta character + matches patterns that repeat once or more a random pattern in front of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Thus AB+ does not match with A, but matches with strings of patterns like AB, ABB, ABBB, CABBA.</a:t>
            </a:r>
          </a:p>
        </p:txBody>
      </p:sp>
      <p:grpSp>
        <p:nvGrpSpPr>
          <p:cNvPr id="3" name="그룹 2"/>
          <p:cNvGrpSpPr/>
          <p:nvPr/>
        </p:nvGrpSpPr>
        <p:grpSpPr>
          <a:xfrm>
            <a:off x="580389" y="2573775"/>
            <a:ext cx="8887612" cy="2672415"/>
            <a:chOff x="580389" y="2567051"/>
            <a:chExt cx="8887612" cy="2672415"/>
          </a:xfrm>
        </p:grpSpPr>
        <p:pic>
          <p:nvPicPr>
            <p:cNvPr id="4" name="그림 3" descr="텍스트이(가) 표시된 사진&#10;&#10;자동 생성된 설명">
              <a:extLst>
                <a:ext uri="{FF2B5EF4-FFF2-40B4-BE49-F238E27FC236}">
                  <a16:creationId xmlns="" xmlns:a16="http://schemas.microsoft.com/office/drawing/2014/main" id="{86E6C7AF-74F3-4A91-8FB7-0FEEAA655C91}"/>
                </a:ext>
              </a:extLst>
            </p:cNvPr>
            <p:cNvPicPr>
              <a:picLocks noChangeAspect="1"/>
            </p:cNvPicPr>
            <p:nvPr/>
          </p:nvPicPr>
          <p:blipFill>
            <a:blip r:embed="rId5"/>
            <a:stretch>
              <a:fillRect/>
            </a:stretch>
          </p:blipFill>
          <p:spPr>
            <a:xfrm>
              <a:off x="580389" y="2567051"/>
              <a:ext cx="8887612" cy="2672415"/>
            </a:xfrm>
            <a:prstGeom prst="rect">
              <a:avLst/>
            </a:prstGeom>
          </p:spPr>
        </p:pic>
        <p:sp>
          <p:nvSpPr>
            <p:cNvPr id="11" name="TextBox 10">
              <a:extLst>
                <a:ext uri="{FF2B5EF4-FFF2-40B4-BE49-F238E27FC236}">
                  <a16:creationId xmlns="" xmlns:a16="http://schemas.microsoft.com/office/drawing/2014/main" id="{8CD27526-6566-3A4E-83FE-6108A5E1D6DE}"/>
                </a:ext>
              </a:extLst>
            </p:cNvPr>
            <p:cNvSpPr txBox="1"/>
            <p:nvPr/>
          </p:nvSpPr>
          <p:spPr>
            <a:xfrm>
              <a:off x="2911926" y="3055263"/>
              <a:ext cx="2197955" cy="20429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5" name="TextBox 14">
              <a:extLst>
                <a:ext uri="{FF2B5EF4-FFF2-40B4-BE49-F238E27FC236}">
                  <a16:creationId xmlns="" xmlns:a16="http://schemas.microsoft.com/office/drawing/2014/main" id="{4FFB5F27-3444-C443-A5B0-876B012B942E}"/>
                </a:ext>
              </a:extLst>
            </p:cNvPr>
            <p:cNvSpPr txBox="1"/>
            <p:nvPr/>
          </p:nvSpPr>
          <p:spPr>
            <a:xfrm>
              <a:off x="3139618" y="4169279"/>
              <a:ext cx="2555212" cy="21446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‘ABB’ string fits the condition</a:t>
              </a:r>
              <a:endParaRPr lang="ko-KR" altLang="en-US" dirty="0"/>
            </a:p>
          </p:txBody>
        </p:sp>
        <p:sp>
          <p:nvSpPr>
            <p:cNvPr id="16" name="TextBox 15">
              <a:extLst>
                <a:ext uri="{FF2B5EF4-FFF2-40B4-BE49-F238E27FC236}">
                  <a16:creationId xmlns="" xmlns:a16="http://schemas.microsoft.com/office/drawing/2014/main" id="{892E1622-A0D5-DC44-8AD6-092AEBABC2A5}"/>
                </a:ext>
              </a:extLst>
            </p:cNvPr>
            <p:cNvSpPr txBox="1"/>
            <p:nvPr/>
          </p:nvSpPr>
          <p:spPr>
            <a:xfrm>
              <a:off x="3122736" y="4780401"/>
              <a:ext cx="2572093" cy="21518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‘ABBBBB’ fits the condition</a:t>
              </a:r>
              <a:endParaRPr lang="ko-KR" altLang="en-US" dirty="0"/>
            </a:p>
          </p:txBody>
        </p:sp>
        <p:sp>
          <p:nvSpPr>
            <p:cNvPr id="24" name="TextBox 23">
              <a:extLst>
                <a:ext uri="{FF2B5EF4-FFF2-40B4-BE49-F238E27FC236}">
                  <a16:creationId xmlns="" xmlns:a16="http://schemas.microsoft.com/office/drawing/2014/main" id="{864B5F65-195D-344C-8AEB-88E65AFA05F0}"/>
                </a:ext>
              </a:extLst>
            </p:cNvPr>
            <p:cNvSpPr txBox="1"/>
            <p:nvPr/>
          </p:nvSpPr>
          <p:spPr>
            <a:xfrm>
              <a:off x="2918650" y="2679370"/>
              <a:ext cx="2184508" cy="20502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25" name="TextBox 24">
              <a:extLst>
                <a:ext uri="{FF2B5EF4-FFF2-40B4-BE49-F238E27FC236}">
                  <a16:creationId xmlns="" xmlns:a16="http://schemas.microsoft.com/office/drawing/2014/main" id="{8FB4F43D-94B0-5540-903A-C6B7CDAD4D3D}"/>
                </a:ext>
              </a:extLst>
            </p:cNvPr>
            <p:cNvSpPr txBox="1"/>
            <p:nvPr/>
          </p:nvSpPr>
          <p:spPr>
            <a:xfrm>
              <a:off x="2911926" y="3434414"/>
              <a:ext cx="2181936" cy="18331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26" name="TextBox 25">
              <a:extLst>
                <a:ext uri="{FF2B5EF4-FFF2-40B4-BE49-F238E27FC236}">
                  <a16:creationId xmlns="" xmlns:a16="http://schemas.microsoft.com/office/drawing/2014/main" id="{FD716990-4CEC-8147-BC56-907A87908B48}"/>
                </a:ext>
              </a:extLst>
            </p:cNvPr>
            <p:cNvSpPr txBox="1"/>
            <p:nvPr/>
          </p:nvSpPr>
          <p:spPr>
            <a:xfrm>
              <a:off x="2911926" y="3804391"/>
              <a:ext cx="2161766" cy="20119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grpSp>
    </p:spTree>
    <p:custDataLst>
      <p:tags r:id="rId1"/>
    </p:custDataLst>
    <p:extLst>
      <p:ext uri="{BB962C8B-B14F-4D97-AF65-F5344CB8AC3E}">
        <p14:creationId xmlns:p14="http://schemas.microsoft.com/office/powerpoint/2010/main" val="78976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 xmlns:a16="http://schemas.microsoft.com/office/drawing/2014/main"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 xmlns:a16="http://schemas.microsoft.com/office/drawing/2014/main"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5" name="그림 4">
            <a:extLst>
              <a:ext uri="{FF2B5EF4-FFF2-40B4-BE49-F238E27FC236}">
                <a16:creationId xmlns="" xmlns:a16="http://schemas.microsoft.com/office/drawing/2014/main" id="{FA534101-9603-4A01-B361-542E6C4A8B69}"/>
              </a:ext>
            </a:extLst>
          </p:cNvPr>
          <p:cNvPicPr>
            <a:picLocks noChangeAspect="1"/>
          </p:cNvPicPr>
          <p:nvPr/>
        </p:nvPicPr>
        <p:blipFill>
          <a:blip r:embed="rId4"/>
          <a:stretch>
            <a:fillRect/>
          </a:stretch>
        </p:blipFill>
        <p:spPr>
          <a:xfrm>
            <a:off x="515193" y="2587223"/>
            <a:ext cx="9018001" cy="739662"/>
          </a:xfrm>
          <a:prstGeom prst="rect">
            <a:avLst/>
          </a:prstGeom>
        </p:spPr>
      </p:pic>
      <p:sp>
        <p:nvSpPr>
          <p:cNvPr id="10" name="직사각형 9">
            <a:extLst>
              <a:ext uri="{FF2B5EF4-FFF2-40B4-BE49-F238E27FC236}">
                <a16:creationId xmlns="" xmlns:a16="http://schemas.microsoft.com/office/drawing/2014/main" id="{F9649CE5-707A-4D7D-A57D-11DAED17FAF2}"/>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 xmlns:a16="http://schemas.microsoft.com/office/drawing/2014/main" id="{6FC96966-081A-4E9E-8CC6-89F93E99C866}"/>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9" name="직사각형 8">
            <a:extLst>
              <a:ext uri="{FF2B5EF4-FFF2-40B4-BE49-F238E27FC236}">
                <a16:creationId xmlns="" xmlns:a16="http://schemas.microsoft.com/office/drawing/2014/main" id="{90EFA62F-9637-4E5A-AAB1-9E61461D75DD}"/>
              </a:ext>
            </a:extLst>
          </p:cNvPr>
          <p:cNvSpPr/>
          <p:nvPr/>
        </p:nvSpPr>
        <p:spPr>
          <a:xfrm>
            <a:off x="580388" y="202723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About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findall</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which is a search command. </a:t>
            </a:r>
          </a:p>
          <a:p>
            <a:pPr marL="117475" indent="-117475" defTabSz="-45199300">
              <a:spcBef>
                <a:spcPts val="0"/>
              </a:spcBef>
              <a:spcAft>
                <a:spcPts val="600"/>
              </a:spcAft>
              <a:buClr>
                <a:srgbClr val="000000"/>
              </a:buClr>
              <a:buSzPct val="120000"/>
              <a:buBlip>
                <a:blip r:embed="rId5"/>
              </a:buBlip>
              <a:defRPr/>
            </a:pP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Findall</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of regular expressions extracts all strings that fit the regular expression. </a:t>
            </a:r>
          </a:p>
        </p:txBody>
      </p:sp>
    </p:spTree>
    <p:custDataLst>
      <p:tags r:id="rId1"/>
    </p:custDataLst>
    <p:extLst>
      <p:ext uri="{BB962C8B-B14F-4D97-AF65-F5344CB8AC3E}">
        <p14:creationId xmlns:p14="http://schemas.microsoft.com/office/powerpoint/2010/main" val="89911461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b="1" dirty="0">
                  <a:solidFill>
                    <a:prstClr val="black"/>
                  </a:solidFill>
                  <a:latin typeface="Samsung Sharp Sans" pitchFamily="2" charset="0"/>
                  <a:ea typeface="Samsung Sharp Sans" pitchFamily="2" charset="0"/>
                  <a:cs typeface="Samsung Sharp Sans" pitchFamily="2" charset="0"/>
                </a:rPr>
                <a:t>Closure</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238509881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20</a:t>
              </a:r>
            </a:p>
          </p:txBody>
        </p:sp>
      </p:grpSp>
    </p:spTree>
    <p:custDataLst>
      <p:tags r:id="rId1"/>
    </p:custDataLst>
    <p:extLst>
      <p:ext uri="{BB962C8B-B14F-4D97-AF65-F5344CB8AC3E}">
        <p14:creationId xmlns:p14="http://schemas.microsoft.com/office/powerpoint/2010/main" val="58725593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 xmlns:a16="http://schemas.microsoft.com/office/drawing/2014/main"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 xmlns:a16="http://schemas.microsoft.com/office/drawing/2014/main"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 xmlns:a16="http://schemas.microsoft.com/office/drawing/2014/main"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20</a:t>
              </a:r>
            </a:p>
          </p:txBody>
        </p:sp>
      </p:grpSp>
    </p:spTree>
    <p:custDataLst>
      <p:tags r:id="rId1"/>
    </p:custDataLst>
    <p:extLst>
      <p:ext uri="{BB962C8B-B14F-4D97-AF65-F5344CB8AC3E}">
        <p14:creationId xmlns:p14="http://schemas.microsoft.com/office/powerpoint/2010/main" val="407526279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 xmlns:a16="http://schemas.microsoft.com/office/drawing/2014/main" id="{7542A997-2C7A-4AC1-BD8F-67D53CF6B113}"/>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 xmlns:a16="http://schemas.microsoft.com/office/drawing/2014/main" id="{3901F440-7A12-4428-8A4F-1D9DF459BC3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 xmlns:a16="http://schemas.microsoft.com/office/drawing/2014/main" id="{88955468-9D2C-44AB-9952-5D30BE9719C3}"/>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 xmlns:a16="http://schemas.microsoft.com/office/drawing/2014/main" id="{FCF9EF0A-EFDF-4513-9257-DE98E20D6077}"/>
              </a:ext>
            </a:extLst>
          </p:cNvPr>
          <p:cNvSpPr txBox="1"/>
          <p:nvPr/>
        </p:nvSpPr>
        <p:spPr>
          <a:xfrm>
            <a:off x="572524" y="2180143"/>
            <a:ext cx="8631076"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Print example</a:t>
            </a:r>
            <a:r>
              <a:rPr lang="ko-KR" altLang="en-US" sz="1300" b="1" dirty="0">
                <a:solidFill>
                  <a:srgbClr val="1429A0"/>
                </a:solidFill>
                <a:latin typeface="SamsungOne 400" panose="020B0503030303020204" pitchFamily="34" charset="0"/>
                <a:ea typeface="SamsungOne-400" panose="020B0503030303020204" pitchFamily="34" charset="0"/>
                <a:cs typeface="+mn-cs"/>
                <a:sym typeface="Arial"/>
              </a:rPr>
              <a:t> </a:t>
            </a:r>
            <a:endParaRPr lang="en-US" altLang="ko-KR" sz="1300" b="1" dirty="0">
              <a:solidFill>
                <a:srgbClr val="1429A0"/>
              </a:solidFill>
              <a:latin typeface="SamsungOne 400" panose="020B0503030303020204" pitchFamily="34" charset="0"/>
              <a:ea typeface="SamsungOne 400" panose="020B0503030303020204" pitchFamily="34" charset="0"/>
              <a:cs typeface="+mn-cs"/>
              <a:sym typeface="Arial"/>
            </a:endParaRPr>
          </a:p>
        </p:txBody>
      </p:sp>
      <p:pic>
        <p:nvPicPr>
          <p:cNvPr id="3" name="그림 2">
            <a:extLst>
              <a:ext uri="{FF2B5EF4-FFF2-40B4-BE49-F238E27FC236}">
                <a16:creationId xmlns="" xmlns:a16="http://schemas.microsoft.com/office/drawing/2014/main" id="{649DD885-3534-41F1-9BED-30A1C1B2CFB3}"/>
              </a:ext>
            </a:extLst>
          </p:cNvPr>
          <p:cNvPicPr>
            <a:picLocks noChangeAspect="1"/>
          </p:cNvPicPr>
          <p:nvPr/>
        </p:nvPicPr>
        <p:blipFill rotWithShape="1">
          <a:blip r:embed="rId4"/>
          <a:srcRect r="18434"/>
          <a:stretch/>
        </p:blipFill>
        <p:spPr>
          <a:xfrm>
            <a:off x="633190" y="2488299"/>
            <a:ext cx="2251204" cy="2043360"/>
          </a:xfrm>
          <a:prstGeom prst="rect">
            <a:avLst/>
          </a:prstGeom>
        </p:spPr>
      </p:pic>
      <p:pic>
        <p:nvPicPr>
          <p:cNvPr id="7" name="그림 6">
            <a:extLst>
              <a:ext uri="{FF2B5EF4-FFF2-40B4-BE49-F238E27FC236}">
                <a16:creationId xmlns="" xmlns:a16="http://schemas.microsoft.com/office/drawing/2014/main" id="{546B3EE8-EB7D-4C8D-80ED-C5AB370CE7C5}"/>
              </a:ext>
            </a:extLst>
          </p:cNvPr>
          <p:cNvPicPr>
            <a:picLocks noChangeAspect="1"/>
          </p:cNvPicPr>
          <p:nvPr/>
        </p:nvPicPr>
        <p:blipFill>
          <a:blip r:embed="rId5"/>
          <a:stretch>
            <a:fillRect/>
          </a:stretch>
        </p:blipFill>
        <p:spPr>
          <a:xfrm>
            <a:off x="2995316" y="2452616"/>
            <a:ext cx="6225160" cy="754508"/>
          </a:xfrm>
          <a:prstGeom prst="rect">
            <a:avLst/>
          </a:prstGeom>
        </p:spPr>
      </p:pic>
      <p:sp>
        <p:nvSpPr>
          <p:cNvPr id="11" name="직사각형 10">
            <a:extLst>
              <a:ext uri="{FF2B5EF4-FFF2-40B4-BE49-F238E27FC236}">
                <a16:creationId xmlns="" xmlns:a16="http://schemas.microsoft.com/office/drawing/2014/main" id="{B8F21518-F59F-474A-B26A-1C69887221A2}"/>
              </a:ext>
            </a:extLst>
          </p:cNvPr>
          <p:cNvSpPr/>
          <p:nvPr/>
        </p:nvSpPr>
        <p:spPr>
          <a:xfrm>
            <a:off x="1343491" y="1342757"/>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Extract list result from list </a:t>
            </a:r>
            <a:r>
              <a:rPr lang="en-US" altLang="ko-KR" sz="1300" dirty="0" err="1">
                <a:solidFill>
                  <a:srgbClr val="0D0D0D"/>
                </a:solidFill>
                <a:latin typeface="SamsungOne 400" panose="020B0503030303020204" pitchFamily="34" charset="0"/>
              </a:rPr>
              <a:t>lst</a:t>
            </a:r>
            <a:r>
              <a:rPr lang="en-US" altLang="ko-KR" sz="1300" dirty="0">
                <a:solidFill>
                  <a:srgbClr val="0D0D0D"/>
                </a:solidFill>
                <a:latin typeface="SamsungOne 400" panose="020B0503030303020204" pitchFamily="34" charset="0"/>
              </a:rPr>
              <a:t> which has values of 1 ~ 100. list result has elements of list </a:t>
            </a:r>
            <a:r>
              <a:rPr lang="en-US" altLang="ko-KR" sz="1300" dirty="0" err="1">
                <a:solidFill>
                  <a:srgbClr val="0D0D0D"/>
                </a:solidFill>
                <a:latin typeface="SamsungOne 400" panose="020B0503030303020204" pitchFamily="34" charset="0"/>
              </a:rPr>
              <a:t>lst</a:t>
            </a:r>
            <a:r>
              <a:rPr lang="en-US" altLang="ko-KR" sz="1300" dirty="0">
                <a:solidFill>
                  <a:srgbClr val="0D0D0D"/>
                </a:solidFill>
                <a:latin typeface="SamsungOne 400" panose="020B0503030303020204" pitchFamily="34" charset="0"/>
              </a:rPr>
              <a:t> that are divisible by 5 or 7. Declare func1(a) function and nest func2 and func3 function. Then, call the two functions in func1 function and print numbers divisible by 5 or 7. Here, align the values by using the sorted () function. </a:t>
            </a:r>
          </a:p>
        </p:txBody>
      </p:sp>
      <p:sp>
        <p:nvSpPr>
          <p:cNvPr id="14" name="직사각형 13">
            <a:extLst>
              <a:ext uri="{FF2B5EF4-FFF2-40B4-BE49-F238E27FC236}">
                <a16:creationId xmlns="" xmlns:a16="http://schemas.microsoft.com/office/drawing/2014/main" id="{3B885908-D506-4EF6-8EA9-375133536ADE}"/>
              </a:ext>
            </a:extLst>
          </p:cNvPr>
          <p:cNvSpPr/>
          <p:nvPr/>
        </p:nvSpPr>
        <p:spPr>
          <a:xfrm>
            <a:off x="646483" y="1381080"/>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custDataLst>
      <p:tags r:id="rId1"/>
    </p:custDataLst>
    <p:extLst>
      <p:ext uri="{BB962C8B-B14F-4D97-AF65-F5344CB8AC3E}">
        <p14:creationId xmlns:p14="http://schemas.microsoft.com/office/powerpoint/2010/main" val="22076349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819135" y="2965214"/>
            <a:ext cx="8267731" cy="989127"/>
            <a:chOff x="980167" y="2522336"/>
            <a:chExt cx="8267731" cy="989127"/>
          </a:xfrm>
        </p:grpSpPr>
        <p:sp>
          <p:nvSpPr>
            <p:cNvPr id="9" name="직사각형 8">
              <a:extLst>
                <a:ext uri="{FF2B5EF4-FFF2-40B4-BE49-F238E27FC236}">
                  <a16:creationId xmlns:lc="http://schemas.openxmlformats.org/drawingml/2006/lockedCanvas" xmlns:a16="http://schemas.microsoft.com/office/drawing/2014/main" xmln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schemeClr val="tx1"/>
                  </a:solidFill>
                  <a:latin typeface="Samsung Sharp Sans" pitchFamily="2" charset="0"/>
                  <a:ea typeface="Samsung Sharp Sans" pitchFamily="2" charset="0"/>
                  <a:cs typeface="Samsung Sharp Sans" pitchFamily="2" charset="0"/>
                </a:rPr>
                <a:t>Class</a:t>
              </a:r>
            </a:p>
          </p:txBody>
        </p:sp>
        <p:sp>
          <p:nvSpPr>
            <p:cNvPr id="10" name="직사각형 9">
              <a:extLst>
                <a:ext uri="{FF2B5EF4-FFF2-40B4-BE49-F238E27FC236}">
                  <a16:creationId xmlns:lc="http://schemas.openxmlformats.org/drawingml/2006/lockedCanvas" xmlns:a16="http://schemas.microsoft.com/office/drawing/2014/main" xmln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21.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89080996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1195" y="1844176"/>
            <a:ext cx="8632830" cy="4059084"/>
            <a:chOff x="711195" y="1891243"/>
            <a:chExt cx="8632830" cy="4289575"/>
          </a:xfrm>
        </p:grpSpPr>
        <p:sp>
          <p:nvSpPr>
            <p:cNvPr id="22" name="직사각형 21">
              <a:extLst>
                <a:ext uri="{FF2B5EF4-FFF2-40B4-BE49-F238E27FC236}">
                  <a16:creationId xmlns:a16="http://schemas.microsoft.com/office/drawing/2014/main" xmlns="" id="{E2A9BF97-4B7B-4446-9E67-15F403A2A740}"/>
                </a:ext>
              </a:extLst>
            </p:cNvPr>
            <p:cNvSpPr/>
            <p:nvPr/>
          </p:nvSpPr>
          <p:spPr>
            <a:xfrm>
              <a:off x="711198" y="1891243"/>
              <a:ext cx="8632827"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object-oriented programming and its necessity.</a:t>
              </a:r>
            </a:p>
          </p:txBody>
        </p:sp>
        <p:sp>
          <p:nvSpPr>
            <p:cNvPr id="23" name="직사각형 22">
              <a:extLst>
                <a:ext uri="{FF2B5EF4-FFF2-40B4-BE49-F238E27FC236}">
                  <a16:creationId xmlns:a16="http://schemas.microsoft.com/office/drawing/2014/main" xmlns="" id="{378E69BB-5596-4063-89A0-98BD99082961}"/>
                </a:ext>
              </a:extLst>
            </p:cNvPr>
            <p:cNvSpPr/>
            <p:nvPr/>
          </p:nvSpPr>
          <p:spPr>
            <a:xfrm>
              <a:off x="711201" y="2387403"/>
              <a:ext cx="8632820" cy="61821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encapsulation and construct encapsulated codes for stability of program execution</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xmlns="" id="{378E69BB-5596-4063-89A0-98BD99082961}"/>
                </a:ext>
              </a:extLst>
            </p:cNvPr>
            <p:cNvSpPr/>
            <p:nvPr/>
          </p:nvSpPr>
          <p:spPr>
            <a:xfrm>
              <a:off x="711197" y="3086763"/>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concept of class instances and objects and denote the differences. </a:t>
              </a:r>
            </a:p>
          </p:txBody>
        </p:sp>
        <p:sp>
          <p:nvSpPr>
            <p:cNvPr id="25" name="직사각형 24">
              <a:extLst>
                <a:ext uri="{FF2B5EF4-FFF2-40B4-BE49-F238E27FC236}">
                  <a16:creationId xmlns:a16="http://schemas.microsoft.com/office/drawing/2014/main" xmlns="" id="{378E69BB-5596-4063-89A0-98BD99082961}"/>
                </a:ext>
              </a:extLst>
            </p:cNvPr>
            <p:cNvSpPr/>
            <p:nvPr/>
          </p:nvSpPr>
          <p:spPr>
            <a:xfrm>
              <a:off x="711195" y="3582923"/>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Construct a class, understand how to construct an object and construct an object. </a:t>
              </a:r>
            </a:p>
          </p:txBody>
        </p:sp>
        <p:sp>
          <p:nvSpPr>
            <p:cNvPr id="33" name="직사각형 32">
              <a:extLst>
                <a:ext uri="{FF2B5EF4-FFF2-40B4-BE49-F238E27FC236}">
                  <a16:creationId xmlns:a16="http://schemas.microsoft.com/office/drawing/2014/main" xmlns="" id="{E8393C07-6CD9-4BC1-8FE8-B1229DC1B182}"/>
                </a:ext>
              </a:extLst>
            </p:cNvPr>
            <p:cNvSpPr/>
            <p:nvPr/>
          </p:nvSpPr>
          <p:spPr>
            <a:xfrm>
              <a:off x="711195" y="4077842"/>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a constructor and use the self parameter of a class as  a constructor. </a:t>
              </a:r>
            </a:p>
          </p:txBody>
        </p:sp>
        <p:sp>
          <p:nvSpPr>
            <p:cNvPr id="34" name="직사각형 33">
              <a:extLst>
                <a:ext uri="{FF2B5EF4-FFF2-40B4-BE49-F238E27FC236}">
                  <a16:creationId xmlns:a16="http://schemas.microsoft.com/office/drawing/2014/main" xmlns="" id="{378E69BB-5596-4063-89A0-98BD99082961}"/>
                </a:ext>
              </a:extLst>
            </p:cNvPr>
            <p:cNvSpPr/>
            <p:nvPr/>
          </p:nvSpPr>
          <p:spPr>
            <a:xfrm>
              <a:off x="711195" y="4572761"/>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structure of method and define methods.</a:t>
              </a:r>
            </a:p>
          </p:txBody>
        </p:sp>
        <p:sp>
          <p:nvSpPr>
            <p:cNvPr id="35" name="직사각형 34">
              <a:extLst>
                <a:ext uri="{FF2B5EF4-FFF2-40B4-BE49-F238E27FC236}">
                  <a16:creationId xmlns:a16="http://schemas.microsoft.com/office/drawing/2014/main" xmlns="" id="{378E69BB-5596-4063-89A0-98BD99082961}"/>
                </a:ext>
              </a:extLst>
            </p:cNvPr>
            <p:cNvSpPr/>
            <p:nvPr/>
          </p:nvSpPr>
          <p:spPr>
            <a:xfrm>
              <a:off x="711195" y="5067680"/>
              <a:ext cx="8632825" cy="61821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reference and explain the inner mechanism of assigning a class instance to a variable. </a:t>
              </a:r>
            </a:p>
          </p:txBody>
        </p:sp>
        <p:sp>
          <p:nvSpPr>
            <p:cNvPr id="36" name="직사각형 35">
              <a:extLst>
                <a:ext uri="{FF2B5EF4-FFF2-40B4-BE49-F238E27FC236}">
                  <a16:creationId xmlns:a16="http://schemas.microsoft.com/office/drawing/2014/main" xmlns="" id="{378E69BB-5596-4063-89A0-98BD99082961}"/>
                </a:ext>
              </a:extLst>
            </p:cNvPr>
            <p:cNvSpPr/>
            <p:nvPr/>
          </p:nvSpPr>
          <p:spPr>
            <a:xfrm>
              <a:off x="711195" y="5762654"/>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a new class that inherits from a pre-existing class. </a:t>
              </a:r>
            </a:p>
          </p:txBody>
        </p:sp>
      </p:grpSp>
      <p:sp>
        <p:nvSpPr>
          <p:cNvPr id="14" name="직사각형 13">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15" name="직사각형 14">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6" name="그룹 15"/>
          <p:cNvGrpSpPr/>
          <p:nvPr/>
        </p:nvGrpSpPr>
        <p:grpSpPr>
          <a:xfrm>
            <a:off x="441747" y="1504783"/>
            <a:ext cx="8902281" cy="233767"/>
            <a:chOff x="441747" y="1504783"/>
            <a:chExt cx="8902281" cy="233767"/>
          </a:xfrm>
        </p:grpSpPr>
        <p:sp>
          <p:nvSpPr>
            <p:cNvPr id="17" name="직사각형 16">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26"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extLst>
      <p:ext uri="{BB962C8B-B14F-4D97-AF65-F5344CB8AC3E}">
        <p14:creationId xmlns:p14="http://schemas.microsoft.com/office/powerpoint/2010/main" val="39126827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1198" y="4507076"/>
            <a:ext cx="8641083" cy="1393075"/>
            <a:chOff x="711198" y="4617760"/>
            <a:chExt cx="8641083" cy="1656943"/>
          </a:xfrm>
        </p:grpSpPr>
        <p:sp>
          <p:nvSpPr>
            <p:cNvPr id="29" name="직사각형 28">
              <a:extLst>
                <a:ext uri="{FF2B5EF4-FFF2-40B4-BE49-F238E27FC236}">
                  <a16:creationId xmlns:a16="http://schemas.microsoft.com/office/drawing/2014/main" xmlns="" id="{004B4F40-927A-45B5-951C-F206A80ECF03}"/>
                </a:ext>
              </a:extLst>
            </p:cNvPr>
            <p:cNvSpPr/>
            <p:nvPr/>
          </p:nvSpPr>
          <p:spPr>
            <a:xfrm>
              <a:off x="711198" y="4617760"/>
              <a:ext cx="8641083"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Creating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nested function 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calling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inside a function. </a:t>
              </a:r>
            </a:p>
          </p:txBody>
        </p:sp>
        <p:sp>
          <p:nvSpPr>
            <p:cNvPr id="31" name="직사각형 30">
              <a:extLst>
                <a:ext uri="{FF2B5EF4-FFF2-40B4-BE49-F238E27FC236}">
                  <a16:creationId xmlns:a16="http://schemas.microsoft.com/office/drawing/2014/main" xmlns="" id="{004B4F40-927A-45B5-951C-F206A80ECF03}"/>
                </a:ext>
              </a:extLst>
            </p:cNvPr>
            <p:cNvSpPr/>
            <p:nvPr/>
          </p:nvSpPr>
          <p:spPr>
            <a:xfrm>
              <a:off x="711199" y="5200798"/>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Utilizing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nonlocal keyword, which finds the nearest local keyword, and global keyword. </a:t>
              </a:r>
            </a:p>
          </p:txBody>
        </p:sp>
        <p:sp>
          <p:nvSpPr>
            <p:cNvPr id="32" name="직사각형 31">
              <a:extLst>
                <a:ext uri="{FF2B5EF4-FFF2-40B4-BE49-F238E27FC236}">
                  <a16:creationId xmlns:a16="http://schemas.microsoft.com/office/drawing/2014/main" xmlns="" id="{004B4F40-927A-45B5-951C-F206A80ECF03}"/>
                </a:ext>
              </a:extLst>
            </p:cNvPr>
            <p:cNvSpPr/>
            <p:nvPr/>
          </p:nvSpPr>
          <p:spPr>
            <a:xfrm>
              <a:off x="711198" y="5783836"/>
              <a:ext cx="8641083"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Applying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indentation and block statement. </a:t>
              </a:r>
            </a:p>
          </p:txBody>
        </p:sp>
      </p:grpSp>
      <p:sp>
        <p:nvSpPr>
          <p:cNvPr id="14" name="직사각형 13">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15" name="직사각형 14">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6" name="그룹 15"/>
          <p:cNvGrpSpPr/>
          <p:nvPr/>
        </p:nvGrpSpPr>
        <p:grpSpPr>
          <a:xfrm>
            <a:off x="441747" y="1504783"/>
            <a:ext cx="8902281" cy="233767"/>
            <a:chOff x="441747" y="1504783"/>
            <a:chExt cx="8902281" cy="233767"/>
          </a:xfrm>
        </p:grpSpPr>
        <p:sp>
          <p:nvSpPr>
            <p:cNvPr id="17" name="직사각형 16">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18"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19" name="직사각형 18">
            <a:extLst>
              <a:ext uri="{FF2B5EF4-FFF2-40B4-BE49-F238E27FC236}">
                <a16:creationId xmlns="" xmlns:a16="http://schemas.microsoft.com/office/drawing/2014/main" id="{984F8C8F-7043-44DF-886E-249096684907}"/>
              </a:ext>
            </a:extLst>
          </p:cNvPr>
          <p:cNvSpPr/>
          <p:nvPr/>
        </p:nvSpPr>
        <p:spPr>
          <a:xfrm>
            <a:off x="711198" y="1836349"/>
            <a:ext cx="8632824" cy="215806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Study object-oriented programming and understand its necessity.</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encapsulation and apply this concept to coding for program stability.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the basic concept of an object and a class instance.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Construct a class, understand how to construct an object and construct an object.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Assign a class object to a variable by an assigning operator. Learn the concept of reference which will be used here.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define a new class by inheriting a certain class. </a:t>
            </a:r>
          </a:p>
        </p:txBody>
      </p:sp>
      <p:grpSp>
        <p:nvGrpSpPr>
          <p:cNvPr id="20" name="그룹 19"/>
          <p:cNvGrpSpPr/>
          <p:nvPr/>
        </p:nvGrpSpPr>
        <p:grpSpPr>
          <a:xfrm>
            <a:off x="450000" y="4192062"/>
            <a:ext cx="8902281" cy="233767"/>
            <a:chOff x="441747" y="1504783"/>
            <a:chExt cx="8902281" cy="233767"/>
          </a:xfrm>
        </p:grpSpPr>
        <p:sp>
          <p:nvSpPr>
            <p:cNvPr id="33" name="직사각형 32">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34"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extLst>
      <p:ext uri="{BB962C8B-B14F-4D97-AF65-F5344CB8AC3E}">
        <p14:creationId xmlns:p14="http://schemas.microsoft.com/office/powerpoint/2010/main" val="38574605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554435" y="1870714"/>
            <a:ext cx="8797130" cy="3434064"/>
            <a:chOff x="554435" y="1675731"/>
            <a:chExt cx="8797130" cy="3434064"/>
          </a:xfrm>
        </p:grpSpPr>
        <p:grpSp>
          <p:nvGrpSpPr>
            <p:cNvPr id="4" name="그룹 3">
              <a:extLst>
                <a:ext uri="{FF2B5EF4-FFF2-40B4-BE49-F238E27FC236}">
                  <a16:creationId xmlns:a16="http://schemas.microsoft.com/office/drawing/2014/main" xmlns="" id="{719CB275-9A35-49AD-BF19-659CB59F2FD2}"/>
                </a:ext>
              </a:extLst>
            </p:cNvPr>
            <p:cNvGrpSpPr/>
            <p:nvPr/>
          </p:nvGrpSpPr>
          <p:grpSpPr>
            <a:xfrm>
              <a:off x="3707847" y="2644071"/>
              <a:ext cx="2671776" cy="1103649"/>
              <a:chOff x="3621638" y="2597349"/>
              <a:chExt cx="2671776" cy="1103649"/>
            </a:xfrm>
          </p:grpSpPr>
          <p:grpSp>
            <p:nvGrpSpPr>
              <p:cNvPr id="28" name="그룹 27">
                <a:extLst>
                  <a:ext uri="{FF2B5EF4-FFF2-40B4-BE49-F238E27FC236}">
                    <a16:creationId xmlns:a16="http://schemas.microsoft.com/office/drawing/2014/main" xmlns=""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a16="http://schemas.microsoft.com/office/drawing/2014/main" xmlns=""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36" name="모서리가 둥근 직사각형 26">
                  <a:extLst>
                    <a:ext uri="{FF2B5EF4-FFF2-40B4-BE49-F238E27FC236}">
                      <a16:creationId xmlns:a16="http://schemas.microsoft.com/office/drawing/2014/main" xmlns=""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30" name="직사각형 29">
                <a:extLst>
                  <a:ext uri="{FF2B5EF4-FFF2-40B4-BE49-F238E27FC236}">
                    <a16:creationId xmlns:a16="http://schemas.microsoft.com/office/drawing/2014/main" xmlns=""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Class</a:t>
                </a:r>
              </a:p>
            </p:txBody>
          </p:sp>
        </p:grpSp>
        <p:grpSp>
          <p:nvGrpSpPr>
            <p:cNvPr id="3" name="그룹 2">
              <a:extLst>
                <a:ext uri="{FF2B5EF4-FFF2-40B4-BE49-F238E27FC236}">
                  <a16:creationId xmlns:a16="http://schemas.microsoft.com/office/drawing/2014/main" xmlns="" id="{E64A22A4-35A5-4D58-A2C4-FD20F13CAA73}"/>
                </a:ext>
              </a:extLst>
            </p:cNvPr>
            <p:cNvGrpSpPr/>
            <p:nvPr/>
          </p:nvGrpSpPr>
          <p:grpSpPr>
            <a:xfrm>
              <a:off x="645009" y="2644071"/>
              <a:ext cx="2671776" cy="1103649"/>
              <a:chOff x="558800" y="2598858"/>
              <a:chExt cx="2671776" cy="1103649"/>
            </a:xfrm>
          </p:grpSpPr>
          <p:grpSp>
            <p:nvGrpSpPr>
              <p:cNvPr id="27" name="그룹 26">
                <a:extLst>
                  <a:ext uri="{FF2B5EF4-FFF2-40B4-BE49-F238E27FC236}">
                    <a16:creationId xmlns:a16="http://schemas.microsoft.com/office/drawing/2014/main" xmlns=""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a16="http://schemas.microsoft.com/office/drawing/2014/main" xmlns=""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39" name="모서리가 둥근 직사각형 22">
                  <a:extLst>
                    <a:ext uri="{FF2B5EF4-FFF2-40B4-BE49-F238E27FC236}">
                      <a16:creationId xmlns:a16="http://schemas.microsoft.com/office/drawing/2014/main" xmlns=""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31" name="직사각형 30">
                <a:extLst>
                  <a:ext uri="{FF2B5EF4-FFF2-40B4-BE49-F238E27FC236}">
                    <a16:creationId xmlns:a16="http://schemas.microsoft.com/office/drawing/2014/main" xmlns=""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Object</a:t>
                </a:r>
                <a:endParaRPr lang="ko-KR" altLang="en-US" sz="2000" b="1" dirty="0">
                  <a:solidFill>
                    <a:srgbClr val="0D0D0D"/>
                  </a:solidFill>
                  <a:latin typeface="SamsungOne 700" panose="020B0803030303020204" pitchFamily="34" charset="0"/>
                </a:endParaRPr>
              </a:p>
            </p:txBody>
          </p:sp>
        </p:grpSp>
        <p:grpSp>
          <p:nvGrpSpPr>
            <p:cNvPr id="25" name="그룹 24">
              <a:extLst>
                <a:ext uri="{FF2B5EF4-FFF2-40B4-BE49-F238E27FC236}">
                  <a16:creationId xmlns:a16="http://schemas.microsoft.com/office/drawing/2014/main" xmlns="" id="{15D56F5E-81B8-45DA-8C3B-B7FC38D937EB}"/>
                </a:ext>
              </a:extLst>
            </p:cNvPr>
            <p:cNvGrpSpPr/>
            <p:nvPr/>
          </p:nvGrpSpPr>
          <p:grpSpPr>
            <a:xfrm>
              <a:off x="3764997" y="4006146"/>
              <a:ext cx="2671776" cy="1103649"/>
              <a:chOff x="3621638" y="2597349"/>
              <a:chExt cx="2671776" cy="1103649"/>
            </a:xfrm>
          </p:grpSpPr>
          <p:grpSp>
            <p:nvGrpSpPr>
              <p:cNvPr id="41" name="그룹 40">
                <a:extLst>
                  <a:ext uri="{FF2B5EF4-FFF2-40B4-BE49-F238E27FC236}">
                    <a16:creationId xmlns:a16="http://schemas.microsoft.com/office/drawing/2014/main" xmlns=""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a16="http://schemas.microsoft.com/office/drawing/2014/main" xmlns=""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44" name="모서리가 둥근 직사각형 26">
                  <a:extLst>
                    <a:ext uri="{FF2B5EF4-FFF2-40B4-BE49-F238E27FC236}">
                      <a16:creationId xmlns:a16="http://schemas.microsoft.com/office/drawing/2014/main" xmlns=""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42" name="직사각형 41">
                <a:extLst>
                  <a:ext uri="{FF2B5EF4-FFF2-40B4-BE49-F238E27FC236}">
                    <a16:creationId xmlns:a16="http://schemas.microsoft.com/office/drawing/2014/main" xmlns=""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self Parameter</a:t>
                </a:r>
                <a:endParaRPr lang="ko-KR" altLang="en-US" sz="2000" b="1" dirty="0">
                  <a:solidFill>
                    <a:srgbClr val="0D0D0D"/>
                  </a:solidFill>
                  <a:latin typeface="SamsungOne 700" panose="020B0803030303020204" pitchFamily="34" charset="0"/>
                </a:endParaRPr>
              </a:p>
            </p:txBody>
          </p:sp>
        </p:grpSp>
        <p:grpSp>
          <p:nvGrpSpPr>
            <p:cNvPr id="29" name="그룹 28">
              <a:extLst>
                <a:ext uri="{FF2B5EF4-FFF2-40B4-BE49-F238E27FC236}">
                  <a16:creationId xmlns:a16="http://schemas.microsoft.com/office/drawing/2014/main" xmlns="" id="{3B4E01A2-98A3-4F58-A3F5-88B31C8E29C0}"/>
                </a:ext>
              </a:extLst>
            </p:cNvPr>
            <p:cNvGrpSpPr/>
            <p:nvPr/>
          </p:nvGrpSpPr>
          <p:grpSpPr>
            <a:xfrm>
              <a:off x="673584" y="4006146"/>
              <a:ext cx="2671776" cy="1103649"/>
              <a:chOff x="558800" y="2598858"/>
              <a:chExt cx="2671776" cy="1103649"/>
            </a:xfrm>
          </p:grpSpPr>
          <p:grpSp>
            <p:nvGrpSpPr>
              <p:cNvPr id="32" name="그룹 31">
                <a:extLst>
                  <a:ext uri="{FF2B5EF4-FFF2-40B4-BE49-F238E27FC236}">
                    <a16:creationId xmlns:a16="http://schemas.microsoft.com/office/drawing/2014/main" xmlns="" id="{49450501-AC94-45FE-AADE-359DC4521D72}"/>
                  </a:ext>
                </a:extLst>
              </p:cNvPr>
              <p:cNvGrpSpPr/>
              <p:nvPr/>
            </p:nvGrpSpPr>
            <p:grpSpPr>
              <a:xfrm>
                <a:off x="558800" y="2598858"/>
                <a:ext cx="2671776" cy="1103649"/>
                <a:chOff x="558800" y="2384290"/>
                <a:chExt cx="2671776" cy="1145711"/>
              </a:xfrm>
            </p:grpSpPr>
            <p:sp>
              <p:nvSpPr>
                <p:cNvPr id="34" name="모서리가 둥근 직사각형 21">
                  <a:extLst>
                    <a:ext uri="{FF2B5EF4-FFF2-40B4-BE49-F238E27FC236}">
                      <a16:creationId xmlns:a16="http://schemas.microsoft.com/office/drawing/2014/main" xmlns="" id="{576302C0-7471-44AD-86B7-022A480816B0}"/>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45" name="모서리가 둥근 직사각형 22">
                  <a:extLst>
                    <a:ext uri="{FF2B5EF4-FFF2-40B4-BE49-F238E27FC236}">
                      <a16:creationId xmlns:a16="http://schemas.microsoft.com/office/drawing/2014/main" xmlns="" id="{36437A05-86B0-480E-8951-B4D0AE702CA8}"/>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33" name="직사각형 32">
                <a:extLst>
                  <a:ext uri="{FF2B5EF4-FFF2-40B4-BE49-F238E27FC236}">
                    <a16:creationId xmlns:a16="http://schemas.microsoft.com/office/drawing/2014/main" xmlns="" id="{C0280245-1273-44B4-9CC6-E499A9F949E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Constructor</a:t>
                </a:r>
                <a:endParaRPr lang="ko-KR" altLang="en-US" sz="2000" b="1" dirty="0">
                  <a:solidFill>
                    <a:srgbClr val="0D0D0D"/>
                  </a:solidFill>
                  <a:latin typeface="SamsungOne 700" panose="020B0803030303020204" pitchFamily="34" charset="0"/>
                </a:endParaRPr>
              </a:p>
            </p:txBody>
          </p:sp>
        </p:grpSp>
        <p:grpSp>
          <p:nvGrpSpPr>
            <p:cNvPr id="46" name="그룹 45">
              <a:extLst>
                <a:ext uri="{FF2B5EF4-FFF2-40B4-BE49-F238E27FC236}">
                  <a16:creationId xmlns:a16="http://schemas.microsoft.com/office/drawing/2014/main" xmlns="" id="{AFFB2178-1141-419C-9E2F-D106BC3A3E3C}"/>
                </a:ext>
              </a:extLst>
            </p:cNvPr>
            <p:cNvGrpSpPr/>
            <p:nvPr/>
          </p:nvGrpSpPr>
          <p:grpSpPr>
            <a:xfrm>
              <a:off x="6615099" y="2644071"/>
              <a:ext cx="2671776" cy="1103649"/>
              <a:chOff x="558800" y="2598858"/>
              <a:chExt cx="2671776" cy="1103649"/>
            </a:xfrm>
          </p:grpSpPr>
          <p:grpSp>
            <p:nvGrpSpPr>
              <p:cNvPr id="47" name="그룹 46">
                <a:extLst>
                  <a:ext uri="{FF2B5EF4-FFF2-40B4-BE49-F238E27FC236}">
                    <a16:creationId xmlns:a16="http://schemas.microsoft.com/office/drawing/2014/main" xmlns="" id="{A0303AA4-AA6A-48AA-9103-E520F73B1AE5}"/>
                  </a:ext>
                </a:extLst>
              </p:cNvPr>
              <p:cNvGrpSpPr/>
              <p:nvPr/>
            </p:nvGrpSpPr>
            <p:grpSpPr>
              <a:xfrm>
                <a:off x="558800" y="2598858"/>
                <a:ext cx="2671776" cy="1103649"/>
                <a:chOff x="558800" y="2384290"/>
                <a:chExt cx="2671776" cy="1145711"/>
              </a:xfrm>
            </p:grpSpPr>
            <p:sp>
              <p:nvSpPr>
                <p:cNvPr id="49" name="모서리가 둥근 직사각형 21">
                  <a:extLst>
                    <a:ext uri="{FF2B5EF4-FFF2-40B4-BE49-F238E27FC236}">
                      <a16:creationId xmlns:a16="http://schemas.microsoft.com/office/drawing/2014/main" xmlns="" id="{07D9C092-0B82-406B-8722-270881F38583}"/>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50" name="모서리가 둥근 직사각형 22">
                  <a:extLst>
                    <a:ext uri="{FF2B5EF4-FFF2-40B4-BE49-F238E27FC236}">
                      <a16:creationId xmlns:a16="http://schemas.microsoft.com/office/drawing/2014/main" xmlns="" id="{3C66BAD9-6DD4-4939-A362-D46B9A86A6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48" name="직사각형 47">
                <a:extLst>
                  <a:ext uri="{FF2B5EF4-FFF2-40B4-BE49-F238E27FC236}">
                    <a16:creationId xmlns:a16="http://schemas.microsoft.com/office/drawing/2014/main" xmlns="" id="{A04ACE57-92C3-4B55-B106-C6DF5542E029}"/>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Instance</a:t>
                </a:r>
                <a:endParaRPr lang="ko-KR" altLang="en-US" sz="2000" b="1" dirty="0">
                  <a:solidFill>
                    <a:srgbClr val="0D0D0D"/>
                  </a:solidFill>
                  <a:latin typeface="SamsungOne 700" panose="020B0803030303020204" pitchFamily="34" charset="0"/>
                </a:endParaRPr>
              </a:p>
            </p:txBody>
          </p:sp>
        </p:grpSp>
        <p:grpSp>
          <p:nvGrpSpPr>
            <p:cNvPr id="51" name="그룹 50">
              <a:extLst>
                <a:ext uri="{FF2B5EF4-FFF2-40B4-BE49-F238E27FC236}">
                  <a16:creationId xmlns:a16="http://schemas.microsoft.com/office/drawing/2014/main" xmlns="" id="{76F812AD-C835-4B27-8627-7CD3629D9B9F}"/>
                </a:ext>
              </a:extLst>
            </p:cNvPr>
            <p:cNvGrpSpPr/>
            <p:nvPr/>
          </p:nvGrpSpPr>
          <p:grpSpPr>
            <a:xfrm>
              <a:off x="6622497" y="4006146"/>
              <a:ext cx="2671776" cy="1103649"/>
              <a:chOff x="3621638" y="2597349"/>
              <a:chExt cx="2671776" cy="1103649"/>
            </a:xfrm>
          </p:grpSpPr>
          <p:grpSp>
            <p:nvGrpSpPr>
              <p:cNvPr id="52" name="그룹 51">
                <a:extLst>
                  <a:ext uri="{FF2B5EF4-FFF2-40B4-BE49-F238E27FC236}">
                    <a16:creationId xmlns:a16="http://schemas.microsoft.com/office/drawing/2014/main" xmlns="" id="{37E964BB-984C-49CB-809D-5884F620C8EF}"/>
                  </a:ext>
                </a:extLst>
              </p:cNvPr>
              <p:cNvGrpSpPr/>
              <p:nvPr/>
            </p:nvGrpSpPr>
            <p:grpSpPr>
              <a:xfrm>
                <a:off x="3621638" y="2597349"/>
                <a:ext cx="2671776" cy="1103649"/>
                <a:chOff x="3621638" y="2382781"/>
                <a:chExt cx="2671776" cy="1145711"/>
              </a:xfrm>
            </p:grpSpPr>
            <p:sp>
              <p:nvSpPr>
                <p:cNvPr id="54" name="모서리가 둥근 직사각형 25">
                  <a:extLst>
                    <a:ext uri="{FF2B5EF4-FFF2-40B4-BE49-F238E27FC236}">
                      <a16:creationId xmlns:a16="http://schemas.microsoft.com/office/drawing/2014/main" xmlns="" id="{CAEF63B8-524F-408A-A97C-C503B0F98E5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55" name="모서리가 둥근 직사각형 26">
                  <a:extLst>
                    <a:ext uri="{FF2B5EF4-FFF2-40B4-BE49-F238E27FC236}">
                      <a16:creationId xmlns:a16="http://schemas.microsoft.com/office/drawing/2014/main" xmlns="" id="{DE9F2A03-B1B9-46BE-BAEC-1E8EDA14957E}"/>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53" name="직사각형 52">
                <a:extLst>
                  <a:ext uri="{FF2B5EF4-FFF2-40B4-BE49-F238E27FC236}">
                    <a16:creationId xmlns:a16="http://schemas.microsoft.com/office/drawing/2014/main" xmlns="" id="{CD9D5925-B48E-46E0-84B0-3FE5EF2037EA}"/>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Inheritance</a:t>
                </a:r>
                <a:endParaRPr lang="ko-KR" altLang="en-US" sz="2000" b="1" dirty="0">
                  <a:solidFill>
                    <a:srgbClr val="0D0D0D"/>
                  </a:solidFill>
                  <a:latin typeface="SamsungOne 700" panose="020B0803030303020204" pitchFamily="34" charset="0"/>
                </a:endParaRPr>
              </a:p>
            </p:txBody>
          </p:sp>
        </p:grpSp>
        <p:sp>
          <p:nvSpPr>
            <p:cNvPr id="58" name="직사각형 57">
              <a:extLst>
                <a:ext uri="{FF2B5EF4-FFF2-40B4-BE49-F238E27FC236}">
                  <a16:creationId xmlns="" xmlns:a16="http://schemas.microsoft.com/office/drawing/2014/main" id="{4B906A48-6E01-497A-BFFC-56175B66AEB4}"/>
                </a:ext>
              </a:extLst>
            </p:cNvPr>
            <p:cNvSpPr/>
            <p:nvPr/>
          </p:nvSpPr>
          <p:spPr>
            <a:xfrm>
              <a:off x="554435" y="1675731"/>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spTree>
    <p:extLst>
      <p:ext uri="{BB962C8B-B14F-4D97-AF65-F5344CB8AC3E}">
        <p14:creationId xmlns:p14="http://schemas.microsoft.com/office/powerpoint/2010/main" val="42598086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Parameter and</a:t>
            </a:r>
            <a:r>
              <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Type Error</a:t>
            </a:r>
          </a:p>
        </p:txBody>
      </p:sp>
      <p:sp>
        <p:nvSpPr>
          <p:cNvPr id="13" name="TextBox 12">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3.1. Case A using parameters</a:t>
            </a:r>
          </a:p>
        </p:txBody>
      </p:sp>
      <p:sp>
        <p:nvSpPr>
          <p:cNvPr id="20" name="직사각형 19">
            <a:extLst>
              <a:ext uri="{FF2B5EF4-FFF2-40B4-BE49-F238E27FC236}">
                <a16:creationId xmlns="" xmlns:a16="http://schemas.microsoft.com/office/drawing/2014/main" id="{90EFA62F-9637-4E5A-AAB1-9E61461D75DD}"/>
              </a:ext>
            </a:extLst>
          </p:cNvPr>
          <p:cNvSpPr/>
          <p:nvPr/>
        </p:nvSpPr>
        <p:spPr>
          <a:xfrm>
            <a:off x="580388" y="2006582"/>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Control the number of times to output ‘Hello’ through the argument as follows. n inside the function is the parameter that receives the argument.</a:t>
            </a:r>
          </a:p>
        </p:txBody>
      </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12720" y="2439171"/>
            <a:ext cx="8974180" cy="2229394"/>
            <a:chOff x="512720" y="2439171"/>
            <a:chExt cx="8974180" cy="2229394"/>
          </a:xfrm>
        </p:grpSpPr>
        <p:pic>
          <p:nvPicPr>
            <p:cNvPr id="3" name="그림 2" descr="텍스트이(가) 표시된 사진&#10;&#10;자동 생성된 설명">
              <a:extLst>
                <a:ext uri="{FF2B5EF4-FFF2-40B4-BE49-F238E27FC236}">
                  <a16:creationId xmlns="" xmlns:a16="http://schemas.microsoft.com/office/drawing/2014/main" id="{7F1F5FF5-2D6C-4A52-9588-17C529784F4B}"/>
                </a:ext>
              </a:extLst>
            </p:cNvPr>
            <p:cNvPicPr>
              <a:picLocks noChangeAspect="1"/>
            </p:cNvPicPr>
            <p:nvPr/>
          </p:nvPicPr>
          <p:blipFill rotWithShape="1">
            <a:blip r:embed="rId4"/>
            <a:srcRect b="40251"/>
            <a:stretch/>
          </p:blipFill>
          <p:spPr>
            <a:xfrm>
              <a:off x="512720" y="2439171"/>
              <a:ext cx="8974180" cy="1615335"/>
            </a:xfrm>
            <a:prstGeom prst="rect">
              <a:avLst/>
            </a:prstGeom>
          </p:spPr>
        </p:pic>
        <p:sp>
          <p:nvSpPr>
            <p:cNvPr id="15" name="직사각형 14"/>
            <p:cNvSpPr/>
            <p:nvPr/>
          </p:nvSpPr>
          <p:spPr>
            <a:xfrm>
              <a:off x="3135059" y="2557347"/>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Repeat output using parameters</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17" name="직사각형 16"/>
            <p:cNvSpPr/>
            <p:nvPr/>
          </p:nvSpPr>
          <p:spPr>
            <a:xfrm>
              <a:off x="1262367" y="3033072"/>
              <a:ext cx="2157340" cy="1636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'It </a:t>
              </a:r>
              <a:r>
                <a:rPr lang="en-US" altLang="ko-KR" sz="1100" dirty="0">
                  <a:solidFill>
                    <a:srgbClr val="BF3238"/>
                  </a:solidFill>
                  <a:latin typeface="D2Coding" panose="020B0609020101020101" pitchFamily="49" charset="-127"/>
                  <a:ea typeface="D2Coding" panose="020B0609020101020101" pitchFamily="49" charset="-127"/>
                </a:rPr>
                <a:t>prints Hello twice</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3" name="직사각형 22"/>
            <p:cNvSpPr/>
            <p:nvPr/>
          </p:nvSpPr>
          <p:spPr>
            <a:xfrm>
              <a:off x="1262367" y="3336998"/>
              <a:ext cx="2157340" cy="1636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It prints Hello 3 times</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6" name="직사각형 25"/>
            <p:cNvSpPr/>
            <p:nvPr/>
          </p:nvSpPr>
          <p:spPr>
            <a:xfrm>
              <a:off x="1262367" y="3642934"/>
              <a:ext cx="2157340" cy="1636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It prints Hello </a:t>
              </a:r>
              <a:r>
                <a:rPr lang="en-US" altLang="ko-KR" sz="1100" dirty="0" smtClean="0">
                  <a:solidFill>
                    <a:srgbClr val="BF3238"/>
                  </a:solidFill>
                  <a:latin typeface="D2Coding" panose="020B0609020101020101" pitchFamily="49" charset="-127"/>
                  <a:ea typeface="D2Coding" panose="020B0609020101020101" pitchFamily="49" charset="-127"/>
                </a:rPr>
                <a:t>4 </a:t>
              </a:r>
              <a:r>
                <a:rPr lang="en-US" altLang="ko-KR" sz="1100" dirty="0">
                  <a:solidFill>
                    <a:srgbClr val="BF3238"/>
                  </a:solidFill>
                  <a:latin typeface="D2Coding" panose="020B0609020101020101" pitchFamily="49" charset="-127"/>
                  <a:ea typeface="D2Coding" panose="020B0609020101020101" pitchFamily="49" charset="-127"/>
                </a:rPr>
                <a:t>times</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8" name="직사각형 27"/>
            <p:cNvSpPr/>
            <p:nvPr/>
          </p:nvSpPr>
          <p:spPr>
            <a:xfrm>
              <a:off x="596887" y="4504953"/>
              <a:ext cx="2157340" cy="163612"/>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It prints Hello twice.</a:t>
              </a:r>
            </a:p>
            <a:p>
              <a:r>
                <a:rPr lang="en-US" altLang="ko-KR" sz="1100" dirty="0">
                  <a:latin typeface="D2Coding" panose="020B0609020101020101" pitchFamily="49" charset="-127"/>
                  <a:ea typeface="D2Coding" panose="020B0609020101020101" pitchFamily="49" charset="-127"/>
                </a:rPr>
                <a:t>Hello </a:t>
              </a:r>
              <a:r>
                <a:rPr lang="en-US" altLang="ko-KR" sz="1100" dirty="0" err="1">
                  <a:latin typeface="D2Coding" panose="020B0609020101020101" pitchFamily="49" charset="-127"/>
                  <a:ea typeface="D2Coding" panose="020B0609020101020101" pitchFamily="49" charset="-127"/>
                </a:rPr>
                <a:t>Hello</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It prints Hello 3 times.</a:t>
              </a:r>
            </a:p>
            <a:p>
              <a:r>
                <a:rPr lang="x-none" altLang="ko-KR" sz="1100" dirty="0">
                  <a:latin typeface="D2Coding" panose="020B0609020101020101" pitchFamily="49" charset="-127"/>
                  <a:ea typeface="D2Coding" panose="020B0609020101020101" pitchFamily="49" charset="-127"/>
                </a:rPr>
                <a:t>Hello Hello Hello</a:t>
              </a:r>
            </a:p>
            <a:p>
              <a:r>
                <a:rPr lang="en-US" altLang="ko-KR" sz="1100" dirty="0">
                  <a:latin typeface="D2Coding" panose="020B0609020101020101" pitchFamily="49" charset="-127"/>
                  <a:ea typeface="D2Coding" panose="020B0609020101020101" pitchFamily="49" charset="-127"/>
                </a:rPr>
                <a:t>It prints Hello 4 times.</a:t>
              </a:r>
            </a:p>
            <a:p>
              <a:r>
                <a:rPr lang="x-none" altLang="ko-KR" sz="1100" dirty="0">
                  <a:latin typeface="D2Coding" panose="020B0609020101020101" pitchFamily="49" charset="-127"/>
                  <a:ea typeface="D2Coding" panose="020B0609020101020101" pitchFamily="49" charset="-127"/>
                </a:rPr>
                <a:t>Hello Hello Hello Hello</a:t>
              </a:r>
            </a:p>
          </p:txBody>
        </p:sp>
      </p:grpSp>
    </p:spTree>
    <p:extLst>
      <p:ext uri="{BB962C8B-B14F-4D97-AF65-F5344CB8AC3E}">
        <p14:creationId xmlns:p14="http://schemas.microsoft.com/office/powerpoint/2010/main" val="881983591"/>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5CCAF01D-30E4-4D0C-AA78-81EB9D07EB2C}"/>
              </a:ext>
            </a:extLst>
          </p:cNvPr>
          <p:cNvGrpSpPr/>
          <p:nvPr/>
        </p:nvGrpSpPr>
        <p:grpSpPr>
          <a:xfrm>
            <a:off x="451456" y="435607"/>
            <a:ext cx="4619519" cy="277000"/>
            <a:chOff x="558800" y="1148582"/>
            <a:chExt cx="4619519" cy="277000"/>
          </a:xfrm>
        </p:grpSpPr>
        <p:sp>
          <p:nvSpPr>
            <p:cNvPr id="11"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Unit 21</a:t>
              </a:r>
              <a:r>
                <a:rPr kumimoji="0" lang="en-US" altLang="ko-KR" dirty="0" smtClean="0">
                  <a:solidFill>
                    <a:prstClr val="black">
                      <a:lumMod val="50000"/>
                      <a:lumOff val="50000"/>
                    </a:prstClr>
                  </a:solidFill>
                  <a:latin typeface="Samsung Sharp Sans" pitchFamily="2" charset="0"/>
                  <a:ea typeface="Samsung Sharp Sans" pitchFamily="2" charset="0"/>
                  <a:cs typeface="Samsung Sharp Sans" pitchFamily="2" charset="0"/>
                </a:rPr>
                <a:t>.</a:t>
              </a:r>
              <a:endPar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37626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Class</a:t>
              </a:r>
            </a:p>
          </p:txBody>
        </p:sp>
      </p:grpSp>
      <p:sp>
        <p:nvSpPr>
          <p:cNvPr id="14"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6" name="직사각형 15"/>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8529916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F1B12DA7-C15F-4B00-8AB3-088BA5E0B6A4}"/>
              </a:ext>
            </a:extLst>
          </p:cNvPr>
          <p:cNvSpPr/>
          <p:nvPr/>
        </p:nvSpPr>
        <p:spPr>
          <a:xfrm>
            <a:off x="582366" y="4540423"/>
            <a:ext cx="8741267" cy="1610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bank is a core financial institution of the society that manages loans, saving etc.</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Banks today use automatic computerized system for majority of the tasks due to the development of IT.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Banks today are expanding their business from savings and loans to insurances, securities and private banking. Since these businesses are becoming more complex, banks are having difficulty implementing computerized systems.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Aligning with such need of the society, we will code for bank computerization.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Learning the techniques for class construction will be the first step to high-level programming for complex needs.</a:t>
            </a:r>
          </a:p>
        </p:txBody>
      </p:sp>
      <p:sp>
        <p:nvSpPr>
          <p:cNvPr id="12" name="직사각형 11">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7" name="TextBox 16">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Bank and computerized systems</a:t>
            </a:r>
          </a:p>
        </p:txBody>
      </p:sp>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l="4615" t="7247" r="4841" b="10344"/>
          <a:stretch/>
        </p:blipFill>
        <p:spPr>
          <a:xfrm>
            <a:off x="2140323" y="2046172"/>
            <a:ext cx="5625354" cy="2357252"/>
          </a:xfrm>
          <a:prstGeom prst="rect">
            <a:avLst/>
          </a:prstGeom>
        </p:spPr>
      </p:pic>
    </p:spTree>
    <p:extLst>
      <p:ext uri="{BB962C8B-B14F-4D97-AF65-F5344CB8AC3E}">
        <p14:creationId xmlns:p14="http://schemas.microsoft.com/office/powerpoint/2010/main" val="421347297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F1B12DA7-C15F-4B00-8AB3-088BA5E0B6A4}"/>
              </a:ext>
            </a:extLst>
          </p:cNvPr>
          <p:cNvSpPr/>
          <p:nvPr/>
        </p:nvSpPr>
        <p:spPr>
          <a:xfrm>
            <a:off x="4101353" y="2090454"/>
            <a:ext cx="5366647"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bank is a financial institution that, to its core, receives savings and gives out loans.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Banking was started by merchants in the ancient Babylonian and Mesopotamian world.  The farmers and traders who procured supplies between cities are known to have loaned grains. This is speculated to be near 2000 B.C.</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Later ancient Greece and the Roman Empire  expanded such business.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Moreover, archaeological evidence for loan activities in ancient China and India are also being excavated. </a:t>
            </a:r>
          </a:p>
        </p:txBody>
      </p:sp>
      <p:sp>
        <p:nvSpPr>
          <p:cNvPr id="10" name="직사각형 9">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8" name="TextBox 17">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History of Bank</a:t>
            </a:r>
          </a:p>
        </p:txBody>
      </p:sp>
      <p:pic>
        <p:nvPicPr>
          <p:cNvPr id="2" name="그림 1"/>
          <p:cNvPicPr>
            <a:picLocks noChangeAspect="1"/>
          </p:cNvPicPr>
          <p:nvPr/>
        </p:nvPicPr>
        <p:blipFill>
          <a:blip r:embed="rId3"/>
          <a:stretch>
            <a:fillRect/>
          </a:stretch>
        </p:blipFill>
        <p:spPr>
          <a:xfrm>
            <a:off x="545447" y="2085554"/>
            <a:ext cx="3421436" cy="2259560"/>
          </a:xfrm>
          <a:prstGeom prst="rect">
            <a:avLst/>
          </a:prstGeom>
        </p:spPr>
      </p:pic>
    </p:spTree>
    <p:extLst>
      <p:ext uri="{BB962C8B-B14F-4D97-AF65-F5344CB8AC3E}">
        <p14:creationId xmlns:p14="http://schemas.microsoft.com/office/powerpoint/2010/main" val="2254552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80387" y="3846405"/>
            <a:ext cx="8887613" cy="2218865"/>
            <a:chOff x="580387" y="3806061"/>
            <a:chExt cx="8887613" cy="2218865"/>
          </a:xfrm>
        </p:grpSpPr>
        <p:sp>
          <p:nvSpPr>
            <p:cNvPr id="2" name="직사각형 1"/>
            <p:cNvSpPr/>
            <p:nvPr/>
          </p:nvSpPr>
          <p:spPr>
            <a:xfrm>
              <a:off x="580387" y="3806061"/>
              <a:ext cx="8887613" cy="221886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xmlns="" id="{ACF888F8-174F-4D10-8F75-AF6B68C6B6B3}"/>
                </a:ext>
              </a:extLst>
            </p:cNvPr>
            <p:cNvSpPr/>
            <p:nvPr/>
          </p:nvSpPr>
          <p:spPr>
            <a:xfrm>
              <a:off x="767549" y="3944057"/>
              <a:ext cx="8700451" cy="19697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account1 = </a:t>
              </a:r>
              <a:r>
                <a:rPr lang="en-US" altLang="ko-KR" sz="1400" dirty="0" err="1">
                  <a:solidFill>
                    <a:schemeClr val="tx1"/>
                  </a:solidFill>
                  <a:latin typeface="D2Coding" panose="020B0609020101020101" pitchFamily="49" charset="-127"/>
                  <a:ea typeface="D2Coding" panose="020B0609020101020101" pitchFamily="49" charset="-127"/>
                </a:rPr>
                <a:t>BankAccount</a:t>
              </a:r>
              <a:r>
                <a:rPr lang="en-US" altLang="ko-KR" sz="1400" dirty="0">
                  <a:solidFill>
                    <a:schemeClr val="tx1"/>
                  </a:solidFill>
                  <a:latin typeface="D2Coding" panose="020B0609020101020101" pitchFamily="49" charset="-127"/>
                  <a:ea typeface="D2Coding" panose="020B0609020101020101" pitchFamily="49" charset="-127"/>
                </a:rPr>
                <a:t>("David", "1234-0001")</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print(account1)</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account1.deposit(2000)</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print(account1)</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account1.withdraw(500)</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print(account1)</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account1.withdraw(5000)</a:t>
              </a:r>
            </a:p>
          </p:txBody>
        </p:sp>
      </p:grpSp>
      <p:sp>
        <p:nvSpPr>
          <p:cNvPr id="9" name="직사각형 8">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0" name="직사각형 9">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2" name="TextBox 11">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Bank Account Mission</a:t>
            </a:r>
          </a:p>
        </p:txBody>
      </p:sp>
      <p:sp>
        <p:nvSpPr>
          <p:cNvPr id="13" name="직사각형 12">
            <a:extLst>
              <a:ext uri="{FF2B5EF4-FFF2-40B4-BE49-F238E27FC236}">
                <a16:creationId xmlns="" xmlns:a16="http://schemas.microsoft.com/office/drawing/2014/main" id="{36742DAA-C41A-4A09-9A40-6812BAAE9961}"/>
              </a:ext>
            </a:extLst>
          </p:cNvPr>
          <p:cNvSpPr/>
          <p:nvPr/>
        </p:nvSpPr>
        <p:spPr>
          <a:xfrm>
            <a:off x="580388" y="2010291"/>
            <a:ext cx="8887612" cy="1713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this mission, we will construct a class named </a:t>
            </a:r>
            <a:r>
              <a:rPr lang="en-US" altLang="ko-KR" sz="1300" dirty="0" err="1">
                <a:solidFill>
                  <a:schemeClr val="tx1"/>
                </a:solidFill>
                <a:latin typeface="SamsungOne 400" panose="020B0503030303020204" pitchFamily="34" charset="0"/>
                <a:ea typeface="SamsungOne 400" panose="020B0503030303020204" pitchFamily="34" charset="0"/>
              </a:rPr>
              <a:t>BankAccount</a:t>
            </a:r>
            <a:r>
              <a:rPr lang="en-US" altLang="ko-KR" sz="1300" dirty="0">
                <a:solidFill>
                  <a:schemeClr val="tx1"/>
                </a:solidFill>
                <a:latin typeface="SamsungOne 400" panose="020B0503030303020204" pitchFamily="34" charset="0"/>
                <a:ea typeface="SamsungOne 400" panose="020B0503030303020204" pitchFamily="34" charset="0"/>
              </a:rPr>
              <a:t> and execute its functionalities that utilize the features of OOP (object-oriented programming).</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 class named </a:t>
            </a:r>
            <a:r>
              <a:rPr lang="en-US" altLang="ko-KR" sz="1300" dirty="0" err="1">
                <a:solidFill>
                  <a:schemeClr val="tx1"/>
                </a:solidFill>
                <a:latin typeface="SamsungOne 400" panose="020B0503030303020204" pitchFamily="34" charset="0"/>
                <a:ea typeface="SamsungOne 400" panose="020B0503030303020204" pitchFamily="34" charset="0"/>
              </a:rPr>
              <a:t>BankAccount</a:t>
            </a:r>
            <a:r>
              <a:rPr lang="en-US" altLang="ko-KR" sz="1300" dirty="0">
                <a:solidFill>
                  <a:schemeClr val="tx1"/>
                </a:solidFill>
                <a:latin typeface="SamsungOne 400" panose="020B0503030303020204" pitchFamily="34" charset="0"/>
                <a:ea typeface="SamsungOne 400" panose="020B0503030303020204" pitchFamily="34" charset="0"/>
              </a:rPr>
              <a:t>, generate an account named account1 with the name ‘David’, and deposit 2000 won. </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Print the account information, withdraw 500 won and print the account information as follows. </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Then, withdraw 5000 won. Here, make the code print the account balance and a message that says withdrawal denied.</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mission’s code operates by passing methods to objects, unlike the procedural methods.</a:t>
            </a:r>
          </a:p>
        </p:txBody>
      </p:sp>
    </p:spTree>
    <p:extLst>
      <p:ext uri="{BB962C8B-B14F-4D97-AF65-F5344CB8AC3E}">
        <p14:creationId xmlns:p14="http://schemas.microsoft.com/office/powerpoint/2010/main" val="18001367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6" name="직사각형 15">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8" name="TextBox 17">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2.2. Bank Account Mission execution result</a:t>
            </a:r>
          </a:p>
        </p:txBody>
      </p:sp>
      <p:grpSp>
        <p:nvGrpSpPr>
          <p:cNvPr id="10" name="그룹 9"/>
          <p:cNvGrpSpPr/>
          <p:nvPr/>
        </p:nvGrpSpPr>
        <p:grpSpPr>
          <a:xfrm>
            <a:off x="449999" y="1939502"/>
            <a:ext cx="9047559" cy="4340288"/>
            <a:chOff x="449999" y="1945852"/>
            <a:chExt cx="9047559" cy="4340288"/>
          </a:xfrm>
        </p:grpSpPr>
        <p:grpSp>
          <p:nvGrpSpPr>
            <p:cNvPr id="2" name="그룹 1"/>
            <p:cNvGrpSpPr/>
            <p:nvPr/>
          </p:nvGrpSpPr>
          <p:grpSpPr>
            <a:xfrm>
              <a:off x="449999" y="1945852"/>
              <a:ext cx="9047559" cy="4340288"/>
              <a:chOff x="449999" y="1956243"/>
              <a:chExt cx="9047559" cy="4340288"/>
            </a:xfrm>
          </p:grpSpPr>
          <p:pic>
            <p:nvPicPr>
              <p:cNvPr id="3" name="그림 2" descr="텍스트이(가) 표시된 사진&#10;&#10;자동 생성된 설명">
                <a:extLst>
                  <a:ext uri="{FF2B5EF4-FFF2-40B4-BE49-F238E27FC236}">
                    <a16:creationId xmlns:a16="http://schemas.microsoft.com/office/drawing/2014/main" xmlns="" id="{CBC8243B-B182-4281-B6A7-064E7568B6DA}"/>
                  </a:ext>
                </a:extLst>
              </p:cNvPr>
              <p:cNvPicPr>
                <a:picLocks noChangeAspect="1"/>
              </p:cNvPicPr>
              <p:nvPr/>
            </p:nvPicPr>
            <p:blipFill rotWithShape="1">
              <a:blip r:embed="rId3"/>
              <a:srcRect b="9149"/>
              <a:stretch/>
            </p:blipFill>
            <p:spPr>
              <a:xfrm>
                <a:off x="449999" y="1956244"/>
                <a:ext cx="8224462" cy="4340287"/>
              </a:xfrm>
              <a:prstGeom prst="rect">
                <a:avLst/>
              </a:prstGeom>
            </p:spPr>
          </p:pic>
          <p:pic>
            <p:nvPicPr>
              <p:cNvPr id="15" name="그림 14" descr="텍스트이(가) 표시된 사진&#10;&#10;자동 생성된 설명">
                <a:extLst>
                  <a:ext uri="{FF2B5EF4-FFF2-40B4-BE49-F238E27FC236}">
                    <a16:creationId xmlns:a16="http://schemas.microsoft.com/office/drawing/2014/main" xmlns="" id="{CBC8243B-B182-4281-B6A7-064E7568B6DA}"/>
                  </a:ext>
                </a:extLst>
              </p:cNvPr>
              <p:cNvPicPr>
                <a:picLocks noChangeAspect="1"/>
              </p:cNvPicPr>
              <p:nvPr/>
            </p:nvPicPr>
            <p:blipFill rotWithShape="1">
              <a:blip r:embed="rId3"/>
              <a:srcRect l="80862" b="9149"/>
              <a:stretch/>
            </p:blipFill>
            <p:spPr>
              <a:xfrm>
                <a:off x="7923552" y="1956243"/>
                <a:ext cx="1574006" cy="4340287"/>
              </a:xfrm>
              <a:prstGeom prst="rect">
                <a:avLst/>
              </a:prstGeom>
            </p:spPr>
          </p:pic>
        </p:grpSp>
        <p:grpSp>
          <p:nvGrpSpPr>
            <p:cNvPr id="5" name="그룹 4"/>
            <p:cNvGrpSpPr/>
            <p:nvPr/>
          </p:nvGrpSpPr>
          <p:grpSpPr>
            <a:xfrm>
              <a:off x="1668284" y="4663440"/>
              <a:ext cx="5060297" cy="330200"/>
              <a:chOff x="1668284" y="4663440"/>
              <a:chExt cx="5060297" cy="330200"/>
            </a:xfrm>
          </p:grpSpPr>
          <p:sp>
            <p:nvSpPr>
              <p:cNvPr id="4" name="TextBox 3">
                <a:extLst>
                  <a:ext uri="{FF2B5EF4-FFF2-40B4-BE49-F238E27FC236}">
                    <a16:creationId xmlns:a16="http://schemas.microsoft.com/office/drawing/2014/main" xmlns="" id="{4FF1BE75-C177-5444-A525-93BCEB0B18FD}"/>
                  </a:ext>
                </a:extLst>
              </p:cNvPr>
              <p:cNvSpPr txBox="1"/>
              <p:nvPr/>
            </p:nvSpPr>
            <p:spPr>
              <a:xfrm>
                <a:off x="1668284" y="4663440"/>
                <a:ext cx="5060297" cy="177800"/>
              </a:xfrm>
              <a:prstGeom prst="rect">
                <a:avLst/>
              </a:prstGeom>
              <a:solidFill>
                <a:srgbClr val="F7F7F7"/>
              </a:solidFill>
            </p:spPr>
            <p:txBody>
              <a:bodyPr wrap="square" lIns="0" tIns="0" rIns="0" bIns="0" rtlCol="0" anchor="ctr">
                <a:noAutofit/>
              </a:bodyPr>
              <a:lstStyle/>
              <a:p>
                <a:r>
                  <a:rPr kumimoji="1" lang="en-US" altLang="ko-KR" sz="1000" dirty="0" smtClean="0">
                    <a:latin typeface="D2Coding" panose="020B0609020101020101" pitchFamily="49" charset="-127"/>
                    <a:ea typeface="D2Coding" panose="020B0609020101020101" pitchFamily="49" charset="-127"/>
                  </a:rPr>
                  <a:t>(</a:t>
                </a:r>
                <a:r>
                  <a:rPr kumimoji="1" lang="en-US" altLang="ko-KR" sz="1000" dirty="0" smtClean="0">
                    <a:solidFill>
                      <a:srgbClr val="C51E25"/>
                    </a:solidFill>
                    <a:latin typeface="D2Coding" panose="020B0609020101020101" pitchFamily="49" charset="-127"/>
                    <a:ea typeface="D2Coding" panose="020B0609020101020101" pitchFamily="49" charset="-127"/>
                  </a:rPr>
                  <a:t>'{} </a:t>
                </a:r>
                <a:r>
                  <a:rPr kumimoji="1" lang="en-US" altLang="ko-KR" sz="1000" dirty="0">
                    <a:solidFill>
                      <a:srgbClr val="C51E25"/>
                    </a:solidFill>
                    <a:latin typeface="D2Coding" panose="020B0609020101020101" pitchFamily="49" charset="-127"/>
                    <a:ea typeface="D2Coding" panose="020B0609020101020101" pitchFamily="49" charset="-127"/>
                  </a:rPr>
                  <a:t>won has been deposited. The balance is {} won</a:t>
                </a:r>
                <a:r>
                  <a:rPr lang="en-US" altLang="ko-KR" sz="1000" dirty="0" smtClean="0">
                    <a:solidFill>
                      <a:srgbClr val="C51E25"/>
                    </a:solidFill>
                    <a:latin typeface="D2Coding" panose="020B0609020101020101" pitchFamily="49" charset="-127"/>
                    <a:ea typeface="D2Coding" panose="020B0609020101020101" pitchFamily="49" charset="-127"/>
                  </a:rPr>
                  <a:t>.'</a:t>
                </a:r>
                <a:r>
                  <a:rPr kumimoji="1" lang="en-US" altLang="ko-KR" sz="1000" dirty="0" smtClean="0">
                    <a:latin typeface="D2Coding" panose="020B0609020101020101" pitchFamily="49" charset="-127"/>
                    <a:ea typeface="D2Coding" panose="020B0609020101020101" pitchFamily="49" charset="-127"/>
                  </a:rPr>
                  <a:t>.format(amount,\</a:t>
                </a:r>
                <a:endParaRPr kumimoji="1" lang="ko-KR" altLang="en-US" sz="1000" dirty="0">
                  <a:latin typeface="D2Coding" panose="020B0609020101020101" pitchFamily="49" charset="-127"/>
                  <a:ea typeface="D2Coding" panose="020B0609020101020101" pitchFamily="49" charset="-127"/>
                </a:endParaRPr>
              </a:p>
            </p:txBody>
          </p:sp>
          <p:sp>
            <p:nvSpPr>
              <p:cNvPr id="19" name="TextBox 18">
                <a:extLst>
                  <a:ext uri="{FF2B5EF4-FFF2-40B4-BE49-F238E27FC236}">
                    <a16:creationId xmlns:a16="http://schemas.microsoft.com/office/drawing/2014/main" xmlns="" id="{4FF1BE75-C177-5444-A525-93BCEB0B18FD}"/>
                  </a:ext>
                </a:extLst>
              </p:cNvPr>
              <p:cNvSpPr txBox="1"/>
              <p:nvPr/>
            </p:nvSpPr>
            <p:spPr>
              <a:xfrm>
                <a:off x="4025276" y="4820241"/>
                <a:ext cx="993763" cy="173399"/>
              </a:xfrm>
              <a:prstGeom prst="rect">
                <a:avLst/>
              </a:prstGeom>
              <a:solidFill>
                <a:srgbClr val="F7F7F7"/>
              </a:solidFill>
            </p:spPr>
            <p:txBody>
              <a:bodyPr wrap="square" lIns="0" tIns="0" rIns="0" bIns="0" rtlCol="0" anchor="ctr">
                <a:noAutofit/>
              </a:bodyPr>
              <a:lstStyle>
                <a:defPPr>
                  <a:defRPr lang="ko-KR"/>
                </a:defPPr>
                <a:lvl1pPr>
                  <a:defRPr sz="1000">
                    <a:latin typeface="D2Coding" panose="020B0609020101020101" pitchFamily="49" charset="-127"/>
                    <a:ea typeface="D2Coding" panose="020B0609020101020101" pitchFamily="49" charset="-127"/>
                  </a:defRPr>
                </a:lvl1pPr>
              </a:lstStyle>
              <a:p>
                <a:r>
                  <a:rPr lang="en-US" altLang="ko-KR" dirty="0" smtClean="0"/>
                  <a:t>self.balance</a:t>
                </a:r>
                <a:r>
                  <a:rPr lang="en-US" altLang="ko-KR" dirty="0"/>
                  <a:t>))</a:t>
                </a:r>
                <a:endParaRPr lang="ko-KR" altLang="en-US" dirty="0"/>
              </a:p>
            </p:txBody>
          </p:sp>
        </p:grpSp>
        <p:sp>
          <p:nvSpPr>
            <p:cNvPr id="13" name="TextBox 12">
              <a:extLst>
                <a:ext uri="{FF2B5EF4-FFF2-40B4-BE49-F238E27FC236}">
                  <a16:creationId xmlns:a16="http://schemas.microsoft.com/office/drawing/2014/main" xmlns="" id="{31579404-BA26-4847-B2ED-82EDB99B4C03}"/>
                </a:ext>
              </a:extLst>
            </p:cNvPr>
            <p:cNvSpPr txBox="1"/>
            <p:nvPr/>
          </p:nvSpPr>
          <p:spPr>
            <a:xfrm>
              <a:off x="1939038" y="5816664"/>
              <a:ext cx="6292196" cy="345376"/>
            </a:xfrm>
            <a:prstGeom prst="rect">
              <a:avLst/>
            </a:prstGeom>
            <a:solidFill>
              <a:srgbClr val="F7F7F7"/>
            </a:solidFill>
          </p:spPr>
          <p:txBody>
            <a:bodyPr wrap="square" lIns="0" tIns="0" rIns="0" bIns="0" rtlCol="0" anchor="ctr">
              <a:noAutofit/>
            </a:bodyPr>
            <a:lstStyle/>
            <a:p>
              <a:r>
                <a:rPr kumimoji="1" lang="en-US" altLang="ko-KR" sz="1000" dirty="0" smtClean="0">
                  <a:latin typeface="D2Coding" panose="020B0609020101020101" pitchFamily="49" charset="-127"/>
                  <a:ea typeface="D2Coding" panose="020B0609020101020101" pitchFamily="49" charset="-127"/>
                </a:rPr>
                <a:t>(</a:t>
              </a:r>
              <a:r>
                <a:rPr kumimoji="1" lang="en-US" altLang="ko-KR" sz="1000" dirty="0" smtClean="0">
                  <a:solidFill>
                    <a:srgbClr val="C51E25"/>
                  </a:solidFill>
                  <a:latin typeface="D2Coding" panose="020B0609020101020101" pitchFamily="49" charset="-127"/>
                  <a:ea typeface="D2Coding" panose="020B0609020101020101" pitchFamily="49" charset="-127"/>
                </a:rPr>
                <a:t>'The </a:t>
              </a:r>
              <a:r>
                <a:rPr kumimoji="1" lang="en-US" altLang="ko-KR" sz="1000" dirty="0">
                  <a:solidFill>
                    <a:srgbClr val="C51E25"/>
                  </a:solidFill>
                  <a:latin typeface="D2Coding" panose="020B0609020101020101" pitchFamily="49" charset="-127"/>
                  <a:ea typeface="D2Coding" panose="020B0609020101020101" pitchFamily="49" charset="-127"/>
                </a:rPr>
                <a:t>account balance is {} won</a:t>
              </a:r>
              <a:r>
                <a:rPr lang="en-US" altLang="ko-KR" sz="1000" dirty="0">
                  <a:solidFill>
                    <a:srgbClr val="C51E25"/>
                  </a:solidFill>
                  <a:latin typeface="D2Coding" panose="020B0609020101020101" pitchFamily="49" charset="-127"/>
                  <a:ea typeface="D2Coding" panose="020B0609020101020101" pitchFamily="49" charset="-127"/>
                </a:rPr>
                <a:t>. This is smaller than t</a:t>
              </a:r>
              <a:r>
                <a:rPr kumimoji="1" lang="en-US" altLang="ko-KR" sz="1000" dirty="0">
                  <a:solidFill>
                    <a:srgbClr val="C51E25"/>
                  </a:solidFill>
                  <a:latin typeface="D2Coding" panose="020B0609020101020101" pitchFamily="49" charset="-127"/>
                  <a:ea typeface="D2Coding" panose="020B0609020101020101" pitchFamily="49" charset="-127"/>
                </a:rPr>
                <a:t>he requested amount of </a:t>
              </a:r>
              <a:r>
                <a:rPr kumimoji="1" lang="en-US" altLang="ko-KR" sz="1000" dirty="0" smtClean="0">
                  <a:solidFill>
                    <a:srgbClr val="C51E25"/>
                  </a:solidFill>
                  <a:latin typeface="D2Coding" panose="020B0609020101020101" pitchFamily="49" charset="-127"/>
                  <a:ea typeface="D2Coding" panose="020B0609020101020101" pitchFamily="49" charset="-127"/>
                </a:rPr>
                <a:t>withdrawal</a:t>
              </a:r>
              <a:r>
                <a:rPr lang="en-US" altLang="ko-KR" sz="1000" dirty="0" smtClean="0">
                  <a:solidFill>
                    <a:srgbClr val="C51E25"/>
                  </a:solidFill>
                  <a:latin typeface="D2Coding" panose="020B0609020101020101" pitchFamily="49" charset="-127"/>
                  <a:ea typeface="D2Coding" panose="020B0609020101020101" pitchFamily="49" charset="-127"/>
                </a:rPr>
                <a:t>'</a:t>
              </a:r>
              <a:r>
                <a:rPr kumimoji="1" lang="en-US" altLang="ko-KR" sz="1000" dirty="0" smtClean="0">
                  <a:solidFill>
                    <a:srgbClr val="C51E25"/>
                  </a:solidFill>
                  <a:latin typeface="D2Coding" panose="020B0609020101020101" pitchFamily="49" charset="-127"/>
                  <a:ea typeface="D2Coding" panose="020B0609020101020101" pitchFamily="49" charset="-127"/>
                </a:rPr>
                <a:t> </a:t>
              </a:r>
              <a:r>
                <a:rPr lang="en-US" altLang="ko-KR" sz="1000" dirty="0" smtClean="0">
                  <a:latin typeface="D2Coding" panose="020B0609020101020101" pitchFamily="49" charset="-127"/>
                  <a:ea typeface="D2Coding" panose="020B0609020101020101" pitchFamily="49" charset="-127"/>
                </a:rPr>
                <a:t>\</a:t>
              </a:r>
              <a:r>
                <a:rPr kumimoji="1" lang="en-US" altLang="ko-KR" sz="1000" dirty="0" smtClean="0">
                  <a:latin typeface="D2Coding" panose="020B0609020101020101" pitchFamily="49" charset="-127"/>
                  <a:ea typeface="D2Coding" panose="020B0609020101020101" pitchFamily="49" charset="-127"/>
                </a:rPr>
                <a:t> </a:t>
              </a:r>
            </a:p>
            <a:p>
              <a:r>
                <a:rPr lang="en-US" altLang="ko-KR" sz="1000" dirty="0">
                  <a:solidFill>
                    <a:srgbClr val="C51E25"/>
                  </a:solidFill>
                  <a:latin typeface="D2Coding" panose="020B0609020101020101" pitchFamily="49" charset="-127"/>
                  <a:ea typeface="D2Coding" panose="020B0609020101020101" pitchFamily="49" charset="-127"/>
                </a:rPr>
                <a:t> </a:t>
              </a:r>
              <a:r>
                <a:rPr lang="en-US" altLang="ko-KR" sz="1000" dirty="0" smtClean="0">
                  <a:solidFill>
                    <a:srgbClr val="C51E25"/>
                  </a:solidFill>
                  <a:latin typeface="D2Coding" panose="020B0609020101020101" pitchFamily="49" charset="-127"/>
                  <a:ea typeface="D2Coding" panose="020B0609020101020101" pitchFamily="49" charset="-127"/>
                </a:rPr>
                <a:t>'{} </a:t>
              </a:r>
              <a:r>
                <a:rPr kumimoji="1" lang="en-US" altLang="ko-KR" sz="1000" dirty="0">
                  <a:solidFill>
                    <a:srgbClr val="C51E25"/>
                  </a:solidFill>
                  <a:latin typeface="D2Coding" panose="020B0609020101020101" pitchFamily="49" charset="-127"/>
                  <a:ea typeface="D2Coding" panose="020B0609020101020101" pitchFamily="49" charset="-127"/>
                </a:rPr>
                <a:t>won</a:t>
              </a:r>
              <a:r>
                <a:rPr lang="en-US" altLang="ko-KR" sz="1000" dirty="0" smtClean="0">
                  <a:solidFill>
                    <a:srgbClr val="C51E25"/>
                  </a:solidFill>
                  <a:latin typeface="D2Coding" panose="020B0609020101020101" pitchFamily="49" charset="-127"/>
                  <a:ea typeface="D2Coding" panose="020B0609020101020101" pitchFamily="49" charset="-127"/>
                </a:rPr>
                <a:t>.'</a:t>
              </a:r>
              <a:r>
                <a:rPr kumimoji="1" lang="en-US" altLang="ko-KR" sz="1000" dirty="0" smtClean="0">
                  <a:latin typeface="D2Coding" panose="020B0609020101020101" pitchFamily="49" charset="-127"/>
                  <a:ea typeface="D2Coding" panose="020B0609020101020101" pitchFamily="49" charset="-127"/>
                </a:rPr>
                <a:t>.format(self.balance, amount))</a:t>
              </a:r>
              <a:endParaRPr kumimoji="1" lang="ko-KR" altLang="en-US" sz="1000" dirty="0">
                <a:latin typeface="D2Coding" panose="020B0609020101020101" pitchFamily="49" charset="-127"/>
                <a:ea typeface="D2Coding" panose="020B0609020101020101" pitchFamily="49" charset="-127"/>
              </a:endParaRPr>
            </a:p>
          </p:txBody>
        </p:sp>
        <p:cxnSp>
          <p:nvCxnSpPr>
            <p:cNvPr id="7" name="직선 연결선 6"/>
            <p:cNvCxnSpPr/>
            <p:nvPr/>
          </p:nvCxnSpPr>
          <p:spPr>
            <a:xfrm>
              <a:off x="501114" y="6286139"/>
              <a:ext cx="89172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726187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6" name="TextBox 15">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2.2. Bank Account Mission execution result</a:t>
            </a:r>
          </a:p>
        </p:txBody>
      </p:sp>
      <p:grpSp>
        <p:nvGrpSpPr>
          <p:cNvPr id="8" name="그룹 7"/>
          <p:cNvGrpSpPr/>
          <p:nvPr/>
        </p:nvGrpSpPr>
        <p:grpSpPr>
          <a:xfrm>
            <a:off x="463014" y="2018939"/>
            <a:ext cx="9015492" cy="2815598"/>
            <a:chOff x="463014" y="2082439"/>
            <a:chExt cx="9015492" cy="2815598"/>
          </a:xfrm>
        </p:grpSpPr>
        <p:pic>
          <p:nvPicPr>
            <p:cNvPr id="3" name="그림 2">
              <a:extLst>
                <a:ext uri="{FF2B5EF4-FFF2-40B4-BE49-F238E27FC236}">
                  <a16:creationId xmlns:a16="http://schemas.microsoft.com/office/drawing/2014/main" xmlns="" id="{B57C4436-CDC8-40A1-8B2C-CA37DCF2FDA0}"/>
                </a:ext>
              </a:extLst>
            </p:cNvPr>
            <p:cNvPicPr>
              <a:picLocks noChangeAspect="1"/>
            </p:cNvPicPr>
            <p:nvPr/>
          </p:nvPicPr>
          <p:blipFill>
            <a:blip r:embed="rId3"/>
            <a:stretch>
              <a:fillRect/>
            </a:stretch>
          </p:blipFill>
          <p:spPr>
            <a:xfrm>
              <a:off x="463014" y="2088427"/>
              <a:ext cx="9015492" cy="2758065"/>
            </a:xfrm>
            <a:prstGeom prst="rect">
              <a:avLst/>
            </a:prstGeom>
          </p:spPr>
        </p:pic>
        <p:sp>
          <p:nvSpPr>
            <p:cNvPr id="4" name="TextBox 3">
              <a:extLst>
                <a:ext uri="{FF2B5EF4-FFF2-40B4-BE49-F238E27FC236}">
                  <a16:creationId xmlns:a16="http://schemas.microsoft.com/office/drawing/2014/main" xmlns="" id="{295134E5-1CC3-B54F-9586-2A79CCE96D64}"/>
                </a:ext>
              </a:extLst>
            </p:cNvPr>
            <p:cNvSpPr txBox="1"/>
            <p:nvPr/>
          </p:nvSpPr>
          <p:spPr>
            <a:xfrm>
              <a:off x="463014" y="3959318"/>
              <a:ext cx="7096815" cy="938719"/>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The balance of David’s account 1234-0001 is 0 won.</a:t>
              </a:r>
            </a:p>
            <a:p>
              <a:r>
                <a:rPr lang="en-US" altLang="ko-KR" sz="1100" dirty="0">
                  <a:latin typeface="D2Coding" panose="020B0609020101020101" pitchFamily="49" charset="-127"/>
                  <a:ea typeface="D2Coding" panose="020B0609020101020101" pitchFamily="49" charset="-127"/>
                </a:rPr>
                <a:t>2000 won has been deposited. The balance is 2000 won.</a:t>
              </a:r>
            </a:p>
            <a:p>
              <a:r>
                <a:rPr lang="en-US" altLang="ko-KR" sz="1100" dirty="0">
                  <a:latin typeface="D2Coding" panose="020B0609020101020101" pitchFamily="49" charset="-127"/>
                  <a:ea typeface="D2Coding" panose="020B0609020101020101" pitchFamily="49" charset="-127"/>
                </a:rPr>
                <a:t>The balance of David’s account 1234-0001 is 2000 won.</a:t>
              </a:r>
            </a:p>
            <a:p>
              <a:r>
                <a:rPr lang="en-US" altLang="ko-KR" sz="1100" dirty="0">
                  <a:latin typeface="D2Coding" panose="020B0609020101020101" pitchFamily="49" charset="-127"/>
                  <a:ea typeface="D2Coding" panose="020B0609020101020101" pitchFamily="49" charset="-127"/>
                </a:rPr>
                <a:t>The balance of David’s account 1234-0001 is 1500 won.</a:t>
              </a:r>
            </a:p>
            <a:p>
              <a:r>
                <a:rPr lang="en-US" altLang="ko-KR" sz="1100" dirty="0">
                  <a:latin typeface="D2Coding" panose="020B0609020101020101" pitchFamily="49" charset="-127"/>
                  <a:ea typeface="D2Coding" panose="020B0609020101020101" pitchFamily="49" charset="-127"/>
                </a:rPr>
                <a:t>The account balance is 1500 won. This is smaller than the requested amount of withdrawal 5000 won.</a:t>
              </a:r>
              <a:endParaRPr lang="ko-KR" altLang="en-US" sz="1100" dirty="0">
                <a:latin typeface="D2Coding" panose="020B0609020101020101" pitchFamily="49" charset="-127"/>
                <a:ea typeface="D2Coding" panose="020B0609020101020101" pitchFamily="49" charset="-127"/>
              </a:endParaRPr>
            </a:p>
          </p:txBody>
        </p:sp>
        <p:grpSp>
          <p:nvGrpSpPr>
            <p:cNvPr id="5" name="그룹 4"/>
            <p:cNvGrpSpPr/>
            <p:nvPr/>
          </p:nvGrpSpPr>
          <p:grpSpPr>
            <a:xfrm>
              <a:off x="520164" y="2082439"/>
              <a:ext cx="8892000" cy="506371"/>
              <a:chOff x="520164" y="2082439"/>
              <a:chExt cx="8892000" cy="506371"/>
            </a:xfrm>
          </p:grpSpPr>
          <p:sp>
            <p:nvSpPr>
              <p:cNvPr id="7" name="TextBox 6">
                <a:extLst>
                  <a:ext uri="{FF2B5EF4-FFF2-40B4-BE49-F238E27FC236}">
                    <a16:creationId xmlns:a16="http://schemas.microsoft.com/office/drawing/2014/main" xmlns="" id="{780BB75C-2C28-1042-BE31-FBF0CF695442}"/>
                  </a:ext>
                </a:extLst>
              </p:cNvPr>
              <p:cNvSpPr txBox="1"/>
              <p:nvPr/>
            </p:nvSpPr>
            <p:spPr>
              <a:xfrm>
                <a:off x="1952955" y="2256208"/>
                <a:ext cx="5211316" cy="177521"/>
              </a:xfrm>
              <a:prstGeom prst="rect">
                <a:avLst/>
              </a:prstGeom>
              <a:solidFill>
                <a:srgbClr val="F7F7F7"/>
              </a:solidFill>
            </p:spPr>
            <p:txBody>
              <a:bodyPr wrap="square" lIns="0" tIns="0" rIns="0" bIns="0" rtlCol="0" anchor="ctr">
                <a:noAutofit/>
              </a:bodyPr>
              <a:lstStyle/>
              <a:p>
                <a:r>
                  <a:rPr kumimoji="1" lang="en-US" altLang="ko-KR" sz="1100" dirty="0" smtClean="0">
                    <a:solidFill>
                      <a:srgbClr val="C51E25"/>
                    </a:solidFill>
                    <a:latin typeface="D2Coding" panose="020B0609020101020101" pitchFamily="49" charset="-127"/>
                    <a:ea typeface="D2Coding" panose="020B0609020101020101" pitchFamily="49" charset="-127"/>
                  </a:rPr>
                  <a:t>'The </a:t>
                </a:r>
                <a:r>
                  <a:rPr kumimoji="1" lang="en-US" altLang="ko-KR" sz="1100" dirty="0">
                    <a:solidFill>
                      <a:srgbClr val="C51E25"/>
                    </a:solidFill>
                    <a:latin typeface="D2Coding" panose="020B0609020101020101" pitchFamily="49" charset="-127"/>
                    <a:ea typeface="D2Coding" panose="020B0609020101020101" pitchFamily="49" charset="-127"/>
                  </a:rPr>
                  <a:t>balance of {}’s account {} is {:,} won</a:t>
                </a:r>
                <a:r>
                  <a:rPr lang="en-US" altLang="ko-KR" sz="1100" dirty="0" smtClean="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format(self.name</a:t>
                </a:r>
                <a:r>
                  <a:rPr lang="en-US" altLang="ko-KR" sz="1100" dirty="0" smtClean="0">
                    <a:latin typeface="D2Coding" panose="020B0609020101020101" pitchFamily="49" charset="-127"/>
                    <a:ea typeface="D2Coding" panose="020B0609020101020101" pitchFamily="49" charset="-127"/>
                  </a:rPr>
                  <a:t>,\</a:t>
                </a:r>
                <a:endParaRPr lang="ko-KR" altLang="en-US" sz="1100" dirty="0">
                  <a:latin typeface="D2Coding" panose="020B0609020101020101" pitchFamily="49" charset="-127"/>
                  <a:ea typeface="D2Coding" panose="020B0609020101020101" pitchFamily="49" charset="-127"/>
                </a:endParaRPr>
              </a:p>
            </p:txBody>
          </p:sp>
          <p:sp>
            <p:nvSpPr>
              <p:cNvPr id="18" name="TextBox 17">
                <a:extLst>
                  <a:ext uri="{FF2B5EF4-FFF2-40B4-BE49-F238E27FC236}">
                    <a16:creationId xmlns:a16="http://schemas.microsoft.com/office/drawing/2014/main" xmlns="" id="{780BB75C-2C28-1042-BE31-FBF0CF695442}"/>
                  </a:ext>
                </a:extLst>
              </p:cNvPr>
              <p:cNvSpPr txBox="1"/>
              <p:nvPr/>
            </p:nvSpPr>
            <p:spPr>
              <a:xfrm>
                <a:off x="4914672" y="2416096"/>
                <a:ext cx="2400345" cy="172714"/>
              </a:xfrm>
              <a:prstGeom prst="rect">
                <a:avLst/>
              </a:prstGeom>
              <a:solidFill>
                <a:srgbClr val="F7F7F7"/>
              </a:solidFill>
            </p:spPr>
            <p:txBody>
              <a:bodyPr wrap="square" lIns="0" tIns="0" rIns="0" bIns="0" rtlCol="0" anchor="ctr">
                <a:noAutofit/>
              </a:bodyPr>
              <a:lstStyle>
                <a:defPPr>
                  <a:defRPr lang="ko-KR"/>
                </a:defPPr>
                <a:lvl1pPr>
                  <a:defRPr sz="1100">
                    <a:solidFill>
                      <a:srgbClr val="C51E25"/>
                    </a:solidFill>
                    <a:latin typeface="D2Coding" panose="020B0609020101020101" pitchFamily="49" charset="-127"/>
                    <a:ea typeface="D2Coding" panose="020B0609020101020101" pitchFamily="49" charset="-127"/>
                  </a:defRPr>
                </a:lvl1pPr>
              </a:lstStyle>
              <a:p>
                <a:r>
                  <a:rPr lang="en-US" altLang="ko-KR" dirty="0" smtClean="0">
                    <a:solidFill>
                      <a:schemeClr val="tx1"/>
                    </a:solidFill>
                  </a:rPr>
                  <a:t>self.account_num</a:t>
                </a:r>
                <a:r>
                  <a:rPr lang="en-US" altLang="ko-KR" dirty="0">
                    <a:solidFill>
                      <a:schemeClr val="tx1"/>
                    </a:solidFill>
                  </a:rPr>
                  <a:t>, self.balance)</a:t>
                </a:r>
                <a:endParaRPr lang="ko-KR" altLang="en-US" dirty="0">
                  <a:solidFill>
                    <a:schemeClr val="tx1"/>
                  </a:solidFill>
                </a:endParaRPr>
              </a:p>
            </p:txBody>
          </p:sp>
          <p:cxnSp>
            <p:nvCxnSpPr>
              <p:cNvPr id="12" name="직선 연결선 11"/>
              <p:cNvCxnSpPr/>
              <p:nvPr/>
            </p:nvCxnSpPr>
            <p:spPr>
              <a:xfrm>
                <a:off x="520164" y="2082439"/>
                <a:ext cx="88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504955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10F65341-86A2-433D-8AA7-E233A9EBA2B4}"/>
              </a:ext>
            </a:extLst>
          </p:cNvPr>
          <p:cNvSpPr txBox="1"/>
          <p:nvPr/>
        </p:nvSpPr>
        <p:spPr>
          <a:xfrm>
            <a:off x="773143" y="2602034"/>
            <a:ext cx="3771148" cy="2652008"/>
          </a:xfrm>
          <a:prstGeom prst="rect">
            <a:avLst/>
          </a:prstGeom>
          <a:noFill/>
        </p:spPr>
        <p:txBody>
          <a:bodyPr wrap="square">
            <a:spAutoFit/>
          </a:bodyPr>
          <a:lstStyle/>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200" b="1" dirty="0">
                <a:solidFill>
                  <a:schemeClr val="accent4"/>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Start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Generate a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BankAccount</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object by giving a  name an account information. Then, print the account and balance. </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Display the deposit amount and balance after depositing 2000 won. </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[4]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Withdraw 500 won and print the balance. </a:t>
            </a:r>
            <a:r>
              <a:rPr lang="ko-KR" altLang="en-US" sz="1200" dirty="0">
                <a:latin typeface="SamsungOne 400" panose="020B0503030303020204" pitchFamily="34" charset="0"/>
                <a:ea typeface="SamsungOne-400" panose="020B0503030303020204" pitchFamily="34" charset="0"/>
                <a:cs typeface="Arial" panose="020B0604020202020204" pitchFamily="34" charset="0"/>
              </a:rPr>
              <a:t> </a:t>
            </a:r>
            <a:endParaRPr lang="en-US" altLang="ko-KR" sz="1200" dirty="0">
              <a:latin typeface="SamsungOne 400" panose="020B0503030303020204" pitchFamily="34" charset="0"/>
              <a:ea typeface="SamsungOne 400" panose="020B0503030303020204" pitchFamily="34" charset="0"/>
              <a:cs typeface="Arial" panose="020B0604020202020204" pitchFamily="34" charset="0"/>
            </a:endParaRP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Withdraw 5000 won.</a:t>
            </a:r>
          </a:p>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[6]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a16="http://schemas.microsoft.com/office/drawing/2014/main" xmlns="" id="{18A509CE-2204-48AA-9989-E855F59F776B}"/>
              </a:ext>
            </a:extLst>
          </p:cNvPr>
          <p:cNvSpPr/>
          <p:nvPr/>
        </p:nvSpPr>
        <p:spPr>
          <a:xfrm>
            <a:off x="603574" y="2419318"/>
            <a:ext cx="4256253" cy="30718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2" name="직사각형 21">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4" name="TextBox 23">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2.3. Programming Plan</a:t>
            </a:r>
          </a:p>
        </p:txBody>
      </p:sp>
      <p:sp>
        <p:nvSpPr>
          <p:cNvPr id="27" name="직사각형 26">
            <a:extLst>
              <a:ext uri="{FF2B5EF4-FFF2-40B4-BE49-F238E27FC236}">
                <a16:creationId xmlns="" xmlns:a16="http://schemas.microsoft.com/office/drawing/2014/main" id="{F2B04EA2-882D-4E6E-B080-6A1116EF5618}"/>
              </a:ext>
            </a:extLst>
          </p:cNvPr>
          <p:cNvSpPr/>
          <p:nvPr/>
        </p:nvSpPr>
        <p:spPr>
          <a:xfrm>
            <a:off x="540512" y="2071953"/>
            <a:ext cx="458546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300" b="1" dirty="0">
                <a:solidFill>
                  <a:schemeClr val="tx1"/>
                </a:solidFill>
                <a:latin typeface="Samsung Sharp Sans" pitchFamily="2" charset="0"/>
                <a:ea typeface="Samsung Sharp Sans" pitchFamily="2" charset="0"/>
                <a:cs typeface="Samsung Sharp Sans" pitchFamily="2" charset="0"/>
              </a:rPr>
              <a:t>Pseudocode</a:t>
            </a:r>
            <a:endParaRPr lang="ko-KR" altLang="en-US" sz="1300" b="1" dirty="0">
              <a:solidFill>
                <a:schemeClr val="tx1"/>
              </a:solidFill>
              <a:latin typeface="Samsung Sharp Sans" pitchFamily="2" charset="0"/>
              <a:cs typeface="Samsung Sharp Sans" pitchFamily="2" charset="0"/>
            </a:endParaRPr>
          </a:p>
        </p:txBody>
      </p:sp>
      <p:sp>
        <p:nvSpPr>
          <p:cNvPr id="41" name="직사각형 40">
            <a:extLst>
              <a:ext uri="{FF2B5EF4-FFF2-40B4-BE49-F238E27FC236}">
                <a16:creationId xmlns="" xmlns:a16="http://schemas.microsoft.com/office/drawing/2014/main" id="{81D8BC41-3B22-472C-A8B4-17D744F23B0D}"/>
              </a:ext>
            </a:extLst>
          </p:cNvPr>
          <p:cNvSpPr/>
          <p:nvPr/>
        </p:nvSpPr>
        <p:spPr>
          <a:xfrm>
            <a:off x="5278178" y="2071953"/>
            <a:ext cx="398143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300" b="1" dirty="0">
                <a:solidFill>
                  <a:schemeClr val="tx1"/>
                </a:solidFill>
                <a:latin typeface="Samsung Sharp Sans" pitchFamily="2" charset="0"/>
                <a:ea typeface="Samsung Sharp Sans" pitchFamily="2" charset="0"/>
                <a:cs typeface="Samsung Sharp Sans" pitchFamily="2" charset="0"/>
              </a:rPr>
              <a:t>Flowchart</a:t>
            </a:r>
            <a:endParaRPr lang="ko-KR" altLang="en-US" sz="1300" b="1" dirty="0">
              <a:solidFill>
                <a:schemeClr val="tx1"/>
              </a:solidFill>
              <a:latin typeface="Samsung Sharp Sans" pitchFamily="2" charset="0"/>
              <a:cs typeface="Samsung Sharp Sans" pitchFamily="2" charset="0"/>
            </a:endParaRPr>
          </a:p>
        </p:txBody>
      </p:sp>
      <p:grpSp>
        <p:nvGrpSpPr>
          <p:cNvPr id="2" name="그룹 1"/>
          <p:cNvGrpSpPr/>
          <p:nvPr/>
        </p:nvGrpSpPr>
        <p:grpSpPr>
          <a:xfrm>
            <a:off x="5376604" y="2517501"/>
            <a:ext cx="3711620" cy="2973627"/>
            <a:chOff x="5376604" y="2517501"/>
            <a:chExt cx="3711620" cy="2973627"/>
          </a:xfrm>
        </p:grpSpPr>
        <p:cxnSp>
          <p:nvCxnSpPr>
            <p:cNvPr id="49" name="직선 화살표 연결선 48">
              <a:extLst>
                <a:ext uri="{FF2B5EF4-FFF2-40B4-BE49-F238E27FC236}">
                  <a16:creationId xmlns="" xmlns:a16="http://schemas.microsoft.com/office/drawing/2014/main" id="{1DA2EBD6-9A70-4986-8194-021BB8916CD5}"/>
                </a:ext>
              </a:extLst>
            </p:cNvPr>
            <p:cNvCxnSpPr>
              <a:cxnSpLocks/>
            </p:cNvCxnSpPr>
            <p:nvPr/>
          </p:nvCxnSpPr>
          <p:spPr>
            <a:xfrm>
              <a:off x="7191708" y="5062640"/>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8" name="직선 화살표 연결선 47">
              <a:extLst>
                <a:ext uri="{FF2B5EF4-FFF2-40B4-BE49-F238E27FC236}">
                  <a16:creationId xmlns="" xmlns:a16="http://schemas.microsoft.com/office/drawing/2014/main" id="{1DA2EBD6-9A70-4986-8194-021BB8916CD5}"/>
                </a:ext>
              </a:extLst>
            </p:cNvPr>
            <p:cNvCxnSpPr>
              <a:cxnSpLocks/>
            </p:cNvCxnSpPr>
            <p:nvPr/>
          </p:nvCxnSpPr>
          <p:spPr>
            <a:xfrm>
              <a:off x="7191708" y="4497087"/>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7" name="직선 화살표 연결선 46">
              <a:extLst>
                <a:ext uri="{FF2B5EF4-FFF2-40B4-BE49-F238E27FC236}">
                  <a16:creationId xmlns="" xmlns:a16="http://schemas.microsoft.com/office/drawing/2014/main" id="{1DA2EBD6-9A70-4986-8194-021BB8916CD5}"/>
                </a:ext>
              </a:extLst>
            </p:cNvPr>
            <p:cNvCxnSpPr>
              <a:cxnSpLocks/>
            </p:cNvCxnSpPr>
            <p:nvPr/>
          </p:nvCxnSpPr>
          <p:spPr>
            <a:xfrm>
              <a:off x="7191708" y="3906280"/>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6" name="직선 화살표 연결선 45">
              <a:extLst>
                <a:ext uri="{FF2B5EF4-FFF2-40B4-BE49-F238E27FC236}">
                  <a16:creationId xmlns="" xmlns:a16="http://schemas.microsoft.com/office/drawing/2014/main" id="{1DA2EBD6-9A70-4986-8194-021BB8916CD5}"/>
                </a:ext>
              </a:extLst>
            </p:cNvPr>
            <p:cNvCxnSpPr>
              <a:cxnSpLocks/>
            </p:cNvCxnSpPr>
            <p:nvPr/>
          </p:nvCxnSpPr>
          <p:spPr>
            <a:xfrm>
              <a:off x="7191708" y="3328644"/>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5" name="직선 화살표 연결선 44">
              <a:extLst>
                <a:ext uri="{FF2B5EF4-FFF2-40B4-BE49-F238E27FC236}">
                  <a16:creationId xmlns="" xmlns:a16="http://schemas.microsoft.com/office/drawing/2014/main" id="{1DA2EBD6-9A70-4986-8194-021BB8916CD5}"/>
                </a:ext>
              </a:extLst>
            </p:cNvPr>
            <p:cNvCxnSpPr>
              <a:cxnSpLocks/>
            </p:cNvCxnSpPr>
            <p:nvPr/>
          </p:nvCxnSpPr>
          <p:spPr>
            <a:xfrm>
              <a:off x="7191708" y="2679792"/>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9" name="직사각형 18">
              <a:extLst>
                <a:ext uri="{FF2B5EF4-FFF2-40B4-BE49-F238E27FC236}">
                  <a16:creationId xmlns:a16="http://schemas.microsoft.com/office/drawing/2014/main" xmlns="" id="{2B33400D-4DB2-481D-9A88-048C2F5D870A}"/>
                </a:ext>
              </a:extLst>
            </p:cNvPr>
            <p:cNvSpPr/>
            <p:nvPr/>
          </p:nvSpPr>
          <p:spPr>
            <a:xfrm>
              <a:off x="5376606" y="2903291"/>
              <a:ext cx="3711618" cy="478390"/>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account1 = BankAccount(“David", "1234-0001")</a:t>
              </a:r>
            </a:p>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print(account1)</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30" name="직사각형 29">
              <a:extLst>
                <a:ext uri="{FF2B5EF4-FFF2-40B4-BE49-F238E27FC236}">
                  <a16:creationId xmlns:a16="http://schemas.microsoft.com/office/drawing/2014/main" xmlns="" id="{353BDBDE-4CDB-45CA-BF3A-501554175C73}"/>
                </a:ext>
              </a:extLst>
            </p:cNvPr>
            <p:cNvSpPr/>
            <p:nvPr/>
          </p:nvSpPr>
          <p:spPr>
            <a:xfrm>
              <a:off x="5376606" y="3558546"/>
              <a:ext cx="3711617" cy="399872"/>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account1.deposit(2000)</a:t>
              </a:r>
            </a:p>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print(account1)</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28" name="직사각형 27">
              <a:extLst>
                <a:ext uri="{FF2B5EF4-FFF2-40B4-BE49-F238E27FC236}">
                  <a16:creationId xmlns:a16="http://schemas.microsoft.com/office/drawing/2014/main" xmlns="" id="{543DC173-8AA1-4B34-A4F9-B67162380B36}"/>
                </a:ext>
              </a:extLst>
            </p:cNvPr>
            <p:cNvSpPr/>
            <p:nvPr/>
          </p:nvSpPr>
          <p:spPr>
            <a:xfrm>
              <a:off x="5376605" y="4135283"/>
              <a:ext cx="3711617" cy="399872"/>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account1.withdraw(500)</a:t>
              </a:r>
            </a:p>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print(account1)</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32" name="직사각형 31">
              <a:extLst>
                <a:ext uri="{FF2B5EF4-FFF2-40B4-BE49-F238E27FC236}">
                  <a16:creationId xmlns:a16="http://schemas.microsoft.com/office/drawing/2014/main" xmlns="" id="{0B64DD7F-8E28-44C6-8C81-01FB977CFB96}"/>
                </a:ext>
              </a:extLst>
            </p:cNvPr>
            <p:cNvSpPr/>
            <p:nvPr/>
          </p:nvSpPr>
          <p:spPr>
            <a:xfrm>
              <a:off x="5376604" y="4712020"/>
              <a:ext cx="3711617" cy="399872"/>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account1.withdraw(5000)</a:t>
              </a:r>
            </a:p>
          </p:txBody>
        </p:sp>
        <p:sp>
          <p:nvSpPr>
            <p:cNvPr id="42" name="순서도: 수행의 시작/종료 41">
              <a:extLst>
                <a:ext uri="{FF2B5EF4-FFF2-40B4-BE49-F238E27FC236}">
                  <a16:creationId xmlns="" xmlns:a16="http://schemas.microsoft.com/office/drawing/2014/main" id="{DA84BB89-7FDC-4ACD-B30D-7B967921955B}"/>
                </a:ext>
              </a:extLst>
            </p:cNvPr>
            <p:cNvSpPr/>
            <p:nvPr/>
          </p:nvSpPr>
          <p:spPr>
            <a:xfrm>
              <a:off x="6797676" y="2517501"/>
              <a:ext cx="768821" cy="21729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44" name="순서도: 수행의 시작/종료 43">
              <a:extLst>
                <a:ext uri="{FF2B5EF4-FFF2-40B4-BE49-F238E27FC236}">
                  <a16:creationId xmlns="" xmlns:a16="http://schemas.microsoft.com/office/drawing/2014/main" id="{D57042AE-4D84-4C9E-ADBC-D1614120DF23}"/>
                </a:ext>
              </a:extLst>
            </p:cNvPr>
            <p:cNvSpPr/>
            <p:nvPr/>
          </p:nvSpPr>
          <p:spPr>
            <a:xfrm>
              <a:off x="6797675" y="5273831"/>
              <a:ext cx="768821" cy="21729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endParaRPr>
            </a:p>
          </p:txBody>
        </p:sp>
      </p:grpSp>
    </p:spTree>
    <p:extLst>
      <p:ext uri="{BB962C8B-B14F-4D97-AF65-F5344CB8AC3E}">
        <p14:creationId xmlns:p14="http://schemas.microsoft.com/office/powerpoint/2010/main" val="37063400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5" name="TextBox 14">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2.4. Bank Account Mission object blueprint</a:t>
            </a:r>
          </a:p>
        </p:txBody>
      </p:sp>
      <p:sp>
        <p:nvSpPr>
          <p:cNvPr id="16" name="직사각형 15">
            <a:extLst>
              <a:ext uri="{FF2B5EF4-FFF2-40B4-BE49-F238E27FC236}">
                <a16:creationId xmlns="" xmlns:a16="http://schemas.microsoft.com/office/drawing/2014/main" id="{F592450A-01E1-4E06-9A3E-8EA290D8E695}"/>
              </a:ext>
            </a:extLst>
          </p:cNvPr>
          <p:cNvSpPr/>
          <p:nvPr/>
        </p:nvSpPr>
        <p:spPr>
          <a:xfrm>
            <a:off x="580388" y="2022991"/>
            <a:ext cx="8887612" cy="198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Till now, we described the flow of code with a flowchart.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However procedural programming method which is based on data flow is not suitable for developing software of large scale with complex logic.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rapid development of hardware performance required larger and more complex software. However, the existing procedural programming method could not support development of these software.</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is why object blueprint as shown in the next page was created.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class diagram of this blueprint contains the attributes and methods of the class.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is the main topic of this unit.</a:t>
            </a:r>
          </a:p>
        </p:txBody>
      </p:sp>
    </p:spTree>
    <p:extLst>
      <p:ext uri="{BB962C8B-B14F-4D97-AF65-F5344CB8AC3E}">
        <p14:creationId xmlns:p14="http://schemas.microsoft.com/office/powerpoint/2010/main" val="225168811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표 3">
            <a:extLst>
              <a:ext uri="{FF2B5EF4-FFF2-40B4-BE49-F238E27FC236}">
                <a16:creationId xmlns:a16="http://schemas.microsoft.com/office/drawing/2014/main" xmlns="" id="{AAF660FD-6B37-4877-818A-0D4C7C33B875}"/>
              </a:ext>
            </a:extLst>
          </p:cNvPr>
          <p:cNvGraphicFramePr>
            <a:graphicFrameLocks noGrp="1"/>
          </p:cNvGraphicFramePr>
          <p:nvPr>
            <p:extLst>
              <p:ext uri="{D42A27DB-BD31-4B8C-83A1-F6EECF244321}">
                <p14:modId xmlns:p14="http://schemas.microsoft.com/office/powerpoint/2010/main" val="2584528334"/>
              </p:ext>
            </p:extLst>
          </p:nvPr>
        </p:nvGraphicFramePr>
        <p:xfrm>
          <a:off x="580388" y="2326102"/>
          <a:ext cx="4018779" cy="3722461"/>
        </p:xfrm>
        <a:graphic>
          <a:graphicData uri="http://schemas.openxmlformats.org/drawingml/2006/table">
            <a:tbl>
              <a:tblPr firstRow="1" bandRow="1">
                <a:tableStyleId>{BC89EF96-8CEA-46FF-86C4-4CE0E7609802}</a:tableStyleId>
              </a:tblPr>
              <a:tblGrid>
                <a:gridCol w="4018779">
                  <a:extLst>
                    <a:ext uri="{9D8B030D-6E8A-4147-A177-3AD203B41FA5}">
                      <a16:colId xmlns:a16="http://schemas.microsoft.com/office/drawing/2014/main" xmlns="" val="3761813738"/>
                    </a:ext>
                  </a:extLst>
                </a:gridCol>
              </a:tblGrid>
              <a:tr h="273345">
                <a:tc>
                  <a:txBody>
                    <a:bodyPr/>
                    <a:lstStyle/>
                    <a:p>
                      <a:pPr algn="ctr" latinLnBrk="1"/>
                      <a:r>
                        <a:rPr lang="en-US" altLang="ko-KR" sz="1200" dirty="0">
                          <a:latin typeface="SamsungOne 400" panose="020B0503030303020204" pitchFamily="34" charset="0"/>
                          <a:ea typeface="SamsungOne 400" panose="020B0503030303020204" pitchFamily="34" charset="0"/>
                        </a:rPr>
                        <a:t>class name : BankAccount</a:t>
                      </a:r>
                      <a:endParaRPr lang="ko-KR" altLang="en-US" sz="1200" dirty="0">
                        <a:latin typeface="SamsungOne 400" panose="020B0503030303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231209702"/>
                  </a:ext>
                </a:extLst>
              </a:tr>
              <a:tr h="820034">
                <a:tc>
                  <a:txBody>
                    <a:bodyPr/>
                    <a:lstStyle/>
                    <a:p>
                      <a:pPr algn="l" latinLnBrk="1"/>
                      <a:r>
                        <a:rPr lang="en-US" altLang="ko-KR" sz="1200" dirty="0" err="1">
                          <a:latin typeface="D2Coding" panose="020B0609020101020101" pitchFamily="49" charset="-127"/>
                          <a:ea typeface="D2Coding" panose="020B0609020101020101" pitchFamily="49" charset="-127"/>
                        </a:rPr>
                        <a:t>BankAccount</a:t>
                      </a:r>
                      <a:r>
                        <a:rPr lang="en-US" altLang="ko-KR" sz="1200" dirty="0">
                          <a:latin typeface="D2Coding" panose="020B0609020101020101" pitchFamily="49" charset="-127"/>
                          <a:ea typeface="D2Coding" panose="020B0609020101020101" pitchFamily="49" charset="-127"/>
                        </a:rPr>
                        <a:t> attributes</a:t>
                      </a:r>
                      <a:endParaRPr lang="en-US" altLang="ko-KR" sz="1400" dirty="0">
                        <a:latin typeface="D2Coding" panose="020B0609020101020101" pitchFamily="49" charset="-127"/>
                        <a:ea typeface="D2Coding" panose="020B0609020101020101" pitchFamily="49" charset="-127"/>
                      </a:endParaRPr>
                    </a:p>
                    <a:p>
                      <a:pPr algn="l" latinLnBrk="1"/>
                      <a:r>
                        <a:rPr lang="en-US" altLang="ko-KR" sz="1200" dirty="0">
                          <a:latin typeface="D2Coding" panose="020B0609020101020101" pitchFamily="49" charset="-127"/>
                          <a:ea typeface="D2Coding" panose="020B0609020101020101" pitchFamily="49" charset="-127"/>
                        </a:rPr>
                        <a:t>self.name : name of the account holder</a:t>
                      </a:r>
                    </a:p>
                    <a:p>
                      <a:pPr algn="l" latinLnBrk="1"/>
                      <a:r>
                        <a:rPr lang="en-US" altLang="ko-KR" sz="1200" dirty="0">
                          <a:latin typeface="D2Coding" panose="020B0609020101020101" pitchFamily="49" charset="-127"/>
                          <a:ea typeface="D2Coding" panose="020B0609020101020101" pitchFamily="49" charset="-127"/>
                        </a:rPr>
                        <a:t>self.account_num : account number</a:t>
                      </a:r>
                    </a:p>
                    <a:p>
                      <a:pPr algn="l" latinLnBrk="1"/>
                      <a:r>
                        <a:rPr lang="en-US" altLang="ko-KR" sz="1200" dirty="0">
                          <a:latin typeface="D2Coding" panose="020B0609020101020101" pitchFamily="49" charset="-127"/>
                          <a:ea typeface="D2Coding" panose="020B0609020101020101" pitchFamily="49" charset="-127"/>
                        </a:rPr>
                        <a:t>self.balance : balance</a:t>
                      </a:r>
                      <a:endParaRPr lang="ko-KR" altLang="en-US" sz="1200" dirty="0">
                        <a:latin typeface="D2Coding" panose="020B0609020101020101" pitchFamily="49" charset="-127"/>
                        <a:ea typeface="D2Coding" panose="020B0609020101020101" pitchFamily="49"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extLst>
                  <a:ext uri="{0D108BD9-81ED-4DB2-BD59-A6C34878D82A}">
                    <a16:rowId xmlns:a16="http://schemas.microsoft.com/office/drawing/2014/main" xmlns="" val="320241170"/>
                  </a:ext>
                </a:extLst>
              </a:tr>
              <a:tr h="262518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err="1">
                          <a:solidFill>
                            <a:schemeClr val="tx1"/>
                          </a:solidFill>
                          <a:latin typeface="D2Coding" panose="020B0609020101020101" pitchFamily="49" charset="-127"/>
                          <a:ea typeface="D2Coding" panose="020B0609020101020101" pitchFamily="49" charset="-127"/>
                          <a:cs typeface="+mn-cs"/>
                        </a:rPr>
                        <a:t>BankAccount</a:t>
                      </a:r>
                      <a:r>
                        <a:rPr lang="en-US" altLang="ko-KR" sz="1200" kern="1200" dirty="0">
                          <a:solidFill>
                            <a:schemeClr val="tx1"/>
                          </a:solidFill>
                          <a:latin typeface="D2Coding" panose="020B0609020101020101" pitchFamily="49" charset="-127"/>
                          <a:ea typeface="D2Coding" panose="020B0609020101020101" pitchFamily="49" charset="-127"/>
                          <a:cs typeface="+mn-cs"/>
                        </a:rPr>
                        <a:t> methods</a:t>
                      </a:r>
                    </a:p>
                    <a:p>
                      <a:pPr latinLnBrk="1"/>
                      <a:r>
                        <a:rPr lang="fr-FR" altLang="ko-KR" sz="1200" dirty="0" smtClean="0">
                          <a:latin typeface="D2Coding" panose="020B0609020101020101" pitchFamily="49" charset="-127"/>
                          <a:ea typeface="D2Coding" panose="020B0609020101020101" pitchFamily="49" charset="-127"/>
                        </a:rPr>
                        <a:t>def </a:t>
                      </a:r>
                      <a:r>
                        <a:rPr lang="fr-FR" altLang="ko-KR" sz="1200" dirty="0">
                          <a:latin typeface="D2Coding" panose="020B0609020101020101" pitchFamily="49" charset="-127"/>
                          <a:ea typeface="D2Coding" panose="020B0609020101020101" pitchFamily="49" charset="-127"/>
                        </a:rPr>
                        <a:t>get_name(): returns the name of the account holder.</a:t>
                      </a:r>
                    </a:p>
                    <a:p>
                      <a:pPr latinLnBrk="1"/>
                      <a:r>
                        <a:rPr lang="fr-FR" altLang="ko-KR" sz="1200" dirty="0" err="1">
                          <a:latin typeface="D2Coding" panose="020B0609020101020101" pitchFamily="49" charset="-127"/>
                          <a:ea typeface="D2Coding" panose="020B0609020101020101" pitchFamily="49" charset="-127"/>
                        </a:rPr>
                        <a:t>def</a:t>
                      </a:r>
                      <a:r>
                        <a:rPr lang="fr-FR" altLang="ko-KR" sz="1200" dirty="0">
                          <a:latin typeface="D2Coding" panose="020B0609020101020101" pitchFamily="49" charset="-127"/>
                          <a:ea typeface="D2Coding" panose="020B0609020101020101" pitchFamily="49" charset="-127"/>
                        </a:rPr>
                        <a:t> get_account_num():  </a:t>
                      </a:r>
                      <a:r>
                        <a:rPr lang="fr-FR" altLang="ko-KR" sz="1200" dirty="0" err="1">
                          <a:latin typeface="D2Coding" panose="020B0609020101020101" pitchFamily="49" charset="-127"/>
                          <a:ea typeface="D2Coding" panose="020B0609020101020101" pitchFamily="49" charset="-127"/>
                        </a:rPr>
                        <a:t>returns</a:t>
                      </a:r>
                      <a:r>
                        <a:rPr lang="fr-FR" altLang="ko-KR" sz="1200" dirty="0">
                          <a:latin typeface="D2Coding" panose="020B0609020101020101" pitchFamily="49" charset="-127"/>
                          <a:ea typeface="D2Coding" panose="020B0609020101020101" pitchFamily="49" charset="-127"/>
                        </a:rPr>
                        <a:t> the </a:t>
                      </a:r>
                      <a:r>
                        <a:rPr lang="fr-FR" altLang="ko-KR" sz="1200" dirty="0" err="1">
                          <a:latin typeface="D2Coding" panose="020B0609020101020101" pitchFamily="49" charset="-127"/>
                          <a:ea typeface="D2Coding" panose="020B0609020101020101" pitchFamily="49" charset="-127"/>
                        </a:rPr>
                        <a:t>account</a:t>
                      </a:r>
                      <a:r>
                        <a:rPr lang="fr-FR" altLang="ko-KR" sz="1200" dirty="0">
                          <a:latin typeface="D2Coding" panose="020B0609020101020101" pitchFamily="49" charset="-127"/>
                          <a:ea typeface="D2Coding" panose="020B0609020101020101" pitchFamily="49" charset="-127"/>
                        </a:rPr>
                        <a:t> </a:t>
                      </a:r>
                      <a:r>
                        <a:rPr lang="fr-FR" altLang="ko-KR" sz="1200" dirty="0" err="1">
                          <a:latin typeface="D2Coding" panose="020B0609020101020101" pitchFamily="49" charset="-127"/>
                          <a:ea typeface="D2Coding" panose="020B0609020101020101" pitchFamily="49" charset="-127"/>
                        </a:rPr>
                        <a:t>number</a:t>
                      </a:r>
                      <a:r>
                        <a:rPr lang="fr-FR" altLang="ko-KR" sz="1200" dirty="0">
                          <a:latin typeface="D2Coding" panose="020B0609020101020101" pitchFamily="49" charset="-127"/>
                          <a:ea typeface="D2Coding" panose="020B0609020101020101" pitchFamily="49" charset="-127"/>
                        </a:rPr>
                        <a:t>. </a:t>
                      </a:r>
                    </a:p>
                    <a:p>
                      <a:pPr latinLnBrk="1"/>
                      <a:r>
                        <a:rPr lang="fr-FR" altLang="ko-KR" sz="1200" dirty="0" err="1">
                          <a:latin typeface="D2Coding" panose="020B0609020101020101" pitchFamily="49" charset="-127"/>
                          <a:ea typeface="D2Coding" panose="020B0609020101020101" pitchFamily="49" charset="-127"/>
                        </a:rPr>
                        <a:t>def</a:t>
                      </a:r>
                      <a:r>
                        <a:rPr lang="fr-FR" altLang="ko-KR" sz="1200" dirty="0">
                          <a:latin typeface="D2Coding" panose="020B0609020101020101" pitchFamily="49" charset="-127"/>
                          <a:ea typeface="D2Coding" panose="020B0609020101020101" pitchFamily="49" charset="-127"/>
                        </a:rPr>
                        <a:t> get_balance(): </a:t>
                      </a:r>
                      <a:r>
                        <a:rPr lang="fr-FR" altLang="ko-KR" sz="1200" dirty="0" err="1">
                          <a:latin typeface="D2Coding" panose="020B0609020101020101" pitchFamily="49" charset="-127"/>
                          <a:ea typeface="D2Coding" panose="020B0609020101020101" pitchFamily="49" charset="-127"/>
                        </a:rPr>
                        <a:t>returns</a:t>
                      </a:r>
                      <a:r>
                        <a:rPr lang="fr-FR" altLang="ko-KR" sz="1200" dirty="0">
                          <a:latin typeface="D2Coding" panose="020B0609020101020101" pitchFamily="49" charset="-127"/>
                          <a:ea typeface="D2Coding" panose="020B0609020101020101" pitchFamily="49" charset="-127"/>
                        </a:rPr>
                        <a:t> the balance. </a:t>
                      </a:r>
                    </a:p>
                    <a:p>
                      <a:pPr latinLnBrk="1"/>
                      <a:r>
                        <a:rPr lang="fr-FR" altLang="ko-KR" sz="1200" dirty="0">
                          <a:latin typeface="D2Coding" panose="020B0609020101020101" pitchFamily="49" charset="-127"/>
                          <a:ea typeface="D2Coding" panose="020B0609020101020101" pitchFamily="49" charset="-127"/>
                        </a:rPr>
                        <a:t>def deposit(self, amount): </a:t>
                      </a:r>
                      <a:r>
                        <a:rPr lang="fr-FR" altLang="ko-KR" sz="1200" dirty="0" err="1">
                          <a:latin typeface="D2Coding" panose="020B0609020101020101" pitchFamily="49" charset="-127"/>
                          <a:ea typeface="D2Coding" panose="020B0609020101020101" pitchFamily="49" charset="-127"/>
                        </a:rPr>
                        <a:t>returns</a:t>
                      </a:r>
                      <a:r>
                        <a:rPr lang="fr-FR" altLang="ko-KR" sz="1200" dirty="0">
                          <a:latin typeface="D2Coding" panose="020B0609020101020101" pitchFamily="49" charset="-127"/>
                          <a:ea typeface="D2Coding" panose="020B0609020101020101" pitchFamily="49" charset="-127"/>
                        </a:rPr>
                        <a:t> the </a:t>
                      </a:r>
                      <a:r>
                        <a:rPr lang="fr-FR" altLang="ko-KR" sz="1200" dirty="0" err="1">
                          <a:latin typeface="D2Coding" panose="020B0609020101020101" pitchFamily="49" charset="-127"/>
                          <a:ea typeface="D2Coding" panose="020B0609020101020101" pitchFamily="49" charset="-127"/>
                        </a:rPr>
                        <a:t>sum</a:t>
                      </a:r>
                      <a:r>
                        <a:rPr lang="fr-FR" altLang="ko-KR" sz="1200" dirty="0">
                          <a:latin typeface="D2Coding" panose="020B0609020101020101" pitchFamily="49" charset="-127"/>
                          <a:ea typeface="D2Coding" panose="020B0609020101020101" pitchFamily="49" charset="-127"/>
                        </a:rPr>
                        <a:t> of </a:t>
                      </a:r>
                      <a:r>
                        <a:rPr lang="fr-FR" altLang="ko-KR" sz="1200" dirty="0" err="1">
                          <a:latin typeface="D2Coding" panose="020B0609020101020101" pitchFamily="49" charset="-127"/>
                          <a:ea typeface="D2Coding" panose="020B0609020101020101" pitchFamily="49" charset="-127"/>
                        </a:rPr>
                        <a:t>account</a:t>
                      </a:r>
                      <a:r>
                        <a:rPr lang="fr-FR" altLang="ko-KR" sz="1200" dirty="0">
                          <a:latin typeface="D2Coding" panose="020B0609020101020101" pitchFamily="49" charset="-127"/>
                          <a:ea typeface="D2Coding" panose="020B0609020101020101" pitchFamily="49" charset="-127"/>
                        </a:rPr>
                        <a:t> balance and </a:t>
                      </a:r>
                      <a:r>
                        <a:rPr lang="fr-FR" altLang="ko-KR" sz="1200" dirty="0" err="1">
                          <a:latin typeface="D2Coding" panose="020B0609020101020101" pitchFamily="49" charset="-127"/>
                          <a:ea typeface="D2Coding" panose="020B0609020101020101" pitchFamily="49" charset="-127"/>
                        </a:rPr>
                        <a:t>deposit</a:t>
                      </a:r>
                      <a:r>
                        <a:rPr lang="fr-FR" altLang="ko-KR" sz="1200" dirty="0">
                          <a:latin typeface="D2Coding" panose="020B0609020101020101" pitchFamily="49" charset="-127"/>
                          <a:ea typeface="D2Coding" panose="020B0609020101020101" pitchFamily="49" charset="-127"/>
                        </a:rPr>
                        <a:t> </a:t>
                      </a:r>
                      <a:r>
                        <a:rPr lang="fr-FR" altLang="ko-KR" sz="1200" dirty="0" err="1">
                          <a:latin typeface="D2Coding" panose="020B0609020101020101" pitchFamily="49" charset="-127"/>
                          <a:ea typeface="D2Coding" panose="020B0609020101020101" pitchFamily="49" charset="-127"/>
                        </a:rPr>
                        <a:t>amount</a:t>
                      </a:r>
                      <a:r>
                        <a:rPr lang="fr-FR" altLang="ko-KR" sz="1200" dirty="0">
                          <a:latin typeface="D2Coding" panose="020B0609020101020101" pitchFamily="49" charset="-127"/>
                          <a:ea typeface="D2Coding" panose="020B0609020101020101" pitchFamily="49" charset="-127"/>
                        </a:rPr>
                        <a:t>. </a:t>
                      </a:r>
                    </a:p>
                    <a:p>
                      <a:pPr latinLnBrk="1"/>
                      <a:r>
                        <a:rPr lang="fr-FR" altLang="ko-KR" sz="1200" dirty="0">
                          <a:latin typeface="D2Coding" panose="020B0609020101020101" pitchFamily="49" charset="-127"/>
                          <a:ea typeface="D2Coding" panose="020B0609020101020101" pitchFamily="49" charset="-127"/>
                        </a:rPr>
                        <a:t>def withdraw(self, amount): </a:t>
                      </a:r>
                      <a:r>
                        <a:rPr lang="fr-FR" altLang="ko-KR" sz="1200" u="none" dirty="0" err="1">
                          <a:latin typeface="D2Coding" panose="020B0609020101020101" pitchFamily="49" charset="-127"/>
                          <a:ea typeface="D2Coding" panose="020B0609020101020101" pitchFamily="49" charset="-127"/>
                        </a:rPr>
                        <a:t>returns</a:t>
                      </a:r>
                      <a:r>
                        <a:rPr lang="fr-FR" altLang="ko-KR" sz="1200" u="none" dirty="0">
                          <a:latin typeface="D2Coding" panose="020B0609020101020101" pitchFamily="49" charset="-127"/>
                          <a:ea typeface="D2Coding" panose="020B0609020101020101" pitchFamily="49" charset="-127"/>
                        </a:rPr>
                        <a:t> the balance </a:t>
                      </a:r>
                      <a:r>
                        <a:rPr lang="fr-FR" altLang="ko-KR" sz="1200" u="none" dirty="0" err="1">
                          <a:latin typeface="D2Coding" panose="020B0609020101020101" pitchFamily="49" charset="-127"/>
                          <a:ea typeface="D2Coding" panose="020B0609020101020101" pitchFamily="49" charset="-127"/>
                        </a:rPr>
                        <a:t>subtracting</a:t>
                      </a:r>
                      <a:r>
                        <a:rPr lang="fr-FR" altLang="ko-KR" sz="1200" u="none" dirty="0">
                          <a:latin typeface="D2Coding" panose="020B0609020101020101" pitchFamily="49" charset="-127"/>
                          <a:ea typeface="D2Coding" panose="020B0609020101020101" pitchFamily="49" charset="-127"/>
                        </a:rPr>
                        <a:t> the </a:t>
                      </a:r>
                      <a:r>
                        <a:rPr lang="fr-FR" altLang="ko-KR" sz="1200" u="none" dirty="0" err="1">
                          <a:latin typeface="D2Coding" panose="020B0609020101020101" pitchFamily="49" charset="-127"/>
                          <a:ea typeface="D2Coding" panose="020B0609020101020101" pitchFamily="49" charset="-127"/>
                        </a:rPr>
                        <a:t>withdrawal</a:t>
                      </a:r>
                      <a:r>
                        <a:rPr lang="fr-FR" altLang="ko-KR" sz="1200" u="none" dirty="0">
                          <a:latin typeface="D2Coding" panose="020B0609020101020101" pitchFamily="49" charset="-127"/>
                          <a:ea typeface="D2Coding" panose="020B0609020101020101" pitchFamily="49" charset="-127"/>
                        </a:rPr>
                        <a:t> </a:t>
                      </a:r>
                      <a:r>
                        <a:rPr lang="fr-FR" altLang="ko-KR" sz="1200" u="none" dirty="0" err="1">
                          <a:latin typeface="D2Coding" panose="020B0609020101020101" pitchFamily="49" charset="-127"/>
                          <a:ea typeface="D2Coding" panose="020B0609020101020101" pitchFamily="49" charset="-127"/>
                        </a:rPr>
                        <a:t>amount</a:t>
                      </a:r>
                      <a:r>
                        <a:rPr lang="fr-FR" altLang="ko-KR" sz="1200" u="none" dirty="0">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If the withdrawal amount is bigger than the balance, it prints that the withdrawal is bigger. </a:t>
                      </a:r>
                    </a:p>
                    <a:p>
                      <a:pPr latinLnBrk="1"/>
                      <a:r>
                        <a:rPr lang="fr-FR" altLang="ko-KR" sz="1200" dirty="0" err="1">
                          <a:latin typeface="D2Coding" panose="020B0609020101020101" pitchFamily="49" charset="-127"/>
                          <a:ea typeface="D2Coding" panose="020B0609020101020101" pitchFamily="49" charset="-127"/>
                        </a:rPr>
                        <a:t>def</a:t>
                      </a:r>
                      <a:r>
                        <a:rPr lang="fr-FR" altLang="ko-KR" sz="1200" dirty="0">
                          <a:latin typeface="D2Coding" panose="020B0609020101020101" pitchFamily="49" charset="-127"/>
                          <a:ea typeface="D2Coding" panose="020B0609020101020101" pitchFamily="49" charset="-127"/>
                        </a:rPr>
                        <a:t> __str__(self): </a:t>
                      </a:r>
                      <a:r>
                        <a:rPr lang="fr-FR" altLang="ko-KR" sz="1200" dirty="0" err="1">
                          <a:latin typeface="D2Coding" panose="020B0609020101020101" pitchFamily="49" charset="-127"/>
                          <a:ea typeface="D2Coding" panose="020B0609020101020101" pitchFamily="49" charset="-127"/>
                        </a:rPr>
                        <a:t>prints</a:t>
                      </a:r>
                      <a:r>
                        <a:rPr lang="fr-FR" altLang="ko-KR" sz="1200" dirty="0">
                          <a:latin typeface="D2Coding" panose="020B0609020101020101" pitchFamily="49" charset="-127"/>
                          <a:ea typeface="D2Coding" panose="020B0609020101020101" pitchFamily="49" charset="-127"/>
                        </a:rPr>
                        <a:t> the </a:t>
                      </a:r>
                      <a:r>
                        <a:rPr lang="fr-FR" altLang="ko-KR" sz="1200" dirty="0" err="1">
                          <a:latin typeface="D2Coding" panose="020B0609020101020101" pitchFamily="49" charset="-127"/>
                          <a:ea typeface="D2Coding" panose="020B0609020101020101" pitchFamily="49" charset="-127"/>
                        </a:rPr>
                        <a:t>name</a:t>
                      </a:r>
                      <a:r>
                        <a:rPr lang="fr-FR" altLang="ko-KR" sz="1200" dirty="0">
                          <a:latin typeface="D2Coding" panose="020B0609020101020101" pitchFamily="49" charset="-127"/>
                          <a:ea typeface="D2Coding" panose="020B0609020101020101" pitchFamily="49" charset="-127"/>
                        </a:rPr>
                        <a:t>, </a:t>
                      </a:r>
                      <a:r>
                        <a:rPr lang="fr-FR" altLang="ko-KR" sz="1200" dirty="0" err="1">
                          <a:latin typeface="D2Coding" panose="020B0609020101020101" pitchFamily="49" charset="-127"/>
                          <a:ea typeface="D2Coding" panose="020B0609020101020101" pitchFamily="49" charset="-127"/>
                        </a:rPr>
                        <a:t>account</a:t>
                      </a:r>
                      <a:r>
                        <a:rPr lang="fr-FR" altLang="ko-KR" sz="1200" dirty="0">
                          <a:latin typeface="D2Coding" panose="020B0609020101020101" pitchFamily="49" charset="-127"/>
                          <a:ea typeface="D2Coding" panose="020B0609020101020101" pitchFamily="49" charset="-127"/>
                        </a:rPr>
                        <a:t>, and balance.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33190743"/>
                  </a:ext>
                </a:extLst>
              </a:tr>
            </a:tbl>
          </a:graphicData>
        </a:graphic>
      </p:graphicFrame>
      <p:grpSp>
        <p:nvGrpSpPr>
          <p:cNvPr id="3" name="그룹 2"/>
          <p:cNvGrpSpPr/>
          <p:nvPr/>
        </p:nvGrpSpPr>
        <p:grpSpPr>
          <a:xfrm>
            <a:off x="4732759" y="2640087"/>
            <a:ext cx="4620546" cy="2919721"/>
            <a:chOff x="4726409" y="2563887"/>
            <a:chExt cx="4620546" cy="2919721"/>
          </a:xfrm>
        </p:grpSpPr>
        <p:cxnSp>
          <p:nvCxnSpPr>
            <p:cNvPr id="18" name="직선 화살표 연결선 17"/>
            <p:cNvCxnSpPr>
              <a:stCxn id="4" idx="2"/>
              <a:endCxn id="42" idx="0"/>
            </p:cNvCxnSpPr>
            <p:nvPr/>
          </p:nvCxnSpPr>
          <p:spPr>
            <a:xfrm>
              <a:off x="7310116" y="3221111"/>
              <a:ext cx="1245342" cy="1772136"/>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4C5AF3B2-EF22-476F-9397-648DCC597EED}"/>
                </a:ext>
              </a:extLst>
            </p:cNvPr>
            <p:cNvSpPr/>
            <p:nvPr/>
          </p:nvSpPr>
          <p:spPr>
            <a:xfrm>
              <a:off x="8331622" y="3545849"/>
              <a:ext cx="1015332" cy="408997"/>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get_balance()</a:t>
              </a:r>
            </a:p>
          </p:txBody>
        </p:sp>
        <p:cxnSp>
          <p:nvCxnSpPr>
            <p:cNvPr id="14" name="직선 화살표 연결선 13"/>
            <p:cNvCxnSpPr>
              <a:stCxn id="4" idx="2"/>
              <a:endCxn id="37" idx="0"/>
            </p:cNvCxnSpPr>
            <p:nvPr/>
          </p:nvCxnSpPr>
          <p:spPr>
            <a:xfrm>
              <a:off x="7310116" y="3221111"/>
              <a:ext cx="1529172" cy="32473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xmlns="" id="{4AD135E6-FED7-4938-9B47-97F44F3820C5}"/>
                </a:ext>
              </a:extLst>
            </p:cNvPr>
            <p:cNvSpPr/>
            <p:nvPr/>
          </p:nvSpPr>
          <p:spPr>
            <a:xfrm>
              <a:off x="6529065" y="2563887"/>
              <a:ext cx="1562101" cy="65722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ysClr val="windowText" lastClr="000000"/>
                  </a:solidFill>
                </a:rPr>
                <a:t>BankAccount</a:t>
              </a:r>
            </a:p>
            <a:p>
              <a:pPr algn="ctr"/>
              <a:r>
                <a:rPr lang="en-US" altLang="ko-KR" sz="1400" dirty="0" smtClean="0">
                  <a:solidFill>
                    <a:sysClr val="windowText" lastClr="000000"/>
                  </a:solidFill>
                </a:rPr>
                <a:t>__</a:t>
              </a:r>
              <a:r>
                <a:rPr lang="en-US" altLang="ko-KR" sz="1400" dirty="0">
                  <a:solidFill>
                    <a:sysClr val="windowText" lastClr="000000"/>
                  </a:solidFill>
                </a:rPr>
                <a:t>init__()</a:t>
              </a:r>
            </a:p>
          </p:txBody>
        </p:sp>
        <p:sp>
          <p:nvSpPr>
            <p:cNvPr id="34" name="직사각형 33">
              <a:extLst>
                <a:ext uri="{FF2B5EF4-FFF2-40B4-BE49-F238E27FC236}">
                  <a16:creationId xmlns:a16="http://schemas.microsoft.com/office/drawing/2014/main" xmlns="" id="{DE14BB0A-044F-4577-B84A-4DA2F50E6B2E}"/>
                </a:ext>
              </a:extLst>
            </p:cNvPr>
            <p:cNvSpPr/>
            <p:nvPr/>
          </p:nvSpPr>
          <p:spPr>
            <a:xfrm>
              <a:off x="6529066" y="4418826"/>
              <a:ext cx="1562100" cy="33946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get_account_num() </a:t>
              </a:r>
            </a:p>
          </p:txBody>
        </p:sp>
        <p:sp>
          <p:nvSpPr>
            <p:cNvPr id="39" name="직사각형 38">
              <a:extLst>
                <a:ext uri="{FF2B5EF4-FFF2-40B4-BE49-F238E27FC236}">
                  <a16:creationId xmlns:a16="http://schemas.microsoft.com/office/drawing/2014/main" xmlns="" id="{6591BB11-9665-4A96-9DC7-49085B731CE8}"/>
                </a:ext>
              </a:extLst>
            </p:cNvPr>
            <p:cNvSpPr/>
            <p:nvPr/>
          </p:nvSpPr>
          <p:spPr>
            <a:xfrm>
              <a:off x="5246737" y="4231439"/>
              <a:ext cx="984621" cy="371472"/>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get_name() </a:t>
              </a:r>
            </a:p>
          </p:txBody>
        </p:sp>
        <p:sp>
          <p:nvSpPr>
            <p:cNvPr id="41" name="직사각형 40">
              <a:extLst>
                <a:ext uri="{FF2B5EF4-FFF2-40B4-BE49-F238E27FC236}">
                  <a16:creationId xmlns:a16="http://schemas.microsoft.com/office/drawing/2014/main" xmlns="" id="{B079AED2-7F98-481B-9AA5-249579A06A91}"/>
                </a:ext>
              </a:extLst>
            </p:cNvPr>
            <p:cNvSpPr/>
            <p:nvPr/>
          </p:nvSpPr>
          <p:spPr>
            <a:xfrm>
              <a:off x="5146725" y="5120947"/>
              <a:ext cx="1543049" cy="362661"/>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deposit(self, amount)</a:t>
              </a:r>
            </a:p>
          </p:txBody>
        </p:sp>
        <p:sp>
          <p:nvSpPr>
            <p:cNvPr id="42" name="직사각형 41">
              <a:extLst>
                <a:ext uri="{FF2B5EF4-FFF2-40B4-BE49-F238E27FC236}">
                  <a16:creationId xmlns:a16="http://schemas.microsoft.com/office/drawing/2014/main" xmlns="" id="{64C66631-11A3-4169-842A-116E782D52D8}"/>
                </a:ext>
              </a:extLst>
            </p:cNvPr>
            <p:cNvSpPr/>
            <p:nvPr/>
          </p:nvSpPr>
          <p:spPr>
            <a:xfrm>
              <a:off x="7763961" y="4993247"/>
              <a:ext cx="1582994" cy="41677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withdraw(self, amount)</a:t>
              </a:r>
            </a:p>
          </p:txBody>
        </p:sp>
        <p:sp>
          <p:nvSpPr>
            <p:cNvPr id="53" name="직사각형 52">
              <a:extLst>
                <a:ext uri="{FF2B5EF4-FFF2-40B4-BE49-F238E27FC236}">
                  <a16:creationId xmlns:a16="http://schemas.microsoft.com/office/drawing/2014/main" xmlns="" id="{3A2A9498-7588-4931-B458-11A53CB1494D}"/>
                </a:ext>
              </a:extLst>
            </p:cNvPr>
            <p:cNvSpPr/>
            <p:nvPr/>
          </p:nvSpPr>
          <p:spPr>
            <a:xfrm>
              <a:off x="4726409" y="3650412"/>
              <a:ext cx="1057275" cy="39364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__str__(self): </a:t>
              </a:r>
            </a:p>
          </p:txBody>
        </p:sp>
        <p:cxnSp>
          <p:nvCxnSpPr>
            <p:cNvPr id="20" name="직선 화살표 연결선 19"/>
            <p:cNvCxnSpPr>
              <a:stCxn id="4" idx="2"/>
              <a:endCxn id="34" idx="0"/>
            </p:cNvCxnSpPr>
            <p:nvPr/>
          </p:nvCxnSpPr>
          <p:spPr>
            <a:xfrm>
              <a:off x="7310116" y="3221111"/>
              <a:ext cx="0" cy="1197715"/>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a:stCxn id="4" idx="2"/>
              <a:endCxn id="41" idx="0"/>
            </p:cNvCxnSpPr>
            <p:nvPr/>
          </p:nvCxnSpPr>
          <p:spPr>
            <a:xfrm flipH="1">
              <a:off x="5918250" y="3221111"/>
              <a:ext cx="1391866" cy="1899836"/>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4" idx="2"/>
              <a:endCxn id="39" idx="0"/>
            </p:cNvCxnSpPr>
            <p:nvPr/>
          </p:nvCxnSpPr>
          <p:spPr>
            <a:xfrm flipH="1">
              <a:off x="5739048" y="3221111"/>
              <a:ext cx="1571068" cy="101032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4" idx="2"/>
              <a:endCxn id="53" idx="0"/>
            </p:cNvCxnSpPr>
            <p:nvPr/>
          </p:nvCxnSpPr>
          <p:spPr>
            <a:xfrm flipH="1">
              <a:off x="5255047" y="3221111"/>
              <a:ext cx="2055069" cy="429301"/>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5" name="직사각형 24">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0" name="TextBox 29">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2.4. Bank Account Mission object blueprint</a:t>
            </a:r>
          </a:p>
        </p:txBody>
      </p:sp>
      <p:sp>
        <p:nvSpPr>
          <p:cNvPr id="31" name="직사각형 30">
            <a:extLst>
              <a:ext uri="{FF2B5EF4-FFF2-40B4-BE49-F238E27FC236}">
                <a16:creationId xmlns="" xmlns:a16="http://schemas.microsoft.com/office/drawing/2014/main" id="{F592450A-01E1-4E06-9A3E-8EA290D8E695}"/>
              </a:ext>
            </a:extLst>
          </p:cNvPr>
          <p:cNvSpPr/>
          <p:nvPr/>
        </p:nvSpPr>
        <p:spPr>
          <a:xfrm>
            <a:off x="580388" y="20229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smtClean="0">
                <a:solidFill>
                  <a:schemeClr val="tx1"/>
                </a:solidFill>
                <a:latin typeface="SamsungOne 400" panose="020B0503030303020204" pitchFamily="34" charset="0"/>
                <a:ea typeface="SamsungOne 400" panose="020B0503030303020204" pitchFamily="34" charset="0"/>
              </a:rPr>
              <a:t>Bank Account </a:t>
            </a:r>
            <a:r>
              <a:rPr lang="en-US" altLang="ko-KR" sz="1300" dirty="0">
                <a:solidFill>
                  <a:schemeClr val="tx1"/>
                </a:solidFill>
                <a:latin typeface="SamsungOne 400" panose="020B0503030303020204" pitchFamily="34" charset="0"/>
                <a:ea typeface="SamsungOne 400" panose="020B0503030303020204" pitchFamily="34" charset="0"/>
              </a:rPr>
              <a:t>class diagram</a:t>
            </a:r>
          </a:p>
        </p:txBody>
      </p:sp>
    </p:spTree>
    <p:extLst>
      <p:ext uri="{BB962C8B-B14F-4D97-AF65-F5344CB8AC3E}">
        <p14:creationId xmlns:p14="http://schemas.microsoft.com/office/powerpoint/2010/main" val="21955203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5" name="TextBox 14">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2.5. Bank Account Mission final code #1</a:t>
            </a:r>
          </a:p>
        </p:txBody>
      </p:sp>
      <p:grpSp>
        <p:nvGrpSpPr>
          <p:cNvPr id="6" name="그룹 5"/>
          <p:cNvGrpSpPr/>
          <p:nvPr/>
        </p:nvGrpSpPr>
        <p:grpSpPr>
          <a:xfrm>
            <a:off x="463014" y="1924495"/>
            <a:ext cx="8922886" cy="4222882"/>
            <a:chOff x="463014" y="1924495"/>
            <a:chExt cx="8922886" cy="4222882"/>
          </a:xfrm>
        </p:grpSpPr>
        <p:pic>
          <p:nvPicPr>
            <p:cNvPr id="3" name="그림 2" descr="텍스트이(가) 표시된 사진&#10;&#10;자동 생성된 설명">
              <a:extLst>
                <a:ext uri="{FF2B5EF4-FFF2-40B4-BE49-F238E27FC236}">
                  <a16:creationId xmlns:a16="http://schemas.microsoft.com/office/drawing/2014/main" xmlns="" id="{2ED30F24-5E72-412B-9313-E58D081A6321}"/>
                </a:ext>
              </a:extLst>
            </p:cNvPr>
            <p:cNvPicPr>
              <a:picLocks noChangeAspect="1"/>
            </p:cNvPicPr>
            <p:nvPr/>
          </p:nvPicPr>
          <p:blipFill>
            <a:blip r:embed="rId3"/>
            <a:stretch>
              <a:fillRect/>
            </a:stretch>
          </p:blipFill>
          <p:spPr>
            <a:xfrm>
              <a:off x="463014" y="1924495"/>
              <a:ext cx="8922886" cy="4222882"/>
            </a:xfrm>
            <a:prstGeom prst="rect">
              <a:avLst/>
            </a:prstGeom>
          </p:spPr>
        </p:pic>
        <p:grpSp>
          <p:nvGrpSpPr>
            <p:cNvPr id="2" name="그룹 1"/>
            <p:cNvGrpSpPr/>
            <p:nvPr/>
          </p:nvGrpSpPr>
          <p:grpSpPr>
            <a:xfrm>
              <a:off x="1786721" y="4909990"/>
              <a:ext cx="4614079" cy="322410"/>
              <a:chOff x="1786721" y="4909990"/>
              <a:chExt cx="4614079" cy="322410"/>
            </a:xfrm>
          </p:grpSpPr>
          <p:sp>
            <p:nvSpPr>
              <p:cNvPr id="16" name="TextBox 15">
                <a:extLst>
                  <a:ext uri="{FF2B5EF4-FFF2-40B4-BE49-F238E27FC236}">
                    <a16:creationId xmlns:a16="http://schemas.microsoft.com/office/drawing/2014/main" xmlns="" id="{4FF1BE75-C177-5444-A525-93BCEB0B18FD}"/>
                  </a:ext>
                </a:extLst>
              </p:cNvPr>
              <p:cNvSpPr txBox="1"/>
              <p:nvPr/>
            </p:nvSpPr>
            <p:spPr>
              <a:xfrm>
                <a:off x="1786721" y="4909990"/>
                <a:ext cx="4614079" cy="144609"/>
              </a:xfrm>
              <a:prstGeom prst="rect">
                <a:avLst/>
              </a:prstGeom>
              <a:solidFill>
                <a:srgbClr val="F7F7F7"/>
              </a:solidFill>
            </p:spPr>
            <p:txBody>
              <a:bodyPr wrap="square" lIns="0" tIns="0" rIns="0" bIns="0" rtlCol="0" anchor="ctr">
                <a:noAutofit/>
              </a:bodyPr>
              <a:lstStyle/>
              <a:p>
                <a:r>
                  <a:rPr kumimoji="1" lang="en-US" altLang="ko-KR" sz="1050" dirty="0" smtClean="0">
                    <a:latin typeface="D2Coding" panose="020B0609020101020101" pitchFamily="49" charset="-127"/>
                    <a:ea typeface="D2Coding" panose="020B0609020101020101" pitchFamily="49" charset="-127"/>
                  </a:rPr>
                  <a:t>(</a:t>
                </a:r>
                <a:r>
                  <a:rPr kumimoji="1" lang="en-US" altLang="ko-KR" sz="1050" dirty="0" smtClean="0">
                    <a:solidFill>
                      <a:srgbClr val="C51E25"/>
                    </a:solidFill>
                    <a:latin typeface="D2Coding" panose="020B0609020101020101" pitchFamily="49" charset="-127"/>
                    <a:ea typeface="D2Coding" panose="020B0609020101020101" pitchFamily="49" charset="-127"/>
                  </a:rPr>
                  <a:t>'{} </a:t>
                </a:r>
                <a:r>
                  <a:rPr kumimoji="1" lang="en-US" altLang="ko-KR" sz="1050" dirty="0">
                    <a:solidFill>
                      <a:srgbClr val="C51E25"/>
                    </a:solidFill>
                    <a:latin typeface="D2Coding" panose="020B0609020101020101" pitchFamily="49" charset="-127"/>
                    <a:ea typeface="D2Coding" panose="020B0609020101020101" pitchFamily="49" charset="-127"/>
                  </a:rPr>
                  <a:t>won has been deposited. The balance is {} won</a:t>
                </a:r>
                <a:r>
                  <a:rPr lang="en-US" altLang="ko-KR" sz="1050" dirty="0" smtClean="0">
                    <a:solidFill>
                      <a:srgbClr val="C51E25"/>
                    </a:solidFill>
                    <a:latin typeface="D2Coding" panose="020B0609020101020101" pitchFamily="49" charset="-127"/>
                    <a:ea typeface="D2Coding" panose="020B0609020101020101" pitchFamily="49" charset="-127"/>
                  </a:rPr>
                  <a:t>.'</a:t>
                </a:r>
                <a:r>
                  <a:rPr kumimoji="1" lang="en-US" altLang="ko-KR" sz="1050" dirty="0" smtClean="0">
                    <a:latin typeface="D2Coding" panose="020B0609020101020101" pitchFamily="49" charset="-127"/>
                    <a:ea typeface="D2Coding" panose="020B0609020101020101" pitchFamily="49" charset="-127"/>
                  </a:rPr>
                  <a:t>.format(amount,\</a:t>
                </a:r>
                <a:endParaRPr kumimoji="1" lang="ko-KR" altLang="en-US" sz="1050" dirty="0">
                  <a:latin typeface="D2Coding" panose="020B0609020101020101" pitchFamily="49" charset="-127"/>
                  <a:ea typeface="D2Coding" panose="020B0609020101020101" pitchFamily="49" charset="-127"/>
                </a:endParaRPr>
              </a:p>
            </p:txBody>
          </p:sp>
          <p:sp>
            <p:nvSpPr>
              <p:cNvPr id="17" name="TextBox 16">
                <a:extLst>
                  <a:ext uri="{FF2B5EF4-FFF2-40B4-BE49-F238E27FC236}">
                    <a16:creationId xmlns:a16="http://schemas.microsoft.com/office/drawing/2014/main" xmlns="" id="{4FF1BE75-C177-5444-A525-93BCEB0B18FD}"/>
                  </a:ext>
                </a:extLst>
              </p:cNvPr>
              <p:cNvSpPr txBox="1"/>
              <p:nvPr/>
            </p:nvSpPr>
            <p:spPr>
              <a:xfrm>
                <a:off x="4340999" y="5069811"/>
                <a:ext cx="1247706" cy="162589"/>
              </a:xfrm>
              <a:prstGeom prst="rect">
                <a:avLst/>
              </a:prstGeom>
              <a:solidFill>
                <a:srgbClr val="F7F7F7"/>
              </a:solidFill>
            </p:spPr>
            <p:txBody>
              <a:bodyPr wrap="square" lIns="0" tIns="0" rIns="0" bIns="0" rtlCol="0" anchor="ctr">
                <a:noAutofit/>
              </a:bodyPr>
              <a:lstStyle>
                <a:defPPr>
                  <a:defRPr lang="ko-KR"/>
                </a:defPPr>
                <a:lvl1pPr>
                  <a:defRPr sz="1000">
                    <a:latin typeface="D2Coding" panose="020B0609020101020101" pitchFamily="49" charset="-127"/>
                    <a:ea typeface="D2Coding" panose="020B0609020101020101" pitchFamily="49" charset="-127"/>
                  </a:defRPr>
                </a:lvl1pPr>
              </a:lstStyle>
              <a:p>
                <a:r>
                  <a:rPr lang="en-US" altLang="ko-KR" sz="1050" dirty="0"/>
                  <a:t>self.balance))</a:t>
                </a:r>
                <a:endParaRPr lang="ko-KR" altLang="en-US" sz="1050" dirty="0"/>
              </a:p>
            </p:txBody>
          </p:sp>
        </p:grpSp>
        <p:cxnSp>
          <p:nvCxnSpPr>
            <p:cNvPr id="5" name="직선 연결선 4"/>
            <p:cNvCxnSpPr/>
            <p:nvPr/>
          </p:nvCxnSpPr>
          <p:spPr>
            <a:xfrm>
              <a:off x="510988" y="6147377"/>
              <a:ext cx="8801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522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3078C4E1-633F-4B6A-91AF-73907C46D4D5}"/>
              </a:ext>
            </a:extLst>
          </p:cNvPr>
          <p:cNvSpPr/>
          <p:nvPr/>
        </p:nvSpPr>
        <p:spPr>
          <a:xfrm>
            <a:off x="711203" y="1618599"/>
            <a:ext cx="8632825" cy="109103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algn="just"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Learners will be able to use functions and modular programming techniques. Learners will be able to use lambda expressions, which are expressions used to express simple functions. Learners will be able to understand the closure that receives the return value as a function after defining nested functions. In addition, learners will be able to define classes, which are important concepts of object-oriented languages.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4" name="그룹 3">
            <a:extLst>
              <a:ext uri="{FF2B5EF4-FFF2-40B4-BE49-F238E27FC236}">
                <a16:creationId xmlns="" xmlns:a16="http://schemas.microsoft.com/office/drawing/2014/main" id="{7870E847-3299-4ABC-8767-69F8C62E3CCD}"/>
              </a:ext>
            </a:extLst>
          </p:cNvPr>
          <p:cNvGrpSpPr/>
          <p:nvPr/>
        </p:nvGrpSpPr>
        <p:grpSpPr>
          <a:xfrm>
            <a:off x="441747" y="1287664"/>
            <a:ext cx="8902281" cy="233767"/>
            <a:chOff x="441747" y="1714333"/>
            <a:chExt cx="8902281" cy="233767"/>
          </a:xfrm>
        </p:grpSpPr>
        <p:sp>
          <p:nvSpPr>
            <p:cNvPr id="23" name="직사각형 22">
              <a:extLst>
                <a:ext uri="{FF2B5EF4-FFF2-40B4-BE49-F238E27FC236}">
                  <a16:creationId xmlns=""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9" name="그룹 28">
            <a:extLst>
              <a:ext uri="{FF2B5EF4-FFF2-40B4-BE49-F238E27FC236}">
                <a16:creationId xmlns="" xmlns:a16="http://schemas.microsoft.com/office/drawing/2014/main" id="{5546DDD7-0649-48D2-9E99-1C9EA17BFAF3}"/>
              </a:ext>
            </a:extLst>
          </p:cNvPr>
          <p:cNvGrpSpPr/>
          <p:nvPr/>
        </p:nvGrpSpPr>
        <p:grpSpPr>
          <a:xfrm>
            <a:off x="450000" y="2896812"/>
            <a:ext cx="8902281" cy="233767"/>
            <a:chOff x="441747" y="1714333"/>
            <a:chExt cx="8902281" cy="233767"/>
          </a:xfrm>
        </p:grpSpPr>
        <p:sp>
          <p:nvSpPr>
            <p:cNvPr id="30" name="직사각형 29">
              <a:extLst>
                <a:ext uri="{FF2B5EF4-FFF2-40B4-BE49-F238E27FC236}">
                  <a16:creationId xmlns=""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36" name="직사각형 35">
            <a:extLst>
              <a:ext uri="{FF2B5EF4-FFF2-40B4-BE49-F238E27FC236}">
                <a16:creationId xmlns="" xmlns:a16="http://schemas.microsoft.com/office/drawing/2014/main" id="{244D4D2B-5542-4F46-90E9-10F108566ADA}"/>
              </a:ext>
            </a:extLst>
          </p:cNvPr>
          <p:cNvSpPr/>
          <p:nvPr/>
        </p:nvSpPr>
        <p:spPr>
          <a:xfrm>
            <a:off x="711202" y="3201696"/>
            <a:ext cx="8632825" cy="170145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17. Function</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18. Recursion Function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Call</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19. Lambda</a:t>
            </a:r>
            <a:endParaRPr lang="ko-KR" altLang="en-US" sz="1300" dirty="0">
              <a:solidFill>
                <a:prstClr val="black">
                  <a:lumMod val="85000"/>
                  <a:lumOff val="15000"/>
                </a:prstClr>
              </a:solidFill>
              <a:latin typeface="SamsungOne 400" panose="020B0503030303020204" pitchFamily="34" charset="0"/>
            </a:endParaRP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20. Closure</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21. Class</a:t>
            </a:r>
          </a:p>
        </p:txBody>
      </p:sp>
      <p:grpSp>
        <p:nvGrpSpPr>
          <p:cNvPr id="13" name="그룹 12">
            <a:extLst>
              <a:ext uri="{FF2B5EF4-FFF2-40B4-BE49-F238E27FC236}">
                <a16:creationId xmlns="" xmlns:a16="http://schemas.microsoft.com/office/drawing/2014/main" id="{F2C3C996-990D-46F7-8F6B-2959CDFD75A8}"/>
              </a:ext>
            </a:extLst>
          </p:cNvPr>
          <p:cNvGrpSpPr/>
          <p:nvPr/>
        </p:nvGrpSpPr>
        <p:grpSpPr>
          <a:xfrm>
            <a:off x="450000" y="450000"/>
            <a:ext cx="9002343" cy="369332"/>
            <a:chOff x="450000" y="450000"/>
            <a:chExt cx="9002343" cy="369332"/>
          </a:xfrm>
        </p:grpSpPr>
        <p:sp>
          <p:nvSpPr>
            <p:cNvPr id="14" name="직사각형 13">
              <a:extLst>
                <a:ext uri="{FF2B5EF4-FFF2-40B4-BE49-F238E27FC236}">
                  <a16:creationId xmlns=""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200">
                <a:defRPr/>
              </a:pPr>
              <a:r>
                <a:rPr lang="en-US" altLang="ko-KR" sz="2400"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93807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Parameter and</a:t>
            </a:r>
            <a:r>
              <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Type Error</a:t>
            </a:r>
          </a:p>
        </p:txBody>
      </p:sp>
      <p:sp>
        <p:nvSpPr>
          <p:cNvPr id="22" name="TextBox 21">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3.2. Case B using parameters</a:t>
            </a:r>
          </a:p>
        </p:txBody>
      </p:sp>
      <p:sp>
        <p:nvSpPr>
          <p:cNvPr id="23" name="직사각형 22">
            <a:extLst>
              <a:ext uri="{FF2B5EF4-FFF2-40B4-BE49-F238E27FC236}">
                <a16:creationId xmlns="" xmlns:a16="http://schemas.microsoft.com/office/drawing/2014/main" id="{90EFA62F-9637-4E5A-AAB1-9E61461D75DD}"/>
              </a:ext>
            </a:extLst>
          </p:cNvPr>
          <p:cNvSpPr/>
          <p:nvPr/>
        </p:nvSpPr>
        <p:spPr>
          <a:xfrm>
            <a:off x="580388" y="201338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Find the sum of the argument values using parameters and print them.</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sum of arguments 10, 20, and 100, 200 can be calculated inside the function.</a:t>
            </a:r>
          </a:p>
        </p:txBody>
      </p:sp>
      <p:grpSp>
        <p:nvGrpSpPr>
          <p:cNvPr id="25" name="그룹 24">
            <a:extLst>
              <a:ext uri="{FF2B5EF4-FFF2-40B4-BE49-F238E27FC236}">
                <a16:creationId xmlns="" xmlns:a16="http://schemas.microsoft.com/office/drawing/2014/main" id="{A9DB7DD0-AA7A-4B07-8996-7FC36E5F9099}"/>
              </a:ext>
            </a:extLst>
          </p:cNvPr>
          <p:cNvGrpSpPr/>
          <p:nvPr/>
        </p:nvGrpSpPr>
        <p:grpSpPr>
          <a:xfrm>
            <a:off x="516137" y="4239710"/>
            <a:ext cx="8772130" cy="1307901"/>
            <a:chOff x="676852" y="3081411"/>
            <a:chExt cx="8772130" cy="1307901"/>
          </a:xfrm>
        </p:grpSpPr>
        <p:sp>
          <p:nvSpPr>
            <p:cNvPr id="26"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772130" cy="1307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7"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3, 5</a:t>
              </a:r>
            </a:p>
          </p:txBody>
        </p:sp>
        <p:sp>
          <p:nvSpPr>
            <p:cNvPr id="30" name="TextBox 21">
              <a:extLst>
                <a:ext uri="{FF2B5EF4-FFF2-40B4-BE49-F238E27FC236}">
                  <a16:creationId xmlns="" xmlns:a16="http://schemas.microsoft.com/office/drawing/2014/main" id="{56521AD1-2372-4709-9497-BC4191E7C8E0}"/>
                </a:ext>
              </a:extLst>
            </p:cNvPr>
            <p:cNvSpPr txBox="1"/>
            <p:nvPr/>
          </p:nvSpPr>
          <p:spPr>
            <a:xfrm>
              <a:off x="1036274" y="3504419"/>
              <a:ext cx="8108322" cy="75405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7800" indent="-177800" latinLnBrk="0">
                <a:spcAft>
                  <a:spcPts val="600"/>
                </a:spcAft>
                <a:buClr>
                  <a:srgbClr val="1429A0"/>
                </a:buClr>
                <a:buFont typeface="Arial" panose="020B0604020202020204" pitchFamily="34" charset="0"/>
                <a:buChar char="•"/>
                <a:tabLst>
                  <a:tab pos="177800" algn="l"/>
                </a:tabLs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print_sum takes a and b as arguments.</a:t>
              </a:r>
            </a:p>
            <a:p>
              <a:pPr marL="177800" indent="-177800" latinLnBrk="0">
                <a:spcAft>
                  <a:spcPts val="600"/>
                </a:spcAft>
                <a:buClr>
                  <a:srgbClr val="1429A0"/>
                </a:buClr>
                <a:buFont typeface="Arial" panose="020B0604020202020204" pitchFamily="34" charset="0"/>
                <a:buChar char="•"/>
                <a:tabLst>
                  <a:tab pos="177800" algn="l"/>
                </a:tabLs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Assigns the value of a + b to result and prints it.</a:t>
              </a:r>
            </a:p>
            <a:p>
              <a:pPr marL="177800" indent="-177800" latinLnBrk="0">
                <a:spcAft>
                  <a:spcPts val="600"/>
                </a:spcAft>
                <a:buClr>
                  <a:srgbClr val="1429A0"/>
                </a:buClr>
                <a:buFont typeface="Arial" panose="020B0604020202020204" pitchFamily="34" charset="0"/>
                <a:buChar char="•"/>
                <a:tabLst>
                  <a:tab pos="177800" algn="l"/>
                </a:tabLs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It is called by putting 10 and 20 in print_sum.</a:t>
              </a:r>
            </a:p>
          </p:txBody>
        </p:sp>
      </p:gr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16137" y="2523256"/>
            <a:ext cx="8835641" cy="1509207"/>
            <a:chOff x="516137" y="2702440"/>
            <a:chExt cx="8835641" cy="1509207"/>
          </a:xfrm>
        </p:grpSpPr>
        <p:pic>
          <p:nvPicPr>
            <p:cNvPr id="5" name="그림 4" descr="텍스트이(가) 표시된 사진&#10;&#10;자동 생성된 설명">
              <a:extLst>
                <a:ext uri="{FF2B5EF4-FFF2-40B4-BE49-F238E27FC236}">
                  <a16:creationId xmlns="" xmlns:a16="http://schemas.microsoft.com/office/drawing/2014/main" id="{6A751218-DDB8-45BA-AC55-E5DFF21CEA73}"/>
                </a:ext>
              </a:extLst>
            </p:cNvPr>
            <p:cNvPicPr>
              <a:picLocks noChangeAspect="1"/>
            </p:cNvPicPr>
            <p:nvPr/>
          </p:nvPicPr>
          <p:blipFill rotWithShape="1">
            <a:blip r:embed="rId5"/>
            <a:srcRect b="22826"/>
            <a:stretch/>
          </p:blipFill>
          <p:spPr>
            <a:xfrm>
              <a:off x="516137" y="2702440"/>
              <a:ext cx="8835641" cy="1178184"/>
            </a:xfrm>
            <a:prstGeom prst="rect">
              <a:avLst/>
            </a:prstGeom>
          </p:spPr>
        </p:pic>
        <p:sp>
          <p:nvSpPr>
            <p:cNvPr id="18" name="직사각형 17"/>
            <p:cNvSpPr/>
            <p:nvPr/>
          </p:nvSpPr>
          <p:spPr>
            <a:xfrm>
              <a:off x="3310319" y="2862147"/>
              <a:ext cx="2500023" cy="193288"/>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Function with two parameters</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19" name="직사각형 18"/>
            <p:cNvSpPr/>
            <p:nvPr/>
          </p:nvSpPr>
          <p:spPr>
            <a:xfrm>
              <a:off x="1559732" y="3165455"/>
              <a:ext cx="3034569" cy="17104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C51E25"/>
                  </a:solidFill>
                  <a:latin typeface="D2Coding" panose="020B0609020101020101" pitchFamily="49" charset="-127"/>
                  <a:ea typeface="D2Coding" panose="020B0609020101020101" pitchFamily="49" charset="-127"/>
                </a:rPr>
                <a:t>'The sum </a:t>
              </a:r>
              <a:r>
                <a:rPr lang="en-US" altLang="ko-KR" sz="1100" dirty="0" smtClean="0">
                  <a:solidFill>
                    <a:srgbClr val="C51E25"/>
                  </a:solidFill>
                  <a:latin typeface="D2Coding" panose="020B0609020101020101" pitchFamily="49" charset="-127"/>
                  <a:ea typeface="D2Coding" panose="020B0609020101020101" pitchFamily="49" charset="-127"/>
                </a:rPr>
                <a:t>of</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a, </a:t>
              </a:r>
              <a:r>
                <a:rPr lang="en-US" altLang="ko-KR" sz="1100" dirty="0" smtClean="0">
                  <a:solidFill>
                    <a:srgbClr val="C51E25"/>
                  </a:solidFill>
                  <a:latin typeface="D2Coding" panose="020B0609020101020101" pitchFamily="49" charset="-127"/>
                  <a:ea typeface="D2Coding" panose="020B0609020101020101" pitchFamily="49" charset="-127"/>
                </a:rPr>
                <a:t>'and</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b, </a:t>
              </a:r>
              <a:r>
                <a:rPr lang="en-US" altLang="ko-KR" sz="1100" dirty="0" smtClean="0">
                  <a:solidFill>
                    <a:srgbClr val="C51E25"/>
                  </a:solidFill>
                  <a:latin typeface="D2Coding" panose="020B0609020101020101" pitchFamily="49" charset="-127"/>
                  <a:ea typeface="D2Coding" panose="020B0609020101020101" pitchFamily="49" charset="-127"/>
                </a:rPr>
                <a:t>'is</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0" name="직사각형 19"/>
            <p:cNvSpPr/>
            <p:nvPr/>
          </p:nvSpPr>
          <p:spPr>
            <a:xfrm>
              <a:off x="596887" y="3920668"/>
              <a:ext cx="2157340" cy="290979"/>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sum of 10 and 20 is 30.</a:t>
              </a:r>
            </a:p>
            <a:p>
              <a:r>
                <a:rPr lang="en-US" altLang="ko-KR" sz="1100" dirty="0">
                  <a:latin typeface="D2Coding" panose="020B0609020101020101" pitchFamily="49" charset="-127"/>
                  <a:ea typeface="D2Coding" panose="020B0609020101020101" pitchFamily="49" charset="-127"/>
                </a:rPr>
                <a:t>The sum of 100 and 200 is 300.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14339093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21</a:t>
            </a:r>
          </a:p>
        </p:txBody>
      </p:sp>
      <p:sp>
        <p:nvSpPr>
          <p:cNvPr id="13" name="직사각형 12">
            <a:extLst>
              <a:ext uri="{FF2B5EF4-FFF2-40B4-BE49-F238E27FC236}">
                <a16:creationId xmlns:a16="http://schemas.microsoft.com/office/drawing/2014/main" xmlns="" id="{09AA59E0-4D6F-43CF-9EC9-9BA9BBF01A4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4" name="TextBox 13">
            <a:extLst>
              <a:ext uri="{FF2B5EF4-FFF2-40B4-BE49-F238E27FC236}">
                <a16:creationId xmlns:a16="http://schemas.microsoft.com/office/drawing/2014/main" xmlns="" id="{D4E56E81-5595-4901-B6B2-FB0072D69B79}"/>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2.5. Bank Account Mission final code #1</a:t>
            </a:r>
          </a:p>
        </p:txBody>
      </p:sp>
      <p:grpSp>
        <p:nvGrpSpPr>
          <p:cNvPr id="6" name="그룹 5"/>
          <p:cNvGrpSpPr/>
          <p:nvPr/>
        </p:nvGrpSpPr>
        <p:grpSpPr>
          <a:xfrm>
            <a:off x="463014" y="2019178"/>
            <a:ext cx="8937362" cy="2289525"/>
            <a:chOff x="463014" y="2049658"/>
            <a:chExt cx="8937362" cy="2289525"/>
          </a:xfrm>
        </p:grpSpPr>
        <p:pic>
          <p:nvPicPr>
            <p:cNvPr id="3" name="그림 2">
              <a:extLst>
                <a:ext uri="{FF2B5EF4-FFF2-40B4-BE49-F238E27FC236}">
                  <a16:creationId xmlns:a16="http://schemas.microsoft.com/office/drawing/2014/main" xmlns="" id="{9696DFC5-3028-41C0-86CD-792C6FE09484}"/>
                </a:ext>
              </a:extLst>
            </p:cNvPr>
            <p:cNvPicPr>
              <a:picLocks noChangeAspect="1"/>
            </p:cNvPicPr>
            <p:nvPr/>
          </p:nvPicPr>
          <p:blipFill rotWithShape="1">
            <a:blip r:embed="rId3"/>
            <a:srcRect b="28652"/>
            <a:stretch/>
          </p:blipFill>
          <p:spPr>
            <a:xfrm>
              <a:off x="463014" y="2055754"/>
              <a:ext cx="8937362" cy="2283429"/>
            </a:xfrm>
            <a:prstGeom prst="rect">
              <a:avLst/>
            </a:prstGeom>
          </p:spPr>
        </p:pic>
        <p:sp>
          <p:nvSpPr>
            <p:cNvPr id="12" name="TextBox 11">
              <a:extLst>
                <a:ext uri="{FF2B5EF4-FFF2-40B4-BE49-F238E27FC236}">
                  <a16:creationId xmlns:a16="http://schemas.microsoft.com/office/drawing/2014/main" xmlns="" id="{31579404-BA26-4847-B2ED-82EDB99B4C03}"/>
                </a:ext>
              </a:extLst>
            </p:cNvPr>
            <p:cNvSpPr txBox="1"/>
            <p:nvPr/>
          </p:nvSpPr>
          <p:spPr>
            <a:xfrm>
              <a:off x="2074455" y="2067931"/>
              <a:ext cx="6653875" cy="313991"/>
            </a:xfrm>
            <a:prstGeom prst="rect">
              <a:avLst/>
            </a:prstGeom>
            <a:solidFill>
              <a:srgbClr val="F7F7F7"/>
            </a:solidFill>
          </p:spPr>
          <p:txBody>
            <a:bodyPr wrap="square" lIns="0" tIns="0" rIns="0" bIns="0" rtlCol="0" anchor="ctr">
              <a:noAutofit/>
            </a:bodyPr>
            <a:lstStyle/>
            <a:p>
              <a:r>
                <a:rPr kumimoji="1" lang="en-US" altLang="ko-KR" sz="1100" dirty="0" smtClean="0">
                  <a:latin typeface="D2Coding" panose="020B0609020101020101" pitchFamily="49" charset="-127"/>
                  <a:ea typeface="D2Coding" panose="020B0609020101020101" pitchFamily="49" charset="-127"/>
                </a:rPr>
                <a:t>(</a:t>
              </a:r>
              <a:r>
                <a:rPr lang="en-US" altLang="ko-KR" sz="1100" dirty="0">
                  <a:solidFill>
                    <a:srgbClr val="C51E25"/>
                  </a:solidFill>
                  <a:latin typeface="D2Coding" panose="020B0609020101020101" pitchFamily="49" charset="-127"/>
                  <a:ea typeface="D2Coding" panose="020B0609020101020101" pitchFamily="49" charset="-127"/>
                </a:rPr>
                <a:t>'</a:t>
              </a:r>
              <a:r>
                <a:rPr kumimoji="1" lang="en-US" altLang="ko-KR" sz="1100" dirty="0" smtClean="0">
                  <a:solidFill>
                    <a:srgbClr val="C51E25"/>
                  </a:solidFill>
                  <a:latin typeface="D2Coding" panose="020B0609020101020101" pitchFamily="49" charset="-127"/>
                  <a:ea typeface="D2Coding" panose="020B0609020101020101" pitchFamily="49" charset="-127"/>
                </a:rPr>
                <a:t>The account balance is {} won</a:t>
              </a:r>
              <a:r>
                <a:rPr lang="en-US" altLang="ko-KR" sz="1100" dirty="0" smtClean="0">
                  <a:solidFill>
                    <a:srgbClr val="C51E25"/>
                  </a:solidFill>
                  <a:latin typeface="D2Coding" panose="020B0609020101020101" pitchFamily="49" charset="-127"/>
                  <a:ea typeface="D2Coding" panose="020B0609020101020101" pitchFamily="49" charset="-127"/>
                </a:rPr>
                <a:t>. This is smaller than the requested amount of </a:t>
              </a:r>
              <a:r>
                <a:rPr lang="en-US" altLang="ko-KR" sz="1100" dirty="0">
                  <a:solidFill>
                    <a:srgbClr val="C51E25"/>
                  </a:solidFill>
                  <a:latin typeface="D2Coding" panose="020B0609020101020101" pitchFamily="49" charset="-127"/>
                  <a:ea typeface="D2Coding" panose="020B0609020101020101" pitchFamily="49" charset="-127"/>
                </a:rPr>
                <a:t>withdrawal'</a:t>
              </a:r>
              <a:r>
                <a:rPr lang="en-US" altLang="ko-KR" sz="1100" dirty="0" smtClean="0">
                  <a:latin typeface="D2Coding" panose="020B0609020101020101" pitchFamily="49" charset="-127"/>
                  <a:ea typeface="D2Coding" panose="020B0609020101020101" pitchFamily="49" charset="-127"/>
                </a:rPr>
                <a:t>\</a:t>
              </a:r>
              <a:r>
                <a:rPr kumimoji="1" lang="en-US" altLang="ko-KR" sz="1100" dirty="0" smtClean="0">
                  <a:latin typeface="D2Coding" panose="020B0609020101020101" pitchFamily="49" charset="-127"/>
                  <a:ea typeface="D2Coding" panose="020B0609020101020101" pitchFamily="49" charset="-127"/>
                </a:rPr>
                <a:t> </a:t>
              </a:r>
            </a:p>
            <a:p>
              <a:r>
                <a:rPr lang="en-US" altLang="ko-KR" sz="1100" dirty="0" smtClean="0">
                  <a:solidFill>
                    <a:srgbClr val="C51E25"/>
                  </a:solidFill>
                  <a:latin typeface="D2Coding" panose="020B0609020101020101" pitchFamily="49" charset="-127"/>
                  <a:ea typeface="D2Coding" panose="020B0609020101020101" pitchFamily="49" charset="-127"/>
                </a:rPr>
                <a:t> '</a:t>
              </a:r>
              <a:r>
                <a:rPr kumimoji="1" lang="en-US" altLang="ko-KR" sz="1100" dirty="0" smtClean="0">
                  <a:solidFill>
                    <a:srgbClr val="C51E25"/>
                  </a:solidFill>
                  <a:latin typeface="D2Coding" panose="020B0609020101020101" pitchFamily="49" charset="-127"/>
                  <a:ea typeface="D2Coding" panose="020B0609020101020101" pitchFamily="49" charset="-127"/>
                </a:rPr>
                <a:t>{} won.</a:t>
              </a:r>
              <a:r>
                <a:rPr lang="en-US" altLang="ko-KR" sz="1100" dirty="0" smtClean="0">
                  <a:solidFill>
                    <a:srgbClr val="C51E25"/>
                  </a:solidFill>
                  <a:latin typeface="D2Coding" panose="020B0609020101020101" pitchFamily="49" charset="-127"/>
                  <a:ea typeface="D2Coding" panose="020B0609020101020101" pitchFamily="49" charset="-127"/>
                </a:rPr>
                <a:t>'</a:t>
              </a:r>
              <a:r>
                <a:rPr kumimoji="1" lang="en-US" altLang="ko-KR" sz="1100" dirty="0" smtClean="0">
                  <a:latin typeface="D2Coding" panose="020B0609020101020101" pitchFamily="49" charset="-127"/>
                  <a:ea typeface="D2Coding" panose="020B0609020101020101" pitchFamily="49" charset="-127"/>
                </a:rPr>
                <a:t>.format(self.balance, amount))</a:t>
              </a:r>
              <a:endParaRPr kumimoji="1" lang="ko-KR" altLang="en-US" sz="1100" dirty="0">
                <a:latin typeface="D2Coding" panose="020B0609020101020101" pitchFamily="49" charset="-127"/>
                <a:ea typeface="D2Coding" panose="020B0609020101020101" pitchFamily="49" charset="-127"/>
              </a:endParaRPr>
            </a:p>
          </p:txBody>
        </p:sp>
        <p:sp>
          <p:nvSpPr>
            <p:cNvPr id="16" name="TextBox 15">
              <a:extLst>
                <a:ext uri="{FF2B5EF4-FFF2-40B4-BE49-F238E27FC236}">
                  <a16:creationId xmlns:a16="http://schemas.microsoft.com/office/drawing/2014/main" xmlns="" id="{31579404-BA26-4847-B2ED-82EDB99B4C03}"/>
                </a:ext>
              </a:extLst>
            </p:cNvPr>
            <p:cNvSpPr txBox="1"/>
            <p:nvPr/>
          </p:nvSpPr>
          <p:spPr>
            <a:xfrm>
              <a:off x="1908551" y="2685267"/>
              <a:ext cx="5909570" cy="367814"/>
            </a:xfrm>
            <a:prstGeom prst="rect">
              <a:avLst/>
            </a:prstGeom>
            <a:solidFill>
              <a:srgbClr val="F7F7F7"/>
            </a:solidFill>
          </p:spPr>
          <p:txBody>
            <a:bodyPr wrap="square" lIns="0" tIns="0" rIns="0" bIns="0" rtlCol="0" anchor="ctr">
              <a:noAutofit/>
            </a:bodyPr>
            <a:lstStyle/>
            <a:p>
              <a:r>
                <a:rPr lang="en-US" altLang="ko-KR" sz="1100" dirty="0">
                  <a:solidFill>
                    <a:srgbClr val="C51E25"/>
                  </a:solidFill>
                  <a:latin typeface="D2Coding" panose="020B0609020101020101" pitchFamily="49" charset="-127"/>
                  <a:ea typeface="D2Coding" panose="020B0609020101020101" pitchFamily="49" charset="-127"/>
                </a:rPr>
                <a:t>'The balance of </a:t>
              </a:r>
              <a:r>
                <a:rPr lang="en-US" altLang="ko-KR" sz="1100" dirty="0" smtClean="0">
                  <a:solidFill>
                    <a:srgbClr val="C51E25"/>
                  </a:solidFill>
                  <a:latin typeface="D2Coding" panose="020B0609020101020101" pitchFamily="49" charset="-127"/>
                  <a:ea typeface="D2Coding" panose="020B0609020101020101" pitchFamily="49" charset="-127"/>
                </a:rPr>
                <a:t>{}'s </a:t>
              </a:r>
              <a:r>
                <a:rPr lang="en-US" altLang="ko-KR" sz="1100" dirty="0">
                  <a:solidFill>
                    <a:srgbClr val="C51E25"/>
                  </a:solidFill>
                  <a:latin typeface="D2Coding" panose="020B0609020101020101" pitchFamily="49" charset="-127"/>
                  <a:ea typeface="D2Coding" panose="020B0609020101020101" pitchFamily="49" charset="-127"/>
                </a:rPr>
                <a:t>account {} is {:,} won</a:t>
              </a:r>
              <a:r>
                <a:rPr lang="en-US" altLang="ko-KR" sz="1100" dirty="0" smtClean="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.format(self.name,\</a:t>
              </a:r>
              <a:endParaRPr kumimoji="1" lang="en-US" altLang="ko-KR" sz="1100" dirty="0" smtClean="0">
                <a:latin typeface="D2Coding" panose="020B0609020101020101" pitchFamily="49" charset="-127"/>
                <a:ea typeface="D2Coding" panose="020B0609020101020101" pitchFamily="49" charset="-127"/>
              </a:endParaRPr>
            </a:p>
            <a:p>
              <a:r>
                <a:rPr lang="en-US" altLang="ko-KR" sz="1100" dirty="0" smtClean="0">
                  <a:latin typeface="D2Coding" panose="020B0609020101020101" pitchFamily="49" charset="-127"/>
                  <a:ea typeface="D2Coding" panose="020B0609020101020101" pitchFamily="49" charset="-127"/>
                </a:rPr>
                <a:t>                                                </a:t>
              </a:r>
              <a:r>
                <a:rPr kumimoji="1" lang="en-US" altLang="ko-KR" sz="1100" dirty="0" smtClean="0">
                  <a:latin typeface="D2Coding" panose="020B0609020101020101" pitchFamily="49" charset="-127"/>
                  <a:ea typeface="D2Coding" panose="020B0609020101020101" pitchFamily="49" charset="-127"/>
                </a:rPr>
                <a:t>self.account_num, self.balance</a:t>
              </a:r>
              <a:endParaRPr kumimoji="1" lang="ko-KR" altLang="en-US" sz="1100" dirty="0">
                <a:latin typeface="D2Coding" panose="020B0609020101020101" pitchFamily="49" charset="-127"/>
                <a:ea typeface="D2Coding" panose="020B0609020101020101" pitchFamily="49" charset="-127"/>
              </a:endParaRPr>
            </a:p>
          </p:txBody>
        </p:sp>
        <p:cxnSp>
          <p:nvCxnSpPr>
            <p:cNvPr id="4" name="직선 연결선 3"/>
            <p:cNvCxnSpPr/>
            <p:nvPr/>
          </p:nvCxnSpPr>
          <p:spPr>
            <a:xfrm>
              <a:off x="505686" y="2049658"/>
              <a:ext cx="87968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95487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9" name="그룹 8">
            <a:extLst>
              <a:ext uri="{FF2B5EF4-FFF2-40B4-BE49-F238E27FC236}">
                <a16:creationId xmlns="" xmlns:a16="http://schemas.microsoft.com/office/drawing/2014/main" id="{5CCAF01D-30E4-4D0C-AA78-81EB9D07EB2C}"/>
              </a:ext>
            </a:extLst>
          </p:cNvPr>
          <p:cNvGrpSpPr/>
          <p:nvPr/>
        </p:nvGrpSpPr>
        <p:grpSpPr>
          <a:xfrm>
            <a:off x="451456" y="435607"/>
            <a:ext cx="4619519" cy="277000"/>
            <a:chOff x="558800" y="1148582"/>
            <a:chExt cx="4619519" cy="277000"/>
          </a:xfrm>
        </p:grpSpPr>
        <p:sp>
          <p:nvSpPr>
            <p:cNvPr id="12"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21.</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 xmlns:a16="http://schemas.microsoft.com/office/drawing/2014/main" id="{B640FC7E-A899-44A0-93CD-28A2FA14072E}"/>
                </a:ext>
              </a:extLst>
            </p:cNvPr>
            <p:cNvSpPr/>
            <p:nvPr/>
          </p:nvSpPr>
          <p:spPr>
            <a:xfrm>
              <a:off x="137626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smtClean="0">
                  <a:solidFill>
                    <a:srgbClr val="000000"/>
                  </a:solidFill>
                  <a:latin typeface="Samsung Sharp Sans" pitchFamily="2" charset="0"/>
                  <a:ea typeface="굴림" panose="020B0600000101010101" pitchFamily="50" charset="-127"/>
                  <a:cs typeface="Arial" panose="020B0604020202020204" pitchFamily="34" charset="0"/>
                </a:rPr>
                <a:t>Class</a:t>
              </a:r>
              <a:endParaRPr lang="en-US" altLang="ko-KR"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Tree>
    <p:extLst>
      <p:ext uri="{BB962C8B-B14F-4D97-AF65-F5344CB8AC3E}">
        <p14:creationId xmlns:p14="http://schemas.microsoft.com/office/powerpoint/2010/main" val="11680250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테이블이(가) 표시된 사진&#10;&#10;자동 생성된 설명">
            <a:extLst>
              <a:ext uri="{FF2B5EF4-FFF2-40B4-BE49-F238E27FC236}">
                <a16:creationId xmlns:a16="http://schemas.microsoft.com/office/drawing/2014/main" xmlns="" id="{2F16720F-B46C-4F27-BD7C-E1E177A9EE8D}"/>
              </a:ext>
            </a:extLst>
          </p:cNvPr>
          <p:cNvPicPr>
            <a:picLocks noChangeAspect="1"/>
          </p:cNvPicPr>
          <p:nvPr/>
        </p:nvPicPr>
        <p:blipFill>
          <a:blip r:embed="rId3"/>
          <a:stretch>
            <a:fillRect/>
          </a:stretch>
        </p:blipFill>
        <p:spPr>
          <a:xfrm>
            <a:off x="580388" y="2204904"/>
            <a:ext cx="8663506" cy="2496966"/>
          </a:xfrm>
          <a:prstGeom prst="rect">
            <a:avLst/>
          </a:prstGeom>
        </p:spPr>
      </p:pic>
      <p:sp>
        <p:nvSpPr>
          <p:cNvPr id="19" name="직사각형 18">
            <a:extLst>
              <a:ext uri="{FF2B5EF4-FFF2-40B4-BE49-F238E27FC236}">
                <a16:creationId xmlns:a16="http://schemas.microsoft.com/office/drawing/2014/main" xmlns="" id="{F1B12DA7-C15F-4B00-8AB3-088BA5E0B6A4}"/>
              </a:ext>
            </a:extLst>
          </p:cNvPr>
          <p:cNvSpPr/>
          <p:nvPr/>
        </p:nvSpPr>
        <p:spPr>
          <a:xfrm>
            <a:off x="714237" y="4821846"/>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animals list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object that has 'lion', 'tiger', 'cat', 'dog’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elements (attributes).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also has sort, append, remove, reverse, pop as member functions (methods) (calls methods by a . (dot) notation )</a:t>
            </a:r>
          </a:p>
        </p:txBody>
      </p:sp>
      <p:sp>
        <p:nvSpPr>
          <p:cNvPr id="20" name="직사각형 19">
            <a:extLst>
              <a:ext uri="{FF2B5EF4-FFF2-40B4-BE49-F238E27FC236}">
                <a16:creationId xmlns:a16="http://schemas.microsoft.com/office/drawing/2014/main" xmlns="" id="{F1B12DA7-C15F-4B00-8AB3-088BA5E0B6A4}"/>
              </a:ext>
            </a:extLst>
          </p:cNvPr>
          <p:cNvSpPr/>
          <p:nvPr/>
        </p:nvSpPr>
        <p:spPr>
          <a:xfrm>
            <a:off x="897247" y="536904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285750" indent="-285750" latinLnBrk="0">
              <a:spcAft>
                <a:spcPts val="6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member functions owned by the animals object are called methods. </a:t>
            </a:r>
          </a:p>
        </p:txBody>
      </p:sp>
      <p:grpSp>
        <p:nvGrpSpPr>
          <p:cNvPr id="2" name="그룹 1"/>
          <p:cNvGrpSpPr/>
          <p:nvPr/>
        </p:nvGrpSpPr>
        <p:grpSpPr>
          <a:xfrm>
            <a:off x="714237" y="5692744"/>
            <a:ext cx="8802922" cy="470252"/>
            <a:chOff x="714237" y="5743529"/>
            <a:chExt cx="8802922" cy="470252"/>
          </a:xfrm>
        </p:grpSpPr>
        <p:sp>
          <p:nvSpPr>
            <p:cNvPr id="21" name="직사각형 20">
              <a:extLst>
                <a:ext uri="{FF2B5EF4-FFF2-40B4-BE49-F238E27FC236}">
                  <a16:creationId xmlns:a16="http://schemas.microsoft.com/office/drawing/2014/main" xmlns="" id="{F1B12DA7-C15F-4B00-8AB3-088BA5E0B6A4}"/>
                </a:ext>
              </a:extLst>
            </p:cNvPr>
            <p:cNvSpPr/>
            <p:nvPr/>
          </p:nvSpPr>
          <p:spPr>
            <a:xfrm>
              <a:off x="714237" y="5743529"/>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Object</a:t>
              </a:r>
            </a:p>
          </p:txBody>
        </p:sp>
        <p:sp>
          <p:nvSpPr>
            <p:cNvPr id="22" name="직사각형 21">
              <a:extLst>
                <a:ext uri="{FF2B5EF4-FFF2-40B4-BE49-F238E27FC236}">
                  <a16:creationId xmlns:a16="http://schemas.microsoft.com/office/drawing/2014/main" xmlns="" id="{F1B12DA7-C15F-4B00-8AB3-088BA5E0B6A4}"/>
                </a:ext>
              </a:extLst>
            </p:cNvPr>
            <p:cNvSpPr/>
            <p:nvPr/>
          </p:nvSpPr>
          <p:spPr>
            <a:xfrm>
              <a:off x="897246" y="6013726"/>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285750" indent="-285750" latinLnBrk="0">
                <a:spcAft>
                  <a:spcPts val="6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such, elements in the computer system that have attributes and methods are called objects. </a:t>
              </a:r>
            </a:p>
          </p:txBody>
        </p:sp>
      </p:grpSp>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15" name="TextBox 14">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Programming and object</a:t>
            </a:r>
          </a:p>
        </p:txBody>
      </p:sp>
      <p:sp>
        <p:nvSpPr>
          <p:cNvPr id="16" name="직사각형 15">
            <a:extLst>
              <a:ext uri="{FF2B5EF4-FFF2-40B4-BE49-F238E27FC236}">
                <a16:creationId xmlns="" xmlns:a16="http://schemas.microsoft.com/office/drawing/2014/main"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We will study objects in depth. </a:t>
            </a:r>
          </a:p>
        </p:txBody>
      </p:sp>
    </p:spTree>
    <p:extLst>
      <p:ext uri="{BB962C8B-B14F-4D97-AF65-F5344CB8AC3E}">
        <p14:creationId xmlns:p14="http://schemas.microsoft.com/office/powerpoint/2010/main" val="14650240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21</a:t>
            </a:r>
          </a:p>
        </p:txBody>
      </p:sp>
      <p:grpSp>
        <p:nvGrpSpPr>
          <p:cNvPr id="16" name="그룹 15">
            <a:extLst>
              <a:ext uri="{FF2B5EF4-FFF2-40B4-BE49-F238E27FC236}">
                <a16:creationId xmlns:a16="http://schemas.microsoft.com/office/drawing/2014/main" xmlns="" id="{A149DDFE-A19E-4E00-8C37-C9841E7365F7}"/>
              </a:ext>
            </a:extLst>
          </p:cNvPr>
          <p:cNvGrpSpPr/>
          <p:nvPr/>
        </p:nvGrpSpPr>
        <p:grpSpPr>
          <a:xfrm>
            <a:off x="484632" y="1216152"/>
            <a:ext cx="8961120" cy="5056631"/>
            <a:chOff x="484632" y="1335024"/>
            <a:chExt cx="8961120" cy="5056631"/>
          </a:xfrm>
        </p:grpSpPr>
        <p:grpSp>
          <p:nvGrpSpPr>
            <p:cNvPr id="17" name="그룹 16">
              <a:extLst>
                <a:ext uri="{FF2B5EF4-FFF2-40B4-BE49-F238E27FC236}">
                  <a16:creationId xmlns:a16="http://schemas.microsoft.com/office/drawing/2014/main" xmlns="" id="{2EFC9F11-068A-461C-A8AC-E7DEC921E91E}"/>
                </a:ext>
              </a:extLst>
            </p:cNvPr>
            <p:cNvGrpSpPr/>
            <p:nvPr/>
          </p:nvGrpSpPr>
          <p:grpSpPr>
            <a:xfrm>
              <a:off x="484632" y="1335024"/>
              <a:ext cx="8961120" cy="5056631"/>
              <a:chOff x="578678" y="1445207"/>
              <a:chExt cx="8748000" cy="4872624"/>
            </a:xfrm>
          </p:grpSpPr>
          <p:sp>
            <p:nvSpPr>
              <p:cNvPr id="21" name="직사각형 20">
                <a:extLst>
                  <a:ext uri="{FF2B5EF4-FFF2-40B4-BE49-F238E27FC236}">
                    <a16:creationId xmlns:a16="http://schemas.microsoft.com/office/drawing/2014/main" xmlns=""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xmlns=""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a:extLst>
                <a:ext uri="{FF2B5EF4-FFF2-40B4-BE49-F238E27FC236}">
                  <a16:creationId xmlns:a16="http://schemas.microsoft.com/office/drawing/2014/main" xmlns="" id="{220EC6D4-A774-43FA-ABA8-35C2EFA2858A}"/>
                </a:ext>
              </a:extLst>
            </p:cNvPr>
            <p:cNvGrpSpPr/>
            <p:nvPr/>
          </p:nvGrpSpPr>
          <p:grpSpPr>
            <a:xfrm>
              <a:off x="677148" y="1429659"/>
              <a:ext cx="4133831" cy="400144"/>
              <a:chOff x="677148" y="1060993"/>
              <a:chExt cx="4133831" cy="400144"/>
            </a:xfrm>
          </p:grpSpPr>
          <p:sp>
            <p:nvSpPr>
              <p:cNvPr id="19" name="직사각형 18">
                <a:extLst>
                  <a:ext uri="{FF2B5EF4-FFF2-40B4-BE49-F238E27FC236}">
                    <a16:creationId xmlns:a16="http://schemas.microsoft.com/office/drawing/2014/main" xmlns=""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Bold" pitchFamily="2" charset="0"/>
                    <a:ea typeface="Samsung Sharp Sans Bold" pitchFamily="2" charset="0"/>
                    <a:cs typeface="Samsung Sharp Sans Bold" pitchFamily="2" charset="0"/>
                  </a:rPr>
                  <a:t>One More Step</a:t>
                </a:r>
              </a:p>
            </p:txBody>
          </p:sp>
          <p:pic>
            <p:nvPicPr>
              <p:cNvPr id="20" name="그림 19">
                <a:extLst>
                  <a:ext uri="{FF2B5EF4-FFF2-40B4-BE49-F238E27FC236}">
                    <a16:creationId xmlns:a16="http://schemas.microsoft.com/office/drawing/2014/main" xmlns="" id="{3652081A-C8DC-4DEB-A2CB-4BFE3457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24" name="직각 삼각형 23">
            <a:extLst>
              <a:ext uri="{FF2B5EF4-FFF2-40B4-BE49-F238E27FC236}">
                <a16:creationId xmlns:a16="http://schemas.microsoft.com/office/drawing/2014/main" xmlns=""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xmlns="" id="{90EFA62F-9637-4E5A-AAB1-9E61461D75DD}"/>
              </a:ext>
            </a:extLst>
          </p:cNvPr>
          <p:cNvSpPr/>
          <p:nvPr/>
        </p:nvSpPr>
        <p:spPr>
          <a:xfrm>
            <a:off x="677148" y="2029195"/>
            <a:ext cx="8645504"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Below is a comparison of object-oriented programming and procedural programming. </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Object-oriented programming (OOP)</a:t>
            </a:r>
          </a:p>
        </p:txBody>
      </p:sp>
      <p:sp>
        <p:nvSpPr>
          <p:cNvPr id="29" name="직사각형 28">
            <a:extLst>
              <a:ext uri="{FF2B5EF4-FFF2-40B4-BE49-F238E27FC236}">
                <a16:creationId xmlns:a16="http://schemas.microsoft.com/office/drawing/2014/main" xmlns="" id="{F1B12DA7-C15F-4B00-8AB3-088BA5E0B6A4}"/>
              </a:ext>
            </a:extLst>
          </p:cNvPr>
          <p:cNvSpPr/>
          <p:nvPr/>
        </p:nvSpPr>
        <p:spPr>
          <a:xfrm>
            <a:off x="825839" y="2650543"/>
            <a:ext cx="8619913"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technique that models a program in resemblance to the real world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Expresses a task executed by the computer as </a:t>
            </a:r>
            <a:r>
              <a:rPr lang="en-US" altLang="ko-KR" sz="1300" b="1" dirty="0">
                <a:solidFill>
                  <a:srgbClr val="1429A0"/>
                </a:solidFill>
                <a:latin typeface="SamsungOne 400" panose="020B0503030303020204" pitchFamily="34" charset="0"/>
                <a:ea typeface="SamsungOne 400" panose="020B0503030303020204" pitchFamily="34" charset="0"/>
              </a:rPr>
              <a:t>interactions among objects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concept that intends to develop software by sets of classes or objects.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Adopted by many widely-used programming languages such as Java, Python, C++, C#, Swift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etc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32" name="직사각형 31">
            <a:extLst>
              <a:ext uri="{FF2B5EF4-FFF2-40B4-BE49-F238E27FC236}">
                <a16:creationId xmlns:a16="http://schemas.microsoft.com/office/drawing/2014/main" xmlns="" id="{90EFA62F-9637-4E5A-AAB1-9E61461D75DD}"/>
              </a:ext>
            </a:extLst>
          </p:cNvPr>
          <p:cNvSpPr/>
          <p:nvPr/>
        </p:nvSpPr>
        <p:spPr>
          <a:xfrm>
            <a:off x="677148" y="3922624"/>
            <a:ext cx="864550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Procedural programming language</a:t>
            </a:r>
          </a:p>
        </p:txBody>
      </p:sp>
      <p:sp>
        <p:nvSpPr>
          <p:cNvPr id="33" name="직사각형 32">
            <a:extLst>
              <a:ext uri="{FF2B5EF4-FFF2-40B4-BE49-F238E27FC236}">
                <a16:creationId xmlns:a16="http://schemas.microsoft.com/office/drawing/2014/main" xmlns="" id="{F1B12DA7-C15F-4B00-8AB3-088BA5E0B6A4}"/>
              </a:ext>
            </a:extLst>
          </p:cNvPr>
          <p:cNvSpPr/>
          <p:nvPr/>
        </p:nvSpPr>
        <p:spPr>
          <a:xfrm>
            <a:off x="825839" y="4211724"/>
            <a:ext cx="8023193" cy="1005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method that operates by calling functions and models in the order of problem solving.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Adopted by traditional programming languages such as C, Fortran, Basic etc.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Incapable of dealing with issues with systems of various graphic components such as a graphic user interface system. </a:t>
            </a:r>
          </a:p>
        </p:txBody>
      </p:sp>
    </p:spTree>
    <p:extLst>
      <p:ext uri="{BB962C8B-B14F-4D97-AF65-F5344CB8AC3E}">
        <p14:creationId xmlns:p14="http://schemas.microsoft.com/office/powerpoint/2010/main" val="34782988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5213084" y="2500795"/>
            <a:ext cx="4133575" cy="3552532"/>
            <a:chOff x="5213084" y="2500795"/>
            <a:chExt cx="4133575" cy="3552532"/>
          </a:xfrm>
        </p:grpSpPr>
        <p:grpSp>
          <p:nvGrpSpPr>
            <p:cNvPr id="26" name="그룹 25">
              <a:extLst>
                <a:ext uri="{FF2B5EF4-FFF2-40B4-BE49-F238E27FC236}">
                  <a16:creationId xmlns:a16="http://schemas.microsoft.com/office/drawing/2014/main" xmlns="" id="{6F3A8CEA-3BB0-43D1-AFD7-D0C5ED3537E1}"/>
                </a:ext>
              </a:extLst>
            </p:cNvPr>
            <p:cNvGrpSpPr/>
            <p:nvPr/>
          </p:nvGrpSpPr>
          <p:grpSpPr>
            <a:xfrm>
              <a:off x="5282944" y="2884307"/>
              <a:ext cx="3901638" cy="3067297"/>
              <a:chOff x="706259" y="1201206"/>
              <a:chExt cx="6809630" cy="4628094"/>
            </a:xfrm>
          </p:grpSpPr>
          <p:pic>
            <p:nvPicPr>
              <p:cNvPr id="27" name="Picture 2">
                <a:extLst>
                  <a:ext uri="{FF2B5EF4-FFF2-40B4-BE49-F238E27FC236}">
                    <a16:creationId xmlns:a16="http://schemas.microsoft.com/office/drawing/2014/main" xmlns="" id="{1995EA95-70DD-4020-869B-0C4EE459E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3" y="1359394"/>
                <a:ext cx="4354611" cy="446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xmlns="" id="{8112C68D-10B8-4473-A83D-9CDD6D62744E}"/>
                  </a:ext>
                </a:extLst>
              </p:cNvPr>
              <p:cNvSpPr txBox="1"/>
              <p:nvPr/>
            </p:nvSpPr>
            <p:spPr>
              <a:xfrm>
                <a:off x="1133368" y="1453668"/>
                <a:ext cx="713988" cy="417950"/>
              </a:xfrm>
              <a:prstGeom prst="rect">
                <a:avLst/>
              </a:prstGeom>
              <a:solidFill>
                <a:srgbClr val="DAE3F3"/>
              </a:solidFill>
              <a:ln>
                <a:noFill/>
              </a:ln>
            </p:spPr>
            <p:txBody>
              <a:bodyPr wrap="none" rtlCol="0">
                <a:spAutoFit/>
              </a:bodyPr>
              <a:lstStyle/>
              <a:p>
                <a:r>
                  <a:rPr lang="en-US" altLang="ko-KR" sz="1200" dirty="0">
                    <a:latin typeface="SamsungOne 400" panose="020B0503030303020204" pitchFamily="34" charset="0"/>
                    <a:ea typeface="SamsungOne 400" panose="020B0503030303020204" pitchFamily="34" charset="0"/>
                  </a:rPr>
                  <a:t>tab</a:t>
                </a:r>
                <a:endParaRPr lang="ko-KR" altLang="en-US" sz="1200" dirty="0">
                  <a:latin typeface="SamsungOne 400" panose="020B0503030303020204" pitchFamily="34" charset="0"/>
                </a:endParaRPr>
              </a:p>
            </p:txBody>
          </p:sp>
          <p:cxnSp>
            <p:nvCxnSpPr>
              <p:cNvPr id="30" name="직선 화살표 연결선 29">
                <a:extLst>
                  <a:ext uri="{FF2B5EF4-FFF2-40B4-BE49-F238E27FC236}">
                    <a16:creationId xmlns:a16="http://schemas.microsoft.com/office/drawing/2014/main" xmlns="" id="{22CB06FD-9F24-46AC-B960-5238C5F803AC}"/>
                  </a:ext>
                </a:extLst>
              </p:cNvPr>
              <p:cNvCxnSpPr>
                <a:cxnSpLocks/>
                <a:stCxn id="29" idx="3"/>
              </p:cNvCxnSpPr>
              <p:nvPr/>
            </p:nvCxnSpPr>
            <p:spPr>
              <a:xfrm>
                <a:off x="1847357" y="1662644"/>
                <a:ext cx="1198835" cy="94317"/>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904EE92B-A2C7-45C7-8DDE-53BDC8FD605B}"/>
                  </a:ext>
                </a:extLst>
              </p:cNvPr>
              <p:cNvSpPr txBox="1"/>
              <p:nvPr/>
            </p:nvSpPr>
            <p:spPr>
              <a:xfrm>
                <a:off x="4146511" y="1201206"/>
                <a:ext cx="971384" cy="417950"/>
              </a:xfrm>
              <a:prstGeom prst="rect">
                <a:avLst/>
              </a:prstGeom>
              <a:solidFill>
                <a:srgbClr val="DAE3F3"/>
              </a:solidFill>
              <a:ln>
                <a:noFill/>
              </a:ln>
            </p:spPr>
            <p:txBody>
              <a:bodyPr wrap="none" rtlCol="0">
                <a:spAutoFit/>
              </a:bodyPr>
              <a:lstStyle/>
              <a:p>
                <a:r>
                  <a:rPr lang="en-US" altLang="ko-KR" sz="1200" dirty="0">
                    <a:latin typeface="SamsungOne 400" panose="020B0503030303020204" pitchFamily="34" charset="0"/>
                    <a:ea typeface="SamsungOne 400" panose="020B0503030303020204" pitchFamily="34" charset="0"/>
                  </a:rPr>
                  <a:t>Label</a:t>
                </a:r>
                <a:endParaRPr lang="ko-KR" altLang="en-US" sz="1200" dirty="0">
                  <a:latin typeface="SamsungOne 400" panose="020B0503030303020204" pitchFamily="34" charset="0"/>
                </a:endParaRPr>
              </a:p>
            </p:txBody>
          </p:sp>
          <p:cxnSp>
            <p:nvCxnSpPr>
              <p:cNvPr id="33" name="직선 화살표 연결선 32">
                <a:extLst>
                  <a:ext uri="{FF2B5EF4-FFF2-40B4-BE49-F238E27FC236}">
                    <a16:creationId xmlns:a16="http://schemas.microsoft.com/office/drawing/2014/main" xmlns="" id="{B634F338-0DC8-4064-B1DD-6A40454BE287}"/>
                  </a:ext>
                </a:extLst>
              </p:cNvPr>
              <p:cNvCxnSpPr>
                <a:cxnSpLocks/>
                <a:stCxn id="31" idx="2"/>
              </p:cNvCxnSpPr>
              <p:nvPr/>
            </p:nvCxnSpPr>
            <p:spPr>
              <a:xfrm flipH="1">
                <a:off x="4162271" y="1619156"/>
                <a:ext cx="469932" cy="474653"/>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CBD5A10F-1D20-490D-93D9-9D40FA24C5FF}"/>
                  </a:ext>
                </a:extLst>
              </p:cNvPr>
              <p:cNvCxnSpPr>
                <a:cxnSpLocks/>
                <a:stCxn id="34" idx="1"/>
              </p:cNvCxnSpPr>
              <p:nvPr/>
            </p:nvCxnSpPr>
            <p:spPr>
              <a:xfrm flipH="1">
                <a:off x="4854883" y="1878227"/>
                <a:ext cx="1054599" cy="518447"/>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DD582C7E-7AE8-47A4-8B3B-BB94444DD95C}"/>
                  </a:ext>
                </a:extLst>
              </p:cNvPr>
              <p:cNvSpPr txBox="1"/>
              <p:nvPr/>
            </p:nvSpPr>
            <p:spPr>
              <a:xfrm>
                <a:off x="6329926" y="3114163"/>
                <a:ext cx="1185963" cy="417950"/>
              </a:xfrm>
              <a:prstGeom prst="rect">
                <a:avLst/>
              </a:prstGeom>
              <a:solidFill>
                <a:srgbClr val="DAE3F3"/>
              </a:solidFill>
              <a:ln>
                <a:no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button</a:t>
                </a:r>
                <a:endParaRPr lang="ko-KR" altLang="en-US" sz="1200" dirty="0">
                  <a:latin typeface="SamsungOne 400" panose="020B0503030303020204" pitchFamily="34" charset="0"/>
                </a:endParaRPr>
              </a:p>
            </p:txBody>
          </p:sp>
          <p:cxnSp>
            <p:nvCxnSpPr>
              <p:cNvPr id="37" name="직선 화살표 연결선 36">
                <a:extLst>
                  <a:ext uri="{FF2B5EF4-FFF2-40B4-BE49-F238E27FC236}">
                    <a16:creationId xmlns:a16="http://schemas.microsoft.com/office/drawing/2014/main" xmlns="" id="{A9E1B79F-0A99-456D-B730-6D4CD1895701}"/>
                  </a:ext>
                </a:extLst>
              </p:cNvPr>
              <p:cNvCxnSpPr>
                <a:cxnSpLocks/>
                <a:stCxn id="36" idx="1"/>
              </p:cNvCxnSpPr>
              <p:nvPr/>
            </p:nvCxnSpPr>
            <p:spPr>
              <a:xfrm flipH="1" flipV="1">
                <a:off x="5626238" y="2853238"/>
                <a:ext cx="703687" cy="46990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2E7C1A8C-02F7-48F8-88B1-394554F59D3A}"/>
                  </a:ext>
                </a:extLst>
              </p:cNvPr>
              <p:cNvSpPr txBox="1"/>
              <p:nvPr/>
            </p:nvSpPr>
            <p:spPr>
              <a:xfrm>
                <a:off x="706259" y="2377624"/>
                <a:ext cx="1685468" cy="383121"/>
              </a:xfrm>
              <a:prstGeom prst="rect">
                <a:avLst/>
              </a:prstGeom>
              <a:solidFill>
                <a:srgbClr val="DAE3F3"/>
              </a:solidFill>
              <a:ln>
                <a:noFill/>
              </a:ln>
            </p:spPr>
            <p:txBody>
              <a:bodyPr wrap="square" rtlCol="0">
                <a:spAutoFit/>
              </a:bodyPr>
              <a:lstStyle>
                <a:defPPr>
                  <a:defRPr lang="ko-KR"/>
                </a:defPPr>
                <a:lvl1pPr>
                  <a:defRPr sz="1400">
                    <a:latin typeface="+mj-lt"/>
                  </a:defRPr>
                </a:lvl1pPr>
              </a:lstStyle>
              <a:p>
                <a:pPr algn="ctr"/>
                <a:r>
                  <a:rPr lang="en-US" altLang="ko-KR" sz="1050" dirty="0">
                    <a:latin typeface="SamsungOne 400" panose="020B0503030303020204" pitchFamily="34" charset="0"/>
                    <a:ea typeface="SamsungOne 400" panose="020B0503030303020204" pitchFamily="34" charset="0"/>
                  </a:rPr>
                  <a:t>Radio button</a:t>
                </a:r>
                <a:endParaRPr lang="ko-KR" altLang="en-US" sz="1050" dirty="0">
                  <a:latin typeface="SamsungOne 400" panose="020B0503030303020204" pitchFamily="34" charset="0"/>
                </a:endParaRPr>
              </a:p>
            </p:txBody>
          </p:sp>
          <p:cxnSp>
            <p:nvCxnSpPr>
              <p:cNvPr id="39" name="직선 화살표 연결선 38">
                <a:extLst>
                  <a:ext uri="{FF2B5EF4-FFF2-40B4-BE49-F238E27FC236}">
                    <a16:creationId xmlns:a16="http://schemas.microsoft.com/office/drawing/2014/main" xmlns="" id="{A1F8B7D6-647C-4006-90A9-6330BC8BA7EB}"/>
                  </a:ext>
                </a:extLst>
              </p:cNvPr>
              <p:cNvCxnSpPr>
                <a:cxnSpLocks/>
                <a:stCxn id="38" idx="2"/>
              </p:cNvCxnSpPr>
              <p:nvPr/>
            </p:nvCxnSpPr>
            <p:spPr>
              <a:xfrm>
                <a:off x="1548993" y="2760745"/>
                <a:ext cx="1106870" cy="398783"/>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FB67D42B-3724-488D-8FE3-771C3790E2C3}"/>
                  </a:ext>
                </a:extLst>
              </p:cNvPr>
              <p:cNvSpPr txBox="1"/>
              <p:nvPr/>
            </p:nvSpPr>
            <p:spPr>
              <a:xfrm>
                <a:off x="762120" y="4291986"/>
                <a:ext cx="1407002" cy="383121"/>
              </a:xfrm>
              <a:prstGeom prst="rect">
                <a:avLst/>
              </a:prstGeom>
              <a:solidFill>
                <a:srgbClr val="DAE3F3"/>
              </a:solidFill>
              <a:ln>
                <a:noFill/>
              </a:ln>
            </p:spPr>
            <p:txBody>
              <a:bodyPr wrap="square" rtlCol="0">
                <a:spAutoFit/>
              </a:bodyPr>
              <a:lstStyle>
                <a:defPPr>
                  <a:defRPr lang="ko-KR"/>
                </a:defPPr>
                <a:lvl1pPr>
                  <a:defRPr sz="1400">
                    <a:latin typeface="+mj-lt"/>
                  </a:defRPr>
                </a:lvl1pPr>
              </a:lstStyle>
              <a:p>
                <a:pPr algn="ctr"/>
                <a:r>
                  <a:rPr lang="en-US" altLang="ko-KR" sz="1050" dirty="0" smtClean="0">
                    <a:latin typeface="SamsungOne 400" panose="020B0503030303020204" pitchFamily="34" charset="0"/>
                    <a:ea typeface="SamsungOne 400" panose="020B0503030303020204" pitchFamily="34" charset="0"/>
                  </a:rPr>
                  <a:t>check </a:t>
                </a:r>
                <a:r>
                  <a:rPr lang="en-US" altLang="ko-KR" sz="1050" dirty="0">
                    <a:latin typeface="SamsungOne 400" panose="020B0503030303020204" pitchFamily="34" charset="0"/>
                    <a:ea typeface="SamsungOne 400" panose="020B0503030303020204" pitchFamily="34" charset="0"/>
                  </a:rPr>
                  <a:t>box</a:t>
                </a:r>
                <a:endParaRPr lang="ko-KR" altLang="en-US" sz="1050" dirty="0">
                  <a:latin typeface="SamsungOne 400" panose="020B0503030303020204" pitchFamily="34" charset="0"/>
                </a:endParaRPr>
              </a:p>
            </p:txBody>
          </p:sp>
          <p:cxnSp>
            <p:nvCxnSpPr>
              <p:cNvPr id="41" name="직선 화살표 연결선 40">
                <a:extLst>
                  <a:ext uri="{FF2B5EF4-FFF2-40B4-BE49-F238E27FC236}">
                    <a16:creationId xmlns:a16="http://schemas.microsoft.com/office/drawing/2014/main" xmlns="" id="{C77D8D57-D5EF-479F-88EF-49367BF3664C}"/>
                  </a:ext>
                </a:extLst>
              </p:cNvPr>
              <p:cNvCxnSpPr>
                <a:cxnSpLocks/>
                <a:stCxn id="40" idx="3"/>
              </p:cNvCxnSpPr>
              <p:nvPr/>
            </p:nvCxnSpPr>
            <p:spPr>
              <a:xfrm flipV="1">
                <a:off x="2169121" y="4252128"/>
                <a:ext cx="486742" cy="23141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AE9C25E4-E602-475E-845C-AAEB94ED295E}"/>
                  </a:ext>
                </a:extLst>
              </p:cNvPr>
              <p:cNvSpPr txBox="1"/>
              <p:nvPr/>
            </p:nvSpPr>
            <p:spPr>
              <a:xfrm>
                <a:off x="5909482" y="1662644"/>
                <a:ext cx="1442454" cy="431165"/>
              </a:xfrm>
              <a:prstGeom prst="rect">
                <a:avLst/>
              </a:prstGeom>
              <a:solidFill>
                <a:srgbClr val="DAE3F3"/>
              </a:solidFill>
              <a:ln>
                <a:noFill/>
              </a:ln>
            </p:spPr>
            <p:txBody>
              <a:bodyPr wrap="square" rtlCol="0">
                <a:spAutoFit/>
              </a:bodyPr>
              <a:lstStyle>
                <a:defPPr>
                  <a:defRPr lang="ko-KR"/>
                </a:defPPr>
                <a:lvl1pPr>
                  <a:defRPr sz="1400">
                    <a:latin typeface="+mj-lt"/>
                  </a:defRPr>
                </a:lvl1pPr>
              </a:lstStyle>
              <a:p>
                <a:r>
                  <a:rPr lang="en-US" altLang="ko-KR" sz="1200" dirty="0">
                    <a:latin typeface="SamsungOne 400" panose="020B0503030303020204" pitchFamily="34" charset="0"/>
                    <a:ea typeface="SamsungOne 400" panose="020B0503030303020204" pitchFamily="34" charset="0"/>
                  </a:rPr>
                  <a:t>text field</a:t>
                </a:r>
                <a:endParaRPr lang="ko-KR" altLang="en-US" sz="1200" dirty="0">
                  <a:latin typeface="SamsungOne 400" panose="020B0503030303020204" pitchFamily="34" charset="0"/>
                </a:endParaRPr>
              </a:p>
            </p:txBody>
          </p:sp>
        </p:grpSp>
        <p:sp>
          <p:nvSpPr>
            <p:cNvPr id="54" name="직사각형 53"/>
            <p:cNvSpPr/>
            <p:nvPr/>
          </p:nvSpPr>
          <p:spPr>
            <a:xfrm>
              <a:off x="5213084" y="2646018"/>
              <a:ext cx="4133575" cy="340730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TextBox 59">
              <a:extLst>
                <a:ext uri="{FF2B5EF4-FFF2-40B4-BE49-F238E27FC236}">
                  <a16:creationId xmlns:a16="http://schemas.microsoft.com/office/drawing/2014/main" xmlns="" id="{EEF14E4B-630C-4168-9D06-55A930933580}"/>
                </a:ext>
              </a:extLst>
            </p:cNvPr>
            <p:cNvSpPr txBox="1"/>
            <p:nvPr/>
          </p:nvSpPr>
          <p:spPr>
            <a:xfrm>
              <a:off x="5996321" y="2500795"/>
              <a:ext cx="2567099" cy="291047"/>
            </a:xfrm>
            <a:prstGeom prst="rect">
              <a:avLst/>
            </a:prstGeom>
            <a:solidFill>
              <a:schemeClr val="bg1"/>
            </a:solidFill>
          </p:spPr>
          <p:txBody>
            <a:bodyPr wrap="square" lIns="0" tIns="0" rIns="0" bIns="0" rtlCol="0" anchor="ctr">
              <a:no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Objects in a graphic user interface</a:t>
              </a:r>
              <a:endParaRPr lang="ko-KR" altLang="en-US" dirty="0"/>
            </a:p>
          </p:txBody>
        </p:sp>
      </p:grpSp>
      <p:sp>
        <p:nvSpPr>
          <p:cNvPr id="42" name="직사각형 4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4" name="직사각형 4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5" name="직사각형 4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47" name="TextBox 46">
            <a:extLst>
              <a:ext uri="{FF2B5EF4-FFF2-40B4-BE49-F238E27FC236}">
                <a16:creationId xmlns="" xmlns:a16="http://schemas.microsoft.com/office/drawing/2014/main"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Programming and object</a:t>
            </a:r>
          </a:p>
        </p:txBody>
      </p:sp>
      <p:sp>
        <p:nvSpPr>
          <p:cNvPr id="48" name="직사각형 47">
            <a:extLst>
              <a:ext uri="{FF2B5EF4-FFF2-40B4-BE49-F238E27FC236}">
                <a16:creationId xmlns="" xmlns:a16="http://schemas.microsoft.com/office/drawing/2014/main"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concept of objects : Many materials that interact in a game are called objects. The elements of a graphic user interface are also called objects. </a:t>
            </a:r>
          </a:p>
        </p:txBody>
      </p:sp>
      <p:grpSp>
        <p:nvGrpSpPr>
          <p:cNvPr id="4" name="그룹 3"/>
          <p:cNvGrpSpPr/>
          <p:nvPr/>
        </p:nvGrpSpPr>
        <p:grpSpPr>
          <a:xfrm>
            <a:off x="580388" y="2519452"/>
            <a:ext cx="4574970" cy="3533875"/>
            <a:chOff x="580388" y="2519452"/>
            <a:chExt cx="4574970" cy="3533875"/>
          </a:xfrm>
        </p:grpSpPr>
        <p:sp>
          <p:nvSpPr>
            <p:cNvPr id="2" name="직사각형 1"/>
            <p:cNvSpPr/>
            <p:nvPr/>
          </p:nvSpPr>
          <p:spPr>
            <a:xfrm>
              <a:off x="580388" y="2638775"/>
              <a:ext cx="4574970" cy="341455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xmlns="" id="{EEF14E4B-630C-4168-9D06-55A930933580}"/>
                </a:ext>
              </a:extLst>
            </p:cNvPr>
            <p:cNvSpPr txBox="1"/>
            <p:nvPr/>
          </p:nvSpPr>
          <p:spPr>
            <a:xfrm>
              <a:off x="1449973" y="2519452"/>
              <a:ext cx="2776954" cy="240049"/>
            </a:xfrm>
            <a:prstGeom prst="rect">
              <a:avLst/>
            </a:prstGeom>
            <a:solidFill>
              <a:schemeClr val="bg1"/>
            </a:solidFill>
          </p:spPr>
          <p:txBody>
            <a:bodyPr wrap="square" lIns="0" tIns="0" rIns="0" bIns="0" rtlCol="0" anchor="ctr">
              <a:noAutofit/>
            </a:bodyPr>
            <a:lstStyle>
              <a:defPPr>
                <a:defRPr lang="ko-KR"/>
              </a:defPPr>
              <a:lvl1pPr algn="ctr">
                <a:defRPr sz="1000">
                  <a:solidFill>
                    <a:schemeClr val="tx1"/>
                  </a:solidFill>
                  <a:latin typeface="SamsungOne 400" panose="020B0503030303020204" pitchFamily="34" charset="0"/>
                  <a:ea typeface="SamsungOne 400" panose="020B0503030303020204" pitchFamily="34" charset="0"/>
                  <a:cs typeface="맑은 고딕"/>
                </a:defRPr>
              </a:lvl1pPr>
              <a:lvl2pPr>
                <a:defRPr>
                  <a:solidFill>
                    <a:schemeClr val="tx1"/>
                  </a:solidFill>
                  <a:latin typeface="굴림" charset="-127"/>
                  <a:ea typeface="맑은 고딕"/>
                  <a:cs typeface="맑은 고딕"/>
                </a:defRPr>
              </a:lvl2pPr>
              <a:lvl3pPr>
                <a:defRPr>
                  <a:solidFill>
                    <a:schemeClr val="tx1"/>
                  </a:solidFill>
                  <a:latin typeface="굴림" charset="-127"/>
                  <a:ea typeface="맑은 고딕"/>
                  <a:cs typeface="맑은 고딕"/>
                </a:defRPr>
              </a:lvl3pPr>
              <a:lvl4pPr>
                <a:defRPr>
                  <a:solidFill>
                    <a:schemeClr val="tx1"/>
                  </a:solidFill>
                  <a:latin typeface="굴림" charset="-127"/>
                  <a:ea typeface="맑은 고딕"/>
                  <a:cs typeface="맑은 고딕"/>
                </a:defRPr>
              </a:lvl4pPr>
              <a:lvl5pPr>
                <a:defRPr>
                  <a:solidFill>
                    <a:schemeClr val="tx1"/>
                  </a:solidFill>
                  <a:latin typeface="굴림" charset="-127"/>
                  <a:ea typeface="맑은 고딕"/>
                  <a:cs typeface="맑은 고딕"/>
                </a:defRPr>
              </a:lvl5pPr>
              <a:lvl6pPr>
                <a:defRPr>
                  <a:solidFill>
                    <a:schemeClr val="tx1"/>
                  </a:solidFill>
                  <a:latin typeface="굴림" charset="-127"/>
                  <a:ea typeface="맑은 고딕"/>
                  <a:cs typeface="맑은 고딕"/>
                </a:defRPr>
              </a:lvl6pPr>
              <a:lvl7pPr>
                <a:defRPr>
                  <a:solidFill>
                    <a:schemeClr val="tx1"/>
                  </a:solidFill>
                  <a:latin typeface="굴림" charset="-127"/>
                  <a:ea typeface="맑은 고딕"/>
                  <a:cs typeface="맑은 고딕"/>
                </a:defRPr>
              </a:lvl7pPr>
              <a:lvl8pPr>
                <a:defRPr>
                  <a:solidFill>
                    <a:schemeClr val="tx1"/>
                  </a:solidFill>
                  <a:latin typeface="굴림" charset="-127"/>
                  <a:ea typeface="맑은 고딕"/>
                  <a:cs typeface="맑은 고딕"/>
                </a:defRPr>
              </a:lvl8pPr>
              <a:lvl9pPr>
                <a:defRPr>
                  <a:solidFill>
                    <a:schemeClr val="tx1"/>
                  </a:solidFill>
                  <a:latin typeface="굴림" charset="-127"/>
                  <a:ea typeface="맑은 고딕"/>
                  <a:cs typeface="맑은 고딕"/>
                </a:defRPr>
              </a:lvl9pPr>
            </a:lstStyle>
            <a:p>
              <a:r>
                <a:rPr lang="en-US" altLang="ko-KR" sz="1300" dirty="0"/>
                <a:t>Interactions among objects in a game</a:t>
              </a:r>
              <a:endParaRPr lang="ko-KR" altLang="en-US" sz="1300" dirty="0"/>
            </a:p>
          </p:txBody>
        </p:sp>
        <p:grpSp>
          <p:nvGrpSpPr>
            <p:cNvPr id="46" name="그룹 45"/>
            <p:cNvGrpSpPr/>
            <p:nvPr/>
          </p:nvGrpSpPr>
          <p:grpSpPr>
            <a:xfrm>
              <a:off x="671735" y="2993065"/>
              <a:ext cx="4394041" cy="2713213"/>
              <a:chOff x="744792" y="2797674"/>
              <a:chExt cx="4208208" cy="2367117"/>
            </a:xfrm>
          </p:grpSpPr>
          <p:pic>
            <p:nvPicPr>
              <p:cNvPr id="49" name="그림 48">
                <a:extLst>
                  <a:ext uri="{FF2B5EF4-FFF2-40B4-BE49-F238E27FC236}">
                    <a16:creationId xmlns="" xmlns:a16="http://schemas.microsoft.com/office/drawing/2014/main" id="{2A09B075-9B71-4F18-BB17-ACD4A7389C7E}"/>
                  </a:ext>
                </a:extLst>
              </p:cNvPr>
              <p:cNvPicPr>
                <a:picLocks noChangeAspect="1"/>
              </p:cNvPicPr>
              <p:nvPr/>
            </p:nvPicPr>
            <p:blipFill>
              <a:blip r:embed="rId5"/>
              <a:stretch>
                <a:fillRect/>
              </a:stretch>
            </p:blipFill>
            <p:spPr>
              <a:xfrm>
                <a:off x="744792" y="2797674"/>
                <a:ext cx="4208208" cy="2367117"/>
              </a:xfrm>
              <a:prstGeom prst="rect">
                <a:avLst/>
              </a:prstGeom>
            </p:spPr>
          </p:pic>
          <p:sp>
            <p:nvSpPr>
              <p:cNvPr id="50" name="TextBox 49">
                <a:extLst>
                  <a:ext uri="{FF2B5EF4-FFF2-40B4-BE49-F238E27FC236}">
                    <a16:creationId xmlns="" xmlns:a16="http://schemas.microsoft.com/office/drawing/2014/main" id="{F7E1A877-67A3-435B-8B87-448CA26CD4BE}"/>
                  </a:ext>
                </a:extLst>
              </p:cNvPr>
              <p:cNvSpPr txBox="1"/>
              <p:nvPr/>
            </p:nvSpPr>
            <p:spPr>
              <a:xfrm>
                <a:off x="1199331" y="3289039"/>
                <a:ext cx="1141709" cy="187241"/>
              </a:xfrm>
              <a:prstGeom prst="rect">
                <a:avLst/>
              </a:prstGeom>
              <a:solidFill>
                <a:srgbClr val="DAE3F3"/>
              </a:solidFill>
            </p:spPr>
            <p:txBody>
              <a:bodyPr wrap="square" lIns="0" tIns="0" rIns="0" bIns="0" rtlCol="0" anchor="ctr">
                <a:noAutofit/>
              </a:bodyPr>
              <a:lstStyle>
                <a:defPPr>
                  <a:defRPr lang="ko-KR"/>
                </a:defPPr>
                <a:lvl1pPr algn="ctr">
                  <a:defRPr sz="1000">
                    <a:latin typeface="SamsungOne 400" panose="020B0503030303020204" pitchFamily="34" charset="0"/>
                    <a:ea typeface="SamsungOne 400" panose="020B0503030303020204" pitchFamily="34" charset="0"/>
                  </a:defRPr>
                </a:lvl1pPr>
              </a:lstStyle>
              <a:p>
                <a:r>
                  <a:rPr lang="en-US" altLang="ko-KR" dirty="0" smtClean="0"/>
                  <a:t>Automobile </a:t>
                </a:r>
                <a:r>
                  <a:rPr lang="en-US" altLang="ko-KR" dirty="0"/>
                  <a:t>object</a:t>
                </a:r>
                <a:endParaRPr lang="ko-KR" altLang="en-US" dirty="0"/>
              </a:p>
            </p:txBody>
          </p:sp>
          <p:sp>
            <p:nvSpPr>
              <p:cNvPr id="51" name="TextBox 50">
                <a:extLst>
                  <a:ext uri="{FF2B5EF4-FFF2-40B4-BE49-F238E27FC236}">
                    <a16:creationId xmlns="" xmlns:a16="http://schemas.microsoft.com/office/drawing/2014/main" id="{85D6E500-7BB5-40AB-915C-ECC6F67E3BFD}"/>
                  </a:ext>
                </a:extLst>
              </p:cNvPr>
              <p:cNvSpPr txBox="1"/>
              <p:nvPr/>
            </p:nvSpPr>
            <p:spPr>
              <a:xfrm>
                <a:off x="3458701" y="3296652"/>
                <a:ext cx="1004058" cy="179628"/>
              </a:xfrm>
              <a:prstGeom prst="rect">
                <a:avLst/>
              </a:prstGeom>
              <a:solidFill>
                <a:srgbClr val="DAE3F3"/>
              </a:solidFill>
            </p:spPr>
            <p:txBody>
              <a:bodyPr wrap="square" lIns="0" tIns="0" rIns="0" bIns="0" rtlCol="0" anchor="ctr">
                <a:noAutofit/>
              </a:bodyPr>
              <a:lstStyle>
                <a:defPPr>
                  <a:defRPr lang="ko-KR"/>
                </a:defPPr>
                <a:lvl1pPr algn="ctr">
                  <a:defRPr sz="1000">
                    <a:latin typeface="SamsungOne 400" panose="020B0503030303020204" pitchFamily="34" charset="0"/>
                    <a:ea typeface="SamsungOne 400" panose="020B0503030303020204" pitchFamily="34" charset="0"/>
                  </a:defRPr>
                </a:lvl1pPr>
              </a:lstStyle>
              <a:p>
                <a:r>
                  <a:rPr lang="en-US" altLang="ko-KR" dirty="0" smtClean="0"/>
                  <a:t>Player </a:t>
                </a:r>
                <a:r>
                  <a:rPr lang="en-US" altLang="ko-KR" dirty="0"/>
                  <a:t>object</a:t>
                </a:r>
                <a:endParaRPr lang="ko-KR" altLang="en-US" dirty="0"/>
              </a:p>
            </p:txBody>
          </p:sp>
          <p:sp>
            <p:nvSpPr>
              <p:cNvPr id="52" name="TextBox 51">
                <a:extLst>
                  <a:ext uri="{FF2B5EF4-FFF2-40B4-BE49-F238E27FC236}">
                    <a16:creationId xmlns="" xmlns:a16="http://schemas.microsoft.com/office/drawing/2014/main" id="{495574D4-3E8A-4061-99E7-8C9C0D1A30F3}"/>
                  </a:ext>
                </a:extLst>
              </p:cNvPr>
              <p:cNvSpPr txBox="1"/>
              <p:nvPr/>
            </p:nvSpPr>
            <p:spPr>
              <a:xfrm>
                <a:off x="3779082" y="4670318"/>
                <a:ext cx="979498" cy="199232"/>
              </a:xfrm>
              <a:prstGeom prst="rect">
                <a:avLst/>
              </a:prstGeom>
              <a:solidFill>
                <a:srgbClr val="DAE3F3"/>
              </a:solidFill>
            </p:spPr>
            <p:txBody>
              <a:bodyPr wrap="square" lIns="0" tIns="0" rIns="0" bIns="0" rtlCol="0" anchor="ctr">
                <a:noAutofit/>
              </a:bodyPr>
              <a:lstStyle>
                <a:defPPr>
                  <a:defRPr lang="ko-KR"/>
                </a:defPPr>
                <a:lvl1pPr algn="ctr">
                  <a:defRPr sz="1000">
                    <a:latin typeface="SamsungOne 400" panose="020B0503030303020204" pitchFamily="34" charset="0"/>
                    <a:ea typeface="SamsungOne 400" panose="020B0503030303020204" pitchFamily="34" charset="0"/>
                  </a:defRPr>
                </a:lvl1pPr>
              </a:lstStyle>
              <a:p>
                <a:r>
                  <a:rPr lang="en-US" altLang="ko-KR" dirty="0" smtClean="0"/>
                  <a:t>Building object</a:t>
                </a:r>
                <a:endParaRPr lang="ko-KR" altLang="en-US" dirty="0"/>
              </a:p>
            </p:txBody>
          </p:sp>
          <p:sp>
            <p:nvSpPr>
              <p:cNvPr id="53" name="TextBox 52">
                <a:extLst>
                  <a:ext uri="{FF2B5EF4-FFF2-40B4-BE49-F238E27FC236}">
                    <a16:creationId xmlns="" xmlns:a16="http://schemas.microsoft.com/office/drawing/2014/main" id="{A6B8E7FA-9D1D-46D6-A152-2E6099C61299}"/>
                  </a:ext>
                </a:extLst>
              </p:cNvPr>
              <p:cNvSpPr txBox="1"/>
              <p:nvPr/>
            </p:nvSpPr>
            <p:spPr>
              <a:xfrm>
                <a:off x="806865" y="4449715"/>
                <a:ext cx="882588" cy="196509"/>
              </a:xfrm>
              <a:prstGeom prst="rect">
                <a:avLst/>
              </a:prstGeom>
              <a:solidFill>
                <a:srgbClr val="DAE3F3"/>
              </a:solidFill>
            </p:spPr>
            <p:txBody>
              <a:bodyPr wrap="square" lIns="0" tIns="0" rIns="0" bIns="0" rtlCol="0" anchor="ctr">
                <a:noAutofit/>
              </a:bodyPr>
              <a:lstStyle>
                <a:defPPr>
                  <a:defRPr lang="ko-KR"/>
                </a:defPPr>
                <a:lvl1pPr>
                  <a:defRPr sz="1400">
                    <a:latin typeface="D2Coding" panose="020B0609020101020101" pitchFamily="49" charset="-127"/>
                    <a:ea typeface="D2Coding" panose="020B0609020101020101" pitchFamily="49" charset="-127"/>
                  </a:defRPr>
                </a:lvl1pPr>
              </a:lstStyle>
              <a:p>
                <a:pPr algn="ctr"/>
                <a:r>
                  <a:rPr lang="en-US" altLang="ko-KR" sz="1000" dirty="0" smtClean="0">
                    <a:latin typeface="SamsungOne 400" panose="020B0503030303020204" pitchFamily="34" charset="0"/>
                    <a:ea typeface="SamsungOne 400" panose="020B0503030303020204" pitchFamily="34" charset="0"/>
                  </a:rPr>
                  <a:t>Terrain </a:t>
                </a:r>
                <a:r>
                  <a:rPr lang="en-US" altLang="ko-KR" sz="1000" dirty="0">
                    <a:latin typeface="SamsungOne 400" panose="020B0503030303020204" pitchFamily="34" charset="0"/>
                    <a:ea typeface="SamsungOne 400" panose="020B0503030303020204" pitchFamily="34" charset="0"/>
                  </a:rPr>
                  <a:t>object</a:t>
                </a:r>
                <a:endParaRPr lang="ko-KR" altLang="en-US" sz="1000" dirty="0">
                  <a:latin typeface="SamsungOne 400" panose="020B0503030303020204" pitchFamily="34" charset="0"/>
                </a:endParaRPr>
              </a:p>
            </p:txBody>
          </p:sp>
          <p:cxnSp>
            <p:nvCxnSpPr>
              <p:cNvPr id="55" name="직선 화살표 연결선 54">
                <a:extLst>
                  <a:ext uri="{FF2B5EF4-FFF2-40B4-BE49-F238E27FC236}">
                    <a16:creationId xmlns="" xmlns:a16="http://schemas.microsoft.com/office/drawing/2014/main" id="{67AC91FB-75F3-4E6F-93CF-2FF8EDF2C861}"/>
                  </a:ext>
                </a:extLst>
              </p:cNvPr>
              <p:cNvCxnSpPr>
                <a:cxnSpLocks/>
              </p:cNvCxnSpPr>
              <p:nvPr/>
            </p:nvCxnSpPr>
            <p:spPr>
              <a:xfrm flipH="1">
                <a:off x="2374492" y="3379306"/>
                <a:ext cx="1029535" cy="0"/>
              </a:xfrm>
              <a:prstGeom prst="straightConnector1">
                <a:avLst/>
              </a:prstGeom>
              <a:ln w="25400">
                <a:solidFill>
                  <a:schemeClr val="bg1"/>
                </a:solidFill>
                <a:headEnd type="triangle"/>
                <a:tailEnd type="triangle"/>
              </a:ln>
              <a:effectLst>
                <a:glow rad="50800">
                  <a:schemeClr val="tx1">
                    <a:alpha val="30000"/>
                  </a:schemeClr>
                </a:glow>
              </a:effectLst>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BC8B551C-2A05-402F-B516-45FC15C376B6}"/>
                  </a:ext>
                </a:extLst>
              </p:cNvPr>
              <p:cNvCxnSpPr>
                <a:cxnSpLocks/>
              </p:cNvCxnSpPr>
              <p:nvPr/>
            </p:nvCxnSpPr>
            <p:spPr>
              <a:xfrm flipH="1" flipV="1">
                <a:off x="3941909" y="3557708"/>
                <a:ext cx="453110" cy="1088034"/>
              </a:xfrm>
              <a:prstGeom prst="straightConnector1">
                <a:avLst/>
              </a:prstGeom>
              <a:ln w="25400">
                <a:solidFill>
                  <a:schemeClr val="bg1"/>
                </a:solidFill>
                <a:headEnd type="triangle"/>
                <a:tailEnd type="triangle"/>
              </a:ln>
              <a:effectLst>
                <a:glow rad="50800">
                  <a:schemeClr val="tx1">
                    <a:alpha val="30000"/>
                  </a:schemeClr>
                </a:glow>
              </a:effectLst>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466EE809-D4C1-4071-96BF-E33876C845D7}"/>
                  </a:ext>
                </a:extLst>
              </p:cNvPr>
              <p:cNvCxnSpPr>
                <a:cxnSpLocks/>
              </p:cNvCxnSpPr>
              <p:nvPr/>
            </p:nvCxnSpPr>
            <p:spPr>
              <a:xfrm flipH="1" flipV="1">
                <a:off x="2119786" y="3573435"/>
                <a:ext cx="743143" cy="1072789"/>
              </a:xfrm>
              <a:prstGeom prst="straightConnector1">
                <a:avLst/>
              </a:prstGeom>
              <a:ln w="25400">
                <a:solidFill>
                  <a:schemeClr val="bg1"/>
                </a:solidFill>
                <a:headEnd type="triangle"/>
                <a:tailEnd type="triangle"/>
              </a:ln>
              <a:effectLst>
                <a:glow rad="50800">
                  <a:schemeClr val="tx1">
                    <a:alpha val="30000"/>
                  </a:schemeClr>
                </a:glow>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 xmlns:a16="http://schemas.microsoft.com/office/drawing/2014/main" id="{EA24F7F4-0B5B-41A8-B80B-05C88ED2E9E7}"/>
                  </a:ext>
                </a:extLst>
              </p:cNvPr>
              <p:cNvSpPr txBox="1"/>
              <p:nvPr/>
            </p:nvSpPr>
            <p:spPr>
              <a:xfrm>
                <a:off x="2489950" y="4671025"/>
                <a:ext cx="798616" cy="198525"/>
              </a:xfrm>
              <a:prstGeom prst="rect">
                <a:avLst/>
              </a:prstGeom>
              <a:solidFill>
                <a:srgbClr val="DAE3F3"/>
              </a:solidFill>
            </p:spPr>
            <p:txBody>
              <a:bodyPr wrap="square" lIns="0" tIns="0" rIns="0" bIns="0" rtlCol="0" anchor="ctr">
                <a:noAutofit/>
              </a:bodyPr>
              <a:lstStyle>
                <a:defPPr>
                  <a:defRPr lang="ko-KR"/>
                </a:defPPr>
                <a:lvl1pPr algn="ctr">
                  <a:defRPr sz="1000">
                    <a:latin typeface="SamsungOne 400" panose="020B0503030303020204" pitchFamily="34" charset="0"/>
                    <a:ea typeface="SamsungOne 400" panose="020B0503030303020204" pitchFamily="34" charset="0"/>
                  </a:defRPr>
                </a:lvl1pPr>
              </a:lstStyle>
              <a:p>
                <a:r>
                  <a:rPr lang="en-US" altLang="ko-KR" dirty="0" smtClean="0"/>
                  <a:t>Floor object</a:t>
                </a:r>
                <a:endParaRPr lang="ko-KR" altLang="en-US" dirty="0"/>
              </a:p>
            </p:txBody>
          </p:sp>
          <p:sp>
            <p:nvSpPr>
              <p:cNvPr id="61" name="TextBox 60">
                <a:extLst>
                  <a:ext uri="{FF2B5EF4-FFF2-40B4-BE49-F238E27FC236}">
                    <a16:creationId xmlns="" xmlns:a16="http://schemas.microsoft.com/office/drawing/2014/main" id="{C39388C8-ED9D-426B-AC93-DD679994A528}"/>
                  </a:ext>
                </a:extLst>
              </p:cNvPr>
              <p:cNvSpPr txBox="1"/>
              <p:nvPr/>
            </p:nvSpPr>
            <p:spPr>
              <a:xfrm rot="3278688">
                <a:off x="2182669" y="4015148"/>
                <a:ext cx="612609" cy="202271"/>
              </a:xfrm>
              <a:prstGeom prst="rect">
                <a:avLst/>
              </a:prstGeom>
              <a:solidFill>
                <a:srgbClr val="FFFFFF"/>
              </a:solidFill>
              <a:ln>
                <a:noFill/>
              </a:ln>
            </p:spPr>
            <p:txBody>
              <a:bodyPr wrap="square" lIns="36000" tIns="36000" rIns="36000" bIns="36000" rtlCol="0">
                <a:spAutoFit/>
              </a:bodyPr>
              <a:lstStyle/>
              <a:p>
                <a:pPr algn="ctr"/>
                <a:r>
                  <a:rPr lang="en" altLang="ko-KR" sz="900" dirty="0">
                    <a:latin typeface="SamsungOne 400" panose="020B0503030303020204" pitchFamily="34" charset="0"/>
                    <a:ea typeface="SamsungOne 400" panose="020B0503030303020204" pitchFamily="34" charset="0"/>
                  </a:rPr>
                  <a:t>Interaction</a:t>
                </a:r>
                <a:endParaRPr lang="ko-KR" altLang="en-US" sz="900" dirty="0">
                  <a:latin typeface="SamsungOne 400" panose="020B0503030303020204" pitchFamily="34" charset="0"/>
                  <a:ea typeface="D2Coding" panose="020B0609020101020101" pitchFamily="49" charset="-127"/>
                </a:endParaRPr>
              </a:p>
            </p:txBody>
          </p:sp>
          <p:cxnSp>
            <p:nvCxnSpPr>
              <p:cNvPr id="62" name="직선 화살표 연결선 61">
                <a:extLst>
                  <a:ext uri="{FF2B5EF4-FFF2-40B4-BE49-F238E27FC236}">
                    <a16:creationId xmlns="" xmlns:a16="http://schemas.microsoft.com/office/drawing/2014/main" id="{466EE809-D4C1-4071-96BF-E33876C845D7}"/>
                  </a:ext>
                </a:extLst>
              </p:cNvPr>
              <p:cNvCxnSpPr>
                <a:cxnSpLocks/>
              </p:cNvCxnSpPr>
              <p:nvPr/>
            </p:nvCxnSpPr>
            <p:spPr>
              <a:xfrm flipV="1">
                <a:off x="1108541" y="3561735"/>
                <a:ext cx="587523" cy="854601"/>
              </a:xfrm>
              <a:prstGeom prst="straightConnector1">
                <a:avLst/>
              </a:prstGeom>
              <a:ln w="25400">
                <a:solidFill>
                  <a:schemeClr val="bg1"/>
                </a:solidFill>
                <a:headEnd type="triangle"/>
                <a:tailEnd type="triangle"/>
              </a:ln>
              <a:effectLst>
                <a:glow rad="50800">
                  <a:schemeClr val="tx1">
                    <a:alpha val="30000"/>
                  </a:schemeClr>
                </a:glow>
              </a:effectLst>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 xmlns:a16="http://schemas.microsoft.com/office/drawing/2014/main" id="{C39388C8-ED9D-426B-AC93-DD679994A528}"/>
                  </a:ext>
                </a:extLst>
              </p:cNvPr>
              <p:cNvSpPr txBox="1"/>
              <p:nvPr/>
            </p:nvSpPr>
            <p:spPr>
              <a:xfrm rot="18196825">
                <a:off x="1090438" y="3884907"/>
                <a:ext cx="617049" cy="202271"/>
              </a:xfrm>
              <a:prstGeom prst="rect">
                <a:avLst/>
              </a:prstGeom>
              <a:solidFill>
                <a:srgbClr val="FFFFFF"/>
              </a:solidFill>
              <a:ln>
                <a:noFill/>
              </a:ln>
            </p:spPr>
            <p:txBody>
              <a:bodyPr wrap="square" lIns="36000" tIns="36000" rIns="36000" bIns="36000" rtlCol="0">
                <a:spAutoFit/>
              </a:bodyPr>
              <a:lstStyle/>
              <a:p>
                <a:pPr algn="ctr"/>
                <a:r>
                  <a:rPr lang="en" altLang="ko-KR" sz="900" dirty="0" smtClean="0">
                    <a:latin typeface="SamsungOne 400" panose="020B0503030303020204" pitchFamily="34" charset="0"/>
                    <a:ea typeface="SamsungOne 400" panose="020B0503030303020204" pitchFamily="34" charset="0"/>
                  </a:rPr>
                  <a:t>Interaction</a:t>
                </a:r>
                <a:endParaRPr lang="ko-KR" altLang="en-US" sz="900" dirty="0">
                  <a:latin typeface="SamsungOne 400" panose="020B0503030303020204" pitchFamily="34" charset="0"/>
                  <a:ea typeface="D2Coding" panose="020B0609020101020101" pitchFamily="49" charset="-127"/>
                </a:endParaRPr>
              </a:p>
            </p:txBody>
          </p:sp>
          <p:sp>
            <p:nvSpPr>
              <p:cNvPr id="64" name="TextBox 63">
                <a:extLst>
                  <a:ext uri="{FF2B5EF4-FFF2-40B4-BE49-F238E27FC236}">
                    <a16:creationId xmlns="" xmlns:a16="http://schemas.microsoft.com/office/drawing/2014/main" id="{C39388C8-ED9D-426B-AC93-DD679994A528}"/>
                  </a:ext>
                </a:extLst>
              </p:cNvPr>
              <p:cNvSpPr txBox="1"/>
              <p:nvPr/>
            </p:nvSpPr>
            <p:spPr>
              <a:xfrm rot="4005671">
                <a:off x="3868270" y="3987501"/>
                <a:ext cx="612609" cy="202271"/>
              </a:xfrm>
              <a:prstGeom prst="rect">
                <a:avLst/>
              </a:prstGeom>
              <a:solidFill>
                <a:srgbClr val="FFFFFF"/>
              </a:solidFill>
              <a:ln>
                <a:noFill/>
              </a:ln>
            </p:spPr>
            <p:txBody>
              <a:bodyPr wrap="square" lIns="36000" tIns="36000" rIns="36000" bIns="36000" rtlCol="0">
                <a:spAutoFit/>
              </a:bodyPr>
              <a:lstStyle/>
              <a:p>
                <a:pPr algn="ctr"/>
                <a:r>
                  <a:rPr lang="en" altLang="ko-KR" sz="900" dirty="0">
                    <a:latin typeface="SamsungOne 400" panose="020B0503030303020204" pitchFamily="34" charset="0"/>
                    <a:ea typeface="SamsungOne 400" panose="020B0503030303020204" pitchFamily="34" charset="0"/>
                  </a:rPr>
                  <a:t>Interaction</a:t>
                </a:r>
                <a:endParaRPr lang="ko-KR" altLang="en-US" sz="900" dirty="0">
                  <a:latin typeface="SamsungOne 400" panose="020B0503030303020204" pitchFamily="34" charset="0"/>
                  <a:ea typeface="D2Coding" panose="020B0609020101020101" pitchFamily="49" charset="-127"/>
                </a:endParaRPr>
              </a:p>
            </p:txBody>
          </p:sp>
          <p:sp>
            <p:nvSpPr>
              <p:cNvPr id="65" name="TextBox 64">
                <a:extLst>
                  <a:ext uri="{FF2B5EF4-FFF2-40B4-BE49-F238E27FC236}">
                    <a16:creationId xmlns="" xmlns:a16="http://schemas.microsoft.com/office/drawing/2014/main" id="{C39388C8-ED9D-426B-AC93-DD679994A528}"/>
                  </a:ext>
                </a:extLst>
              </p:cNvPr>
              <p:cNvSpPr txBox="1"/>
              <p:nvPr/>
            </p:nvSpPr>
            <p:spPr>
              <a:xfrm>
                <a:off x="2582954" y="3292781"/>
                <a:ext cx="612609" cy="184262"/>
              </a:xfrm>
              <a:prstGeom prst="rect">
                <a:avLst/>
              </a:prstGeom>
              <a:solidFill>
                <a:srgbClr val="FFFFFF"/>
              </a:solidFill>
              <a:ln>
                <a:noFill/>
              </a:ln>
            </p:spPr>
            <p:txBody>
              <a:bodyPr wrap="square" lIns="36000" tIns="36000" rIns="36000" bIns="36000" rtlCol="0">
                <a:spAutoFit/>
              </a:bodyPr>
              <a:lstStyle/>
              <a:p>
                <a:pPr algn="ctr"/>
                <a:r>
                  <a:rPr lang="en" altLang="ko-KR" sz="900" dirty="0">
                    <a:latin typeface="SamsungOne 400" panose="020B0503030303020204" pitchFamily="34" charset="0"/>
                    <a:ea typeface="SamsungOne 400" panose="020B0503030303020204" pitchFamily="34" charset="0"/>
                  </a:rPr>
                  <a:t>Interaction</a:t>
                </a:r>
                <a:endParaRPr lang="ko-KR" altLang="en-US" sz="900" dirty="0">
                  <a:latin typeface="SamsungOne 400" panose="020B0503030303020204" pitchFamily="34" charset="0"/>
                  <a:ea typeface="D2Coding" panose="020B0609020101020101" pitchFamily="49" charset="-127"/>
                </a:endParaRPr>
              </a:p>
            </p:txBody>
          </p:sp>
        </p:grpSp>
      </p:grpSp>
    </p:spTree>
    <p:extLst>
      <p:ext uri="{BB962C8B-B14F-4D97-AF65-F5344CB8AC3E}">
        <p14:creationId xmlns:p14="http://schemas.microsoft.com/office/powerpoint/2010/main" val="1104450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xmlns="" id="{1BF883FB-8F8E-4E3D-A58A-C7B6943EB364}"/>
              </a:ext>
            </a:extLst>
          </p:cNvPr>
          <p:cNvSpPr>
            <a:spLocks noChangeArrowheads="1"/>
          </p:cNvSpPr>
          <p:nvPr/>
        </p:nvSpPr>
        <p:spPr bwMode="auto">
          <a:xfrm>
            <a:off x="1033029" y="2611293"/>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6" name="직사각형 15">
            <a:extLst>
              <a:ext uri="{FF2B5EF4-FFF2-40B4-BE49-F238E27FC236}">
                <a16:creationId xmlns:a16="http://schemas.microsoft.com/office/drawing/2014/main" xmlns="" id="{F1B12DA7-C15F-4B00-8AB3-088BA5E0B6A4}"/>
              </a:ext>
            </a:extLst>
          </p:cNvPr>
          <p:cNvSpPr/>
          <p:nvPr/>
        </p:nvSpPr>
        <p:spPr>
          <a:xfrm>
            <a:off x="690341" y="2274943"/>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Demands a large numbers of arrows and functions calls if data and functions expand and increase. </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Difficult to handle large scale projects. </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95137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Objected-oriented programming (OOP)</a:t>
            </a:r>
          </a:p>
        </p:txBody>
      </p:sp>
      <p:sp>
        <p:nvSpPr>
          <p:cNvPr id="18" name="직사각형 17">
            <a:extLst>
              <a:ext uri="{FF2B5EF4-FFF2-40B4-BE49-F238E27FC236}">
                <a16:creationId xmlns:a16="http://schemas.microsoft.com/office/drawing/2014/main" xmlns="" id="{F1B12DA7-C15F-4B00-8AB3-088BA5E0B6A4}"/>
              </a:ext>
            </a:extLst>
          </p:cNvPr>
          <p:cNvSpPr/>
          <p:nvPr/>
        </p:nvSpPr>
        <p:spPr>
          <a:xfrm>
            <a:off x="690341" y="3240544"/>
            <a:ext cx="8619913"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Method that generates objects by effectively constructed classes.</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Classes are constructed to have actions and attributes. OOP applies these classes to programs by creating objects that interact. </a:t>
            </a:r>
          </a:p>
        </p:txBody>
      </p:sp>
      <p:sp>
        <p:nvSpPr>
          <p:cNvPr id="19" name="직사각형 18">
            <a:extLst>
              <a:ext uri="{FF2B5EF4-FFF2-40B4-BE49-F238E27FC236}">
                <a16:creationId xmlns:a16="http://schemas.microsoft.com/office/drawing/2014/main" xmlns="" id="{90EFA62F-9637-4E5A-AAB1-9E61461D75DD}"/>
              </a:ext>
            </a:extLst>
          </p:cNvPr>
          <p:cNvSpPr/>
          <p:nvPr/>
        </p:nvSpPr>
        <p:spPr>
          <a:xfrm>
            <a:off x="580388" y="4119300"/>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OOP requires little amount of maintenance cost in case of development or software updates. Programming nowadays mostly prefer OOP.</a:t>
            </a:r>
          </a:p>
        </p:txBody>
      </p:sp>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20" name="TextBox 19">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Comparison of procedural programming and object-oriented programming</a:t>
            </a:r>
          </a:p>
        </p:txBody>
      </p:sp>
      <p:sp>
        <p:nvSpPr>
          <p:cNvPr id="21" name="직사각형 20">
            <a:extLst>
              <a:ext uri="{FF2B5EF4-FFF2-40B4-BE49-F238E27FC236}">
                <a16:creationId xmlns="" xmlns:a16="http://schemas.microsoft.com/office/drawing/2014/main"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Procedural programming</a:t>
            </a:r>
          </a:p>
        </p:txBody>
      </p:sp>
    </p:spTree>
    <p:extLst>
      <p:ext uri="{BB962C8B-B14F-4D97-AF65-F5344CB8AC3E}">
        <p14:creationId xmlns:p14="http://schemas.microsoft.com/office/powerpoint/2010/main" val="3773973018"/>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513A516F-0F75-4E7E-8521-A134513F9DFD}"/>
              </a:ext>
            </a:extLst>
          </p:cNvPr>
          <p:cNvGrpSpPr/>
          <p:nvPr/>
        </p:nvGrpSpPr>
        <p:grpSpPr>
          <a:xfrm>
            <a:off x="884028" y="2700889"/>
            <a:ext cx="7881689" cy="3278365"/>
            <a:chOff x="395536" y="1335358"/>
            <a:chExt cx="6798239" cy="2695244"/>
          </a:xfrm>
        </p:grpSpPr>
        <p:sp>
          <p:nvSpPr>
            <p:cNvPr id="9" name="TextBox 8">
              <a:extLst>
                <a:ext uri="{FF2B5EF4-FFF2-40B4-BE49-F238E27FC236}">
                  <a16:creationId xmlns:a16="http://schemas.microsoft.com/office/drawing/2014/main" xmlns="" id="{5A70C477-9D70-45B0-ABD7-7574512AC9ED}"/>
                </a:ext>
              </a:extLst>
            </p:cNvPr>
            <p:cNvSpPr txBox="1"/>
            <p:nvPr/>
          </p:nvSpPr>
          <p:spPr>
            <a:xfrm>
              <a:off x="1263655" y="3790221"/>
              <a:ext cx="1880267" cy="240381"/>
            </a:xfrm>
            <a:prstGeom prst="rect">
              <a:avLst/>
            </a:prstGeom>
            <a:solidFill>
              <a:schemeClr val="accent5">
                <a:lumMod val="20000"/>
                <a:lumOff val="80000"/>
              </a:schemeClr>
            </a:solidFill>
            <a:ln>
              <a:solidFill>
                <a:srgbClr val="1D1BFE"/>
              </a:solidFill>
            </a:ln>
          </p:spPr>
          <p:txBody>
            <a:bodyPr wrap="square" rtlCol="0">
              <a:spAutoFit/>
            </a:bodyPr>
            <a:lstStyle>
              <a:defPPr>
                <a:defRPr lang="ko-KR"/>
              </a:defPPr>
              <a:lvl1pPr algn="ctr">
                <a:defRPr sz="1200">
                  <a:solidFill>
                    <a:srgbClr val="FF0000"/>
                  </a:solidFill>
                  <a:latin typeface="+mj-lt"/>
                </a:defRPr>
              </a:lvl1pPr>
            </a:lstStyle>
            <a:p>
              <a:r>
                <a:rPr lang="en-US" altLang="ko-KR" sz="1300" dirty="0" smtClean="0">
                  <a:solidFill>
                    <a:srgbClr val="1429A0"/>
                  </a:solidFill>
                  <a:latin typeface="SamsungOne 400" panose="020B0503030303020204" pitchFamily="34" charset="0"/>
                  <a:ea typeface="SamsungOne 400" panose="020B0503030303020204" pitchFamily="34" charset="0"/>
                </a:rPr>
                <a:t>Procedural </a:t>
              </a:r>
              <a:r>
                <a:rPr lang="en-US" altLang="ko-KR" sz="1300" dirty="0">
                  <a:solidFill>
                    <a:srgbClr val="1429A0"/>
                  </a:solidFill>
                  <a:latin typeface="SamsungOne 400" panose="020B0503030303020204" pitchFamily="34" charset="0"/>
                  <a:ea typeface="SamsungOne 400" panose="020B0503030303020204" pitchFamily="34" charset="0"/>
                </a:rPr>
                <a:t>programming</a:t>
              </a:r>
              <a:endParaRPr lang="ko-KR" altLang="en-US" sz="1300" dirty="0">
                <a:solidFill>
                  <a:srgbClr val="1429A0"/>
                </a:solidFill>
                <a:latin typeface="SamsungOne 400" panose="020B0503030303020204" pitchFamily="34" charset="0"/>
              </a:endParaRPr>
            </a:p>
          </p:txBody>
        </p:sp>
        <p:sp>
          <p:nvSpPr>
            <p:cNvPr id="10" name="TextBox 9">
              <a:extLst>
                <a:ext uri="{FF2B5EF4-FFF2-40B4-BE49-F238E27FC236}">
                  <a16:creationId xmlns:a16="http://schemas.microsoft.com/office/drawing/2014/main" xmlns="" id="{0356877C-13F0-4706-BA1A-45692E9A6ECD}"/>
                </a:ext>
              </a:extLst>
            </p:cNvPr>
            <p:cNvSpPr txBox="1"/>
            <p:nvPr/>
          </p:nvSpPr>
          <p:spPr>
            <a:xfrm>
              <a:off x="4818009" y="3785305"/>
              <a:ext cx="2055677" cy="240381"/>
            </a:xfrm>
            <a:prstGeom prst="rect">
              <a:avLst/>
            </a:prstGeom>
            <a:solidFill>
              <a:schemeClr val="accent5">
                <a:lumMod val="20000"/>
                <a:lumOff val="80000"/>
              </a:schemeClr>
            </a:solidFill>
            <a:ln>
              <a:solidFill>
                <a:srgbClr val="1D1BFE"/>
              </a:solidFill>
            </a:ln>
          </p:spPr>
          <p:txBody>
            <a:bodyPr wrap="square" rtlCol="0">
              <a:spAutoFit/>
            </a:bodyPr>
            <a:lstStyle>
              <a:defPPr>
                <a:defRPr lang="ko-KR"/>
              </a:defPPr>
              <a:lvl1pPr algn="ctr">
                <a:defRPr sz="1300">
                  <a:solidFill>
                    <a:srgbClr val="1429A0"/>
                  </a:solidFill>
                  <a:latin typeface="SamsungOne 400" panose="020B0503030303020204" pitchFamily="34" charset="0"/>
                  <a:ea typeface="SamsungOne 400" panose="020B0503030303020204" pitchFamily="34" charset="0"/>
                </a:defRPr>
              </a:lvl1pPr>
            </a:lstStyle>
            <a:p>
              <a:r>
                <a:rPr lang="en-US" altLang="ko-KR" dirty="0" smtClean="0"/>
                <a:t>Object-oriented </a:t>
              </a:r>
              <a:r>
                <a:rPr lang="en-US" altLang="ko-KR" dirty="0"/>
                <a:t>programming</a:t>
              </a:r>
              <a:endParaRPr lang="ko-KR" altLang="en-US" dirty="0"/>
            </a:p>
          </p:txBody>
        </p:sp>
        <p:sp>
          <p:nvSpPr>
            <p:cNvPr id="11" name="직사각형 10">
              <a:extLst>
                <a:ext uri="{FF2B5EF4-FFF2-40B4-BE49-F238E27FC236}">
                  <a16:creationId xmlns:a16="http://schemas.microsoft.com/office/drawing/2014/main" xmlns="" id="{6AC121AA-D01B-49CA-8B87-138FD6D99770}"/>
                </a:ext>
              </a:extLst>
            </p:cNvPr>
            <p:cNvSpPr/>
            <p:nvPr/>
          </p:nvSpPr>
          <p:spPr>
            <a:xfrm>
              <a:off x="395536" y="1340768"/>
              <a:ext cx="1080120" cy="2880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global data 1</a:t>
              </a:r>
              <a:endParaRPr lang="ko-KR" altLang="en-US" sz="1300" dirty="0">
                <a:solidFill>
                  <a:schemeClr val="tx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C9151D1B-053A-4522-B03E-E5378057B617}"/>
                </a:ext>
              </a:extLst>
            </p:cNvPr>
            <p:cNvSpPr/>
            <p:nvPr/>
          </p:nvSpPr>
          <p:spPr>
            <a:xfrm>
              <a:off x="1619672" y="1335358"/>
              <a:ext cx="1008112" cy="2880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global data 2</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3" name="직사각형 12">
              <a:extLst>
                <a:ext uri="{FF2B5EF4-FFF2-40B4-BE49-F238E27FC236}">
                  <a16:creationId xmlns:a16="http://schemas.microsoft.com/office/drawing/2014/main" xmlns="" id="{DBCF8E59-70E1-42F8-AD4D-B31AF0D642AD}"/>
                </a:ext>
              </a:extLst>
            </p:cNvPr>
            <p:cNvSpPr/>
            <p:nvPr/>
          </p:nvSpPr>
          <p:spPr>
            <a:xfrm>
              <a:off x="2780184" y="1335358"/>
              <a:ext cx="1008112" cy="2880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global data 3</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xmlns="" id="{F81A4A60-EFB0-483B-A781-960DD9950265}"/>
                </a:ext>
              </a:extLst>
            </p:cNvPr>
            <p:cNvSpPr/>
            <p:nvPr/>
          </p:nvSpPr>
          <p:spPr>
            <a:xfrm>
              <a:off x="395536" y="2653138"/>
              <a:ext cx="108012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function 1</a:t>
              </a:r>
              <a:endParaRPr lang="ko-KR" altLang="en-US" sz="1300" dirty="0">
                <a:solidFill>
                  <a:schemeClr val="tx1"/>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6DA2E711-C02C-4AEC-A3A2-59AE207E0203}"/>
                </a:ext>
              </a:extLst>
            </p:cNvPr>
            <p:cNvSpPr/>
            <p:nvPr/>
          </p:nvSpPr>
          <p:spPr>
            <a:xfrm>
              <a:off x="395536" y="3085186"/>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local data</a:t>
              </a:r>
              <a:endParaRPr lang="ko-KR" altLang="en-US" sz="1300" dirty="0">
                <a:solidFill>
                  <a:schemeClr val="tx1"/>
                </a:solidFill>
                <a:latin typeface="SamsungOne 400" panose="020B0503030303020204" pitchFamily="34" charset="0"/>
              </a:endParaRPr>
            </a:p>
          </p:txBody>
        </p:sp>
        <p:grpSp>
          <p:nvGrpSpPr>
            <p:cNvPr id="16" name="그룹 15">
              <a:extLst>
                <a:ext uri="{FF2B5EF4-FFF2-40B4-BE49-F238E27FC236}">
                  <a16:creationId xmlns:a16="http://schemas.microsoft.com/office/drawing/2014/main" xmlns="" id="{87B343F0-2AA7-4BDC-9B39-AB4BBC405EB7}"/>
                </a:ext>
              </a:extLst>
            </p:cNvPr>
            <p:cNvGrpSpPr/>
            <p:nvPr/>
          </p:nvGrpSpPr>
          <p:grpSpPr>
            <a:xfrm>
              <a:off x="1586318" y="2657171"/>
              <a:ext cx="1080120" cy="720080"/>
              <a:chOff x="1628056" y="2072680"/>
              <a:chExt cx="1080120" cy="720080"/>
            </a:xfrm>
          </p:grpSpPr>
          <p:sp>
            <p:nvSpPr>
              <p:cNvPr id="41" name="직사각형 40">
                <a:extLst>
                  <a:ext uri="{FF2B5EF4-FFF2-40B4-BE49-F238E27FC236}">
                    <a16:creationId xmlns:a16="http://schemas.microsoft.com/office/drawing/2014/main" xmlns="" id="{7E296A7B-22F1-440F-8DC4-44F537BB9006}"/>
                  </a:ext>
                </a:extLst>
              </p:cNvPr>
              <p:cNvSpPr/>
              <p:nvPr/>
            </p:nvSpPr>
            <p:spPr>
              <a:xfrm>
                <a:off x="1628056" y="2072680"/>
                <a:ext cx="108012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function 2</a:t>
                </a:r>
                <a:endParaRPr lang="ko-KR" altLang="en-US" sz="1300" dirty="0">
                  <a:solidFill>
                    <a:schemeClr val="tx1"/>
                  </a:solidFill>
                  <a:latin typeface="SamsungOne 400" panose="020B0503030303020204" pitchFamily="34" charset="0"/>
                </a:endParaRPr>
              </a:p>
            </p:txBody>
          </p:sp>
          <p:sp>
            <p:nvSpPr>
              <p:cNvPr id="43" name="직사각형 42">
                <a:extLst>
                  <a:ext uri="{FF2B5EF4-FFF2-40B4-BE49-F238E27FC236}">
                    <a16:creationId xmlns:a16="http://schemas.microsoft.com/office/drawing/2014/main" xmlns="" id="{DEF42B4A-7BA1-4B7B-BEC3-657822CF04C6}"/>
                  </a:ext>
                </a:extLst>
              </p:cNvPr>
              <p:cNvSpPr/>
              <p:nvPr/>
            </p:nvSpPr>
            <p:spPr>
              <a:xfrm>
                <a:off x="1628056" y="2504728"/>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local data</a:t>
                </a:r>
                <a:endParaRPr lang="ko-KR" altLang="en-US" sz="1300" dirty="0">
                  <a:solidFill>
                    <a:schemeClr val="tx1"/>
                  </a:solidFill>
                  <a:latin typeface="SamsungOne 400" panose="020B0503030303020204" pitchFamily="34" charset="0"/>
                </a:endParaRPr>
              </a:p>
            </p:txBody>
          </p:sp>
        </p:grpSp>
        <p:sp>
          <p:nvSpPr>
            <p:cNvPr id="17" name="직사각형 16">
              <a:extLst>
                <a:ext uri="{FF2B5EF4-FFF2-40B4-BE49-F238E27FC236}">
                  <a16:creationId xmlns:a16="http://schemas.microsoft.com/office/drawing/2014/main" xmlns="" id="{54C33087-9B1F-464A-8B8C-C33BC9804288}"/>
                </a:ext>
              </a:extLst>
            </p:cNvPr>
            <p:cNvSpPr/>
            <p:nvPr/>
          </p:nvSpPr>
          <p:spPr>
            <a:xfrm>
              <a:off x="2780184" y="2645339"/>
              <a:ext cx="108012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function 3</a:t>
              </a:r>
              <a:endParaRPr lang="ko-KR" altLang="en-US" sz="1300" dirty="0">
                <a:solidFill>
                  <a:schemeClr val="tx1"/>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34BD7999-AE8E-4668-A436-B0A5CB2FE91C}"/>
                </a:ext>
              </a:extLst>
            </p:cNvPr>
            <p:cNvSpPr/>
            <p:nvPr/>
          </p:nvSpPr>
          <p:spPr>
            <a:xfrm>
              <a:off x="2780184" y="3077387"/>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local data</a:t>
              </a:r>
              <a:endParaRPr lang="ko-KR" altLang="en-US" sz="1300" dirty="0">
                <a:solidFill>
                  <a:schemeClr val="tx1"/>
                </a:solidFill>
                <a:latin typeface="SamsungOne 400" panose="020B0503030303020204" pitchFamily="34" charset="0"/>
              </a:endParaRPr>
            </a:p>
          </p:txBody>
        </p:sp>
        <p:sp>
          <p:nvSpPr>
            <p:cNvPr id="19" name="아래쪽 화살표 15">
              <a:extLst>
                <a:ext uri="{FF2B5EF4-FFF2-40B4-BE49-F238E27FC236}">
                  <a16:creationId xmlns:a16="http://schemas.microsoft.com/office/drawing/2014/main" xmlns="" id="{E2653750-B887-4ED1-B0BE-1319771B7FD1}"/>
                </a:ext>
              </a:extLst>
            </p:cNvPr>
            <p:cNvSpPr/>
            <p:nvPr/>
          </p:nvSpPr>
          <p:spPr>
            <a:xfrm>
              <a:off x="875484" y="1672483"/>
              <a:ext cx="144016" cy="93697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0" name="아래쪽 화살표 16">
              <a:extLst>
                <a:ext uri="{FF2B5EF4-FFF2-40B4-BE49-F238E27FC236}">
                  <a16:creationId xmlns:a16="http://schemas.microsoft.com/office/drawing/2014/main" xmlns="" id="{C4F59AEE-6342-4174-88DA-7137ECD9DF6B}"/>
                </a:ext>
              </a:extLst>
            </p:cNvPr>
            <p:cNvSpPr/>
            <p:nvPr/>
          </p:nvSpPr>
          <p:spPr>
            <a:xfrm>
              <a:off x="1691680" y="1672660"/>
              <a:ext cx="144016" cy="9293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1" name="아래쪽 화살표 17">
              <a:extLst>
                <a:ext uri="{FF2B5EF4-FFF2-40B4-BE49-F238E27FC236}">
                  <a16:creationId xmlns:a16="http://schemas.microsoft.com/office/drawing/2014/main" xmlns="" id="{2830916D-2AB5-4D73-991E-017701D83A04}"/>
                </a:ext>
              </a:extLst>
            </p:cNvPr>
            <p:cNvSpPr/>
            <p:nvPr/>
          </p:nvSpPr>
          <p:spPr>
            <a:xfrm>
              <a:off x="3563888" y="1672660"/>
              <a:ext cx="144016" cy="9293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2" name="아래쪽 화살표 19">
              <a:extLst>
                <a:ext uri="{FF2B5EF4-FFF2-40B4-BE49-F238E27FC236}">
                  <a16:creationId xmlns:a16="http://schemas.microsoft.com/office/drawing/2014/main" xmlns="" id="{81C47A94-10E5-4653-ACD3-0C2FF6DEDB0C}"/>
                </a:ext>
              </a:extLst>
            </p:cNvPr>
            <p:cNvSpPr/>
            <p:nvPr/>
          </p:nvSpPr>
          <p:spPr>
            <a:xfrm rot="-3240000">
              <a:off x="2692848" y="1381883"/>
              <a:ext cx="157904" cy="14874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3" name="아래쪽 화살표 21">
              <a:extLst>
                <a:ext uri="{FF2B5EF4-FFF2-40B4-BE49-F238E27FC236}">
                  <a16:creationId xmlns:a16="http://schemas.microsoft.com/office/drawing/2014/main" xmlns="" id="{919FDF87-71AA-487E-A7D6-C5332664DCC9}"/>
                </a:ext>
              </a:extLst>
            </p:cNvPr>
            <p:cNvSpPr/>
            <p:nvPr/>
          </p:nvSpPr>
          <p:spPr>
            <a:xfrm rot="3240000" flipH="1">
              <a:off x="2616249" y="1409070"/>
              <a:ext cx="169720" cy="140727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C7A5252F-3ECC-4B64-9A7F-0316C07687DC}"/>
                </a:ext>
              </a:extLst>
            </p:cNvPr>
            <p:cNvSpPr/>
            <p:nvPr/>
          </p:nvSpPr>
          <p:spPr>
            <a:xfrm>
              <a:off x="4427984" y="1442178"/>
              <a:ext cx="1080120" cy="325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5" name="직사각형 24">
              <a:extLst>
                <a:ext uri="{FF2B5EF4-FFF2-40B4-BE49-F238E27FC236}">
                  <a16:creationId xmlns:a16="http://schemas.microsoft.com/office/drawing/2014/main" xmlns="" id="{081D8088-55E6-48BC-A0A9-405890011985}"/>
                </a:ext>
              </a:extLst>
            </p:cNvPr>
            <p:cNvSpPr/>
            <p:nvPr/>
          </p:nvSpPr>
          <p:spPr>
            <a:xfrm>
              <a:off x="4427984" y="1850234"/>
              <a:ext cx="1080120" cy="3120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attribute</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xmlns="" id="{8761535A-2FC4-497E-BCDA-4C6DEE8E0043}"/>
                </a:ext>
              </a:extLst>
            </p:cNvPr>
            <p:cNvSpPr/>
            <p:nvPr/>
          </p:nvSpPr>
          <p:spPr>
            <a:xfrm>
              <a:off x="4355976" y="1340768"/>
              <a:ext cx="125362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7" name="TextBox 26">
              <a:extLst>
                <a:ext uri="{FF2B5EF4-FFF2-40B4-BE49-F238E27FC236}">
                  <a16:creationId xmlns:a16="http://schemas.microsoft.com/office/drawing/2014/main" xmlns="" id="{B72E0B81-EFC0-4C97-9DA7-37EC39B70EF3}"/>
                </a:ext>
              </a:extLst>
            </p:cNvPr>
            <p:cNvSpPr txBox="1"/>
            <p:nvPr/>
          </p:nvSpPr>
          <p:spPr>
            <a:xfrm>
              <a:off x="4390642" y="2288771"/>
              <a:ext cx="614172" cy="240381"/>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object1</a:t>
              </a:r>
              <a:endParaRPr lang="ko-KR" altLang="en-US" sz="1300" dirty="0">
                <a:latin typeface="SamsungOne 400" panose="020B0503030303020204" pitchFamily="34" charset="0"/>
              </a:endParaRPr>
            </a:p>
          </p:txBody>
        </p:sp>
        <p:sp>
          <p:nvSpPr>
            <p:cNvPr id="29" name="직사각형 28">
              <a:extLst>
                <a:ext uri="{FF2B5EF4-FFF2-40B4-BE49-F238E27FC236}">
                  <a16:creationId xmlns:a16="http://schemas.microsoft.com/office/drawing/2014/main" xmlns="" id="{0DE57E7C-4E82-4C26-9176-79CDF4C2543F}"/>
                </a:ext>
              </a:extLst>
            </p:cNvPr>
            <p:cNvSpPr/>
            <p:nvPr/>
          </p:nvSpPr>
          <p:spPr>
            <a:xfrm>
              <a:off x="6012160" y="1442178"/>
              <a:ext cx="1080120" cy="325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0" name="직사각형 29">
              <a:extLst>
                <a:ext uri="{FF2B5EF4-FFF2-40B4-BE49-F238E27FC236}">
                  <a16:creationId xmlns:a16="http://schemas.microsoft.com/office/drawing/2014/main" xmlns="" id="{A20CB634-9773-4314-AFD3-4BFB11AFFB53}"/>
                </a:ext>
              </a:extLst>
            </p:cNvPr>
            <p:cNvSpPr/>
            <p:nvPr/>
          </p:nvSpPr>
          <p:spPr>
            <a:xfrm>
              <a:off x="6012160" y="1850234"/>
              <a:ext cx="1080120" cy="3120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attribute</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1" name="직사각형 30">
              <a:extLst>
                <a:ext uri="{FF2B5EF4-FFF2-40B4-BE49-F238E27FC236}">
                  <a16:creationId xmlns:a16="http://schemas.microsoft.com/office/drawing/2014/main" xmlns="" id="{F0630EC0-04BF-43BB-BD98-7A8EC6988868}"/>
                </a:ext>
              </a:extLst>
            </p:cNvPr>
            <p:cNvSpPr/>
            <p:nvPr/>
          </p:nvSpPr>
          <p:spPr>
            <a:xfrm>
              <a:off x="5940152" y="1340768"/>
              <a:ext cx="125362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33" name="TextBox 32">
              <a:extLst>
                <a:ext uri="{FF2B5EF4-FFF2-40B4-BE49-F238E27FC236}">
                  <a16:creationId xmlns:a16="http://schemas.microsoft.com/office/drawing/2014/main" xmlns="" id="{3C03DF9B-DABC-41F6-9F20-B49DAFF6FACA}"/>
                </a:ext>
              </a:extLst>
            </p:cNvPr>
            <p:cNvSpPr txBox="1"/>
            <p:nvPr/>
          </p:nvSpPr>
          <p:spPr>
            <a:xfrm>
              <a:off x="6513053" y="2276872"/>
              <a:ext cx="626616" cy="240381"/>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object2</a:t>
              </a:r>
              <a:endParaRPr lang="ko-KR" altLang="en-US" sz="1300" dirty="0">
                <a:latin typeface="SamsungOne 400" panose="020B0503030303020204" pitchFamily="34" charset="0"/>
              </a:endParaRPr>
            </a:p>
          </p:txBody>
        </p:sp>
        <p:sp>
          <p:nvSpPr>
            <p:cNvPr id="34" name="직사각형 33">
              <a:extLst>
                <a:ext uri="{FF2B5EF4-FFF2-40B4-BE49-F238E27FC236}">
                  <a16:creationId xmlns:a16="http://schemas.microsoft.com/office/drawing/2014/main" xmlns="" id="{9EBBA450-F0E4-4459-9D78-DC5D1E48F2F4}"/>
                </a:ext>
              </a:extLst>
            </p:cNvPr>
            <p:cNvSpPr/>
            <p:nvPr/>
          </p:nvSpPr>
          <p:spPr>
            <a:xfrm>
              <a:off x="5343496" y="2849201"/>
              <a:ext cx="1080120" cy="325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5" name="직사각형 34">
              <a:extLst>
                <a:ext uri="{FF2B5EF4-FFF2-40B4-BE49-F238E27FC236}">
                  <a16:creationId xmlns:a16="http://schemas.microsoft.com/office/drawing/2014/main" xmlns="" id="{53AD403E-18C5-4440-9973-0D7B519D628A}"/>
                </a:ext>
              </a:extLst>
            </p:cNvPr>
            <p:cNvSpPr/>
            <p:nvPr/>
          </p:nvSpPr>
          <p:spPr>
            <a:xfrm>
              <a:off x="5343496" y="3257257"/>
              <a:ext cx="1080120" cy="3120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attribute</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6" name="직사각형 35">
              <a:extLst>
                <a:ext uri="{FF2B5EF4-FFF2-40B4-BE49-F238E27FC236}">
                  <a16:creationId xmlns:a16="http://schemas.microsoft.com/office/drawing/2014/main" xmlns="" id="{D913FAEB-3826-40A9-9681-8BB83E20AAC0}"/>
                </a:ext>
              </a:extLst>
            </p:cNvPr>
            <p:cNvSpPr/>
            <p:nvPr/>
          </p:nvSpPr>
          <p:spPr>
            <a:xfrm>
              <a:off x="5271488" y="2747791"/>
              <a:ext cx="125362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37" name="TextBox 36">
              <a:extLst>
                <a:ext uri="{FF2B5EF4-FFF2-40B4-BE49-F238E27FC236}">
                  <a16:creationId xmlns:a16="http://schemas.microsoft.com/office/drawing/2014/main" xmlns="" id="{92C2A545-5BBC-4EB1-B1D4-9346B30B915A}"/>
                </a:ext>
              </a:extLst>
            </p:cNvPr>
            <p:cNvSpPr txBox="1"/>
            <p:nvPr/>
          </p:nvSpPr>
          <p:spPr>
            <a:xfrm>
              <a:off x="6559533" y="3036297"/>
              <a:ext cx="630764" cy="240381"/>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object3</a:t>
              </a:r>
              <a:endParaRPr lang="ko-KR" altLang="en-US" sz="1300" dirty="0">
                <a:latin typeface="SamsungOne 400" panose="020B0503030303020204" pitchFamily="34" charset="0"/>
              </a:endParaRPr>
            </a:p>
          </p:txBody>
        </p:sp>
        <p:sp>
          <p:nvSpPr>
            <p:cNvPr id="38" name="위쪽/아래쪽 화살표 42">
              <a:extLst>
                <a:ext uri="{FF2B5EF4-FFF2-40B4-BE49-F238E27FC236}">
                  <a16:creationId xmlns:a16="http://schemas.microsoft.com/office/drawing/2014/main" xmlns="" id="{B9AD67F3-8400-4C99-9743-BF50C41CF915}"/>
                </a:ext>
              </a:extLst>
            </p:cNvPr>
            <p:cNvSpPr/>
            <p:nvPr/>
          </p:nvSpPr>
          <p:spPr>
            <a:xfrm>
              <a:off x="6135584" y="2288771"/>
              <a:ext cx="164608" cy="420149"/>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39" name="위쪽/아래쪽 화살표 43">
              <a:extLst>
                <a:ext uri="{FF2B5EF4-FFF2-40B4-BE49-F238E27FC236}">
                  <a16:creationId xmlns:a16="http://schemas.microsoft.com/office/drawing/2014/main" xmlns="" id="{5DD333CE-6ADA-4C6A-A010-5363D8A3642F}"/>
                </a:ext>
              </a:extLst>
            </p:cNvPr>
            <p:cNvSpPr/>
            <p:nvPr/>
          </p:nvSpPr>
          <p:spPr>
            <a:xfrm>
              <a:off x="5435497" y="2288771"/>
              <a:ext cx="164608" cy="420149"/>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40" name="위쪽/아래쪽 화살표 45">
              <a:extLst>
                <a:ext uri="{FF2B5EF4-FFF2-40B4-BE49-F238E27FC236}">
                  <a16:creationId xmlns:a16="http://schemas.microsoft.com/office/drawing/2014/main" xmlns="" id="{6A7E2E7D-F030-46A0-9991-51833819114D}"/>
                </a:ext>
              </a:extLst>
            </p:cNvPr>
            <p:cNvSpPr/>
            <p:nvPr/>
          </p:nvSpPr>
          <p:spPr>
            <a:xfrm rot="16200000">
              <a:off x="5695698" y="1828348"/>
              <a:ext cx="164609" cy="35579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grpSp>
      <p:sp>
        <p:nvSpPr>
          <p:cNvPr id="44" name="직사각형 4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5" name="직사각형 4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6" name="직사각형 4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47" name="TextBox 46">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Comparison of procedural programming and object-oriented programming</a:t>
            </a:r>
          </a:p>
        </p:txBody>
      </p:sp>
      <p:sp>
        <p:nvSpPr>
          <p:cNvPr id="55" name="직사각형 54">
            <a:extLst>
              <a:ext uri="{FF2B5EF4-FFF2-40B4-BE49-F238E27FC236}">
                <a16:creationId xmlns="" xmlns:a16="http://schemas.microsoft.com/office/drawing/2014/main"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Below are data flow and function (method) diagram of procedural programming and object-oriented programming. </a:t>
            </a:r>
          </a:p>
        </p:txBody>
      </p:sp>
    </p:spTree>
    <p:extLst>
      <p:ext uri="{BB962C8B-B14F-4D97-AF65-F5344CB8AC3E}">
        <p14:creationId xmlns:p14="http://schemas.microsoft.com/office/powerpoint/2010/main" val="334470204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xmlns="" id="{E9EB4BED-9EEF-4F79-A7B9-564923884988}"/>
              </a:ext>
            </a:extLst>
          </p:cNvPr>
          <p:cNvPicPr>
            <a:picLocks noChangeAspect="1"/>
          </p:cNvPicPr>
          <p:nvPr/>
        </p:nvPicPr>
        <p:blipFill>
          <a:blip r:embed="rId3"/>
          <a:stretch>
            <a:fillRect/>
          </a:stretch>
        </p:blipFill>
        <p:spPr>
          <a:xfrm>
            <a:off x="580388" y="5220751"/>
            <a:ext cx="8759953" cy="710405"/>
          </a:xfrm>
          <a:prstGeom prst="rect">
            <a:avLst/>
          </a:prstGeom>
        </p:spPr>
      </p:pic>
      <p:grpSp>
        <p:nvGrpSpPr>
          <p:cNvPr id="2" name="그룹 1"/>
          <p:cNvGrpSpPr/>
          <p:nvPr/>
        </p:nvGrpSpPr>
        <p:grpSpPr>
          <a:xfrm>
            <a:off x="1442425" y="2440859"/>
            <a:ext cx="6688853" cy="2597891"/>
            <a:chOff x="1442425" y="2600165"/>
            <a:chExt cx="6688853" cy="2597891"/>
          </a:xfrm>
        </p:grpSpPr>
        <p:sp>
          <p:nvSpPr>
            <p:cNvPr id="42" name="TextBox 41">
              <a:extLst>
                <a:ext uri="{FF2B5EF4-FFF2-40B4-BE49-F238E27FC236}">
                  <a16:creationId xmlns:a16="http://schemas.microsoft.com/office/drawing/2014/main" xmlns="" id="{6FAB92D2-D8B8-4A4D-A52A-358D09078889}"/>
                </a:ext>
              </a:extLst>
            </p:cNvPr>
            <p:cNvSpPr txBox="1"/>
            <p:nvPr/>
          </p:nvSpPr>
          <p:spPr>
            <a:xfrm>
              <a:off x="3285148" y="3640212"/>
              <a:ext cx="3089868" cy="461665"/>
            </a:xfrm>
            <a:prstGeom prst="rect">
              <a:avLst/>
            </a:prstGeom>
            <a:noFill/>
          </p:spPr>
          <p:txBody>
            <a:bodyPr wrap="square">
              <a:spAutoFit/>
            </a:bodyPr>
            <a:lstStyle/>
            <a:p>
              <a:pPr algn="ctr"/>
              <a:r>
                <a:rPr lang="en-US" altLang="ko-KR" sz="2400" dirty="0">
                  <a:solidFill>
                    <a:prstClr val="black">
                      <a:lumMod val="85000"/>
                      <a:lumOff val="15000"/>
                    </a:prstClr>
                  </a:solidFill>
                  <a:latin typeface="SamsungOne 400" panose="020B0503030303020204" pitchFamily="34" charset="0"/>
                  <a:ea typeface="D2Coding" panose="020B0600000101010101" charset="-127"/>
                </a:rPr>
                <a:t>'</a:t>
              </a:r>
              <a:r>
                <a:rPr lang="en-US" altLang="ko-KR" sz="2400" dirty="0">
                  <a:solidFill>
                    <a:schemeClr val="tx1"/>
                  </a:solidFill>
                  <a:latin typeface="D2Coding" panose="020B0600000101010101" charset="-127"/>
                  <a:ea typeface="D2Coding" panose="020B0600000101010101" charset="-127"/>
                </a:rPr>
                <a:t>tiger</a:t>
              </a:r>
              <a:r>
                <a:rPr lang="en-US" altLang="ko-KR" sz="2400" dirty="0">
                  <a:solidFill>
                    <a:prstClr val="black">
                      <a:lumMod val="85000"/>
                      <a:lumOff val="15000"/>
                    </a:prstClr>
                  </a:solidFill>
                  <a:latin typeface="SamsungOne 400" panose="020B0503030303020204" pitchFamily="34" charset="0"/>
                  <a:ea typeface="D2Coding" panose="020B0600000101010101" charset="-127"/>
                </a:rPr>
                <a:t>'</a:t>
              </a:r>
              <a:r>
                <a:rPr lang="en-US" altLang="ko-KR" sz="2400" dirty="0">
                  <a:solidFill>
                    <a:schemeClr val="tx1"/>
                  </a:solidFill>
                  <a:latin typeface="D2Coding" panose="020B0600000101010101" charset="-127"/>
                  <a:ea typeface="D2Coding" panose="020B0600000101010101" charset="-127"/>
                </a:rPr>
                <a:t>.upper()</a:t>
              </a:r>
              <a:endParaRPr lang="ko-KR" altLang="en-US" sz="2400" dirty="0">
                <a:solidFill>
                  <a:schemeClr val="tx1"/>
                </a:solidFill>
                <a:latin typeface="D2Coding" panose="020B0600000101010101" charset="-127"/>
                <a:ea typeface="D2Coding" panose="020B0600000101010101" charset="-127"/>
              </a:endParaRPr>
            </a:p>
          </p:txBody>
        </p:sp>
        <p:sp>
          <p:nvSpPr>
            <p:cNvPr id="45" name="TextBox 44">
              <a:extLst>
                <a:ext uri="{FF2B5EF4-FFF2-40B4-BE49-F238E27FC236}">
                  <a16:creationId xmlns:a16="http://schemas.microsoft.com/office/drawing/2014/main" xmlns="" id="{FD536346-17D6-48A1-BC95-450F9DC05F8C}"/>
                </a:ext>
              </a:extLst>
            </p:cNvPr>
            <p:cNvSpPr txBox="1"/>
            <p:nvPr/>
          </p:nvSpPr>
          <p:spPr>
            <a:xfrm>
              <a:off x="1442425" y="4459392"/>
              <a:ext cx="2446033" cy="738664"/>
            </a:xfrm>
            <a:prstGeom prst="rect">
              <a:avLst/>
            </a:prstGeom>
            <a:solidFill>
              <a:srgbClr val="DAE3F3"/>
            </a:solidFill>
            <a:ln>
              <a:noFill/>
            </a:ln>
          </p:spPr>
          <p:txBody>
            <a:bodyPr wrap="square" rtlCol="0">
              <a:spAutoFit/>
            </a:bodyPr>
            <a:lstStyle/>
            <a:p>
              <a:pPr algn="ctr"/>
              <a:r>
                <a:rPr lang="en-US" altLang="ko-KR" sz="1400" dirty="0">
                  <a:latin typeface="SamsungOne 400" panose="020B0503030303020204" pitchFamily="34" charset="0"/>
                  <a:ea typeface="SamsungOne 400" panose="020B0503030303020204" pitchFamily="34" charset="0"/>
                </a:rPr>
                <a:t>An object that has an attribute named ‘tiger.’ The data type of this object is str. </a:t>
              </a:r>
            </a:p>
          </p:txBody>
        </p:sp>
        <p:sp>
          <p:nvSpPr>
            <p:cNvPr id="5" name="직사각형 4">
              <a:extLst>
                <a:ext uri="{FF2B5EF4-FFF2-40B4-BE49-F238E27FC236}">
                  <a16:creationId xmlns:a16="http://schemas.microsoft.com/office/drawing/2014/main" xmlns="" id="{2FB1F696-D4A3-48EA-99B1-5D23880A9363}"/>
                </a:ext>
              </a:extLst>
            </p:cNvPr>
            <p:cNvSpPr/>
            <p:nvPr/>
          </p:nvSpPr>
          <p:spPr>
            <a:xfrm>
              <a:off x="3753852" y="3677176"/>
              <a:ext cx="916469" cy="436236"/>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a16="http://schemas.microsoft.com/office/drawing/2014/main" xmlns="" id="{11353933-E1C7-4379-A062-0989D874C21E}"/>
                </a:ext>
              </a:extLst>
            </p:cNvPr>
            <p:cNvSpPr txBox="1"/>
            <p:nvPr/>
          </p:nvSpPr>
          <p:spPr>
            <a:xfrm>
              <a:off x="5823140" y="4450431"/>
              <a:ext cx="2308138" cy="738664"/>
            </a:xfrm>
            <a:prstGeom prst="rect">
              <a:avLst/>
            </a:prstGeom>
            <a:solidFill>
              <a:srgbClr val="DAE3F3"/>
            </a:solidFill>
            <a:ln>
              <a:noFill/>
            </a:ln>
          </p:spPr>
          <p:txBody>
            <a:bodyPr wrap="square" rtlCol="0">
              <a:spAutoFit/>
            </a:bodyPr>
            <a:lstStyle/>
            <a:p>
              <a:pPr algn="ctr" latinLnBrk="0"/>
              <a:r>
                <a:rPr lang="en-US" altLang="ko-KR" sz="1400" dirty="0">
                  <a:latin typeface="SamsungOne 400" panose="020B0503030303020204" pitchFamily="34" charset="0"/>
                  <a:ea typeface="SamsungOne 400" panose="020B0503030303020204" pitchFamily="34" charset="0"/>
                </a:rPr>
                <a:t>A method of a str class. Converts ‘tiger’ attribute to ’TIGER.’</a:t>
              </a:r>
            </a:p>
          </p:txBody>
        </p:sp>
        <p:sp>
          <p:nvSpPr>
            <p:cNvPr id="50" name="직사각형 49">
              <a:extLst>
                <a:ext uri="{FF2B5EF4-FFF2-40B4-BE49-F238E27FC236}">
                  <a16:creationId xmlns:a16="http://schemas.microsoft.com/office/drawing/2014/main" xmlns="" id="{A1F6AA59-04A8-4025-A8F7-E50D56E494C0}"/>
                </a:ext>
              </a:extLst>
            </p:cNvPr>
            <p:cNvSpPr/>
            <p:nvPr/>
          </p:nvSpPr>
          <p:spPr>
            <a:xfrm>
              <a:off x="4800585" y="3677177"/>
              <a:ext cx="1126361" cy="436235"/>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TextBox 53">
              <a:extLst>
                <a:ext uri="{FF2B5EF4-FFF2-40B4-BE49-F238E27FC236}">
                  <a16:creationId xmlns:a16="http://schemas.microsoft.com/office/drawing/2014/main" xmlns="" id="{1DFFC733-C295-4924-A17F-227C227B0113}"/>
                </a:ext>
              </a:extLst>
            </p:cNvPr>
            <p:cNvSpPr txBox="1"/>
            <p:nvPr/>
          </p:nvSpPr>
          <p:spPr>
            <a:xfrm>
              <a:off x="3590861" y="2600165"/>
              <a:ext cx="2336085" cy="523220"/>
            </a:xfrm>
            <a:prstGeom prst="rect">
              <a:avLst/>
            </a:prstGeom>
            <a:solidFill>
              <a:srgbClr val="DAE3F3"/>
            </a:solidFill>
            <a:ln>
              <a:noFill/>
            </a:ln>
          </p:spPr>
          <p:txBody>
            <a:bodyPr wrap="square" rtlCol="0">
              <a:spAutoFit/>
            </a:bodyPr>
            <a:lstStyle/>
            <a:p>
              <a:pPr algn="ctr"/>
              <a:r>
                <a:rPr lang="en-US" altLang="ko-KR" sz="1400" dirty="0">
                  <a:latin typeface="SamsungOne 400" panose="020B0503030303020204" pitchFamily="34" charset="0"/>
                  <a:ea typeface="SamsungOne 400" panose="020B0503030303020204" pitchFamily="34" charset="0"/>
                </a:rPr>
                <a:t>An operator that calls the object’s method</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 .</a:t>
              </a:r>
            </a:p>
          </p:txBody>
        </p:sp>
        <p:cxnSp>
          <p:nvCxnSpPr>
            <p:cNvPr id="4" name="직선 화살표 연결선 3"/>
            <p:cNvCxnSpPr>
              <a:stCxn id="54" idx="2"/>
            </p:cNvCxnSpPr>
            <p:nvPr/>
          </p:nvCxnSpPr>
          <p:spPr>
            <a:xfrm>
              <a:off x="4758904" y="3123385"/>
              <a:ext cx="0" cy="505292"/>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a:stCxn id="48" idx="0"/>
            </p:cNvCxnSpPr>
            <p:nvPr/>
          </p:nvCxnSpPr>
          <p:spPr>
            <a:xfrm flipH="1" flipV="1">
              <a:off x="6092605" y="3981981"/>
              <a:ext cx="884604" cy="46845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45" idx="0"/>
            </p:cNvCxnSpPr>
            <p:nvPr/>
          </p:nvCxnSpPr>
          <p:spPr>
            <a:xfrm flipV="1">
              <a:off x="2665442" y="3981982"/>
              <a:ext cx="758837" cy="47741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21" name="TextBox 20">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Syntax for calling Python’s objects and methods</a:t>
            </a:r>
          </a:p>
        </p:txBody>
      </p:sp>
      <p:sp>
        <p:nvSpPr>
          <p:cNvPr id="28" name="직사각형 27">
            <a:extLst>
              <a:ext uri="{FF2B5EF4-FFF2-40B4-BE49-F238E27FC236}">
                <a16:creationId xmlns="" xmlns:a16="http://schemas.microsoft.com/office/drawing/2014/main"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Use .(dot) operator to call methods for an object. </a:t>
            </a:r>
          </a:p>
        </p:txBody>
      </p:sp>
    </p:spTree>
    <p:extLst>
      <p:ext uri="{BB962C8B-B14F-4D97-AF65-F5344CB8AC3E}">
        <p14:creationId xmlns:p14="http://schemas.microsoft.com/office/powerpoint/2010/main" val="310338801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create a Data Flow Diagram (DFD) online? | Develop Paper">
            <a:extLst>
              <a:ext uri="{FF2B5EF4-FFF2-40B4-BE49-F238E27FC236}">
                <a16:creationId xmlns:a16="http://schemas.microsoft.com/office/drawing/2014/main" xmlns="" id="{09F6EFAF-BBA8-4C5C-8C69-055D5BD4A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54" y="2049655"/>
            <a:ext cx="5305326" cy="395910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xmlns="" id="{90EFA62F-9637-4E5A-AAB1-9E61461D75DD}"/>
              </a:ext>
            </a:extLst>
          </p:cNvPr>
          <p:cNvSpPr/>
          <p:nvPr/>
        </p:nvSpPr>
        <p:spPr>
          <a:xfrm>
            <a:off x="5882640" y="2080134"/>
            <a:ext cx="3585360" cy="127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spcAft>
                <a:spcPts val="600"/>
              </a:spcAft>
              <a:buClr>
                <a:srgbClr val="193EB0"/>
              </a:buClr>
              <a:buSzPts val="1400"/>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 software becomes too complex, expressing its flow with a flowchart becomes inconvenient. </a:t>
            </a:r>
          </a:p>
          <a:p>
            <a:pPr marL="182526" indent="-182526" latinLnBrk="0">
              <a:spcAft>
                <a:spcPts val="600"/>
              </a:spcAft>
              <a:buClr>
                <a:srgbClr val="193EB0"/>
              </a:buClr>
              <a:buSzPts val="1400"/>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solve such a problem, you could use data flow diagram, as shown on the left, to describe the flow of data. </a:t>
            </a:r>
          </a:p>
        </p:txBody>
      </p:sp>
      <p:sp>
        <p:nvSpPr>
          <p:cNvPr id="17" name="사각형: 둥근 모서리 30">
            <a:extLst>
              <a:ext uri="{FF2B5EF4-FFF2-40B4-BE49-F238E27FC236}">
                <a16:creationId xmlns:a16="http://schemas.microsoft.com/office/drawing/2014/main" xmlns="" id="{459D7568-DF75-4733-8B7F-65107C81FC52}"/>
              </a:ext>
            </a:extLst>
          </p:cNvPr>
          <p:cNvSpPr/>
          <p:nvPr/>
        </p:nvSpPr>
        <p:spPr>
          <a:xfrm>
            <a:off x="1774766" y="6098079"/>
            <a:ext cx="4024054" cy="17318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nSpc>
                <a:spcPts val="1000"/>
              </a:lnSpc>
            </a:pPr>
            <a:r>
              <a:rPr lang="en-US" altLang="ko-KR" sz="900" dirty="0">
                <a:solidFill>
                  <a:schemeClr val="bg1"/>
                </a:solidFill>
                <a:latin typeface="SamsungOne 400" panose="020B0503030303020204" pitchFamily="34" charset="0"/>
                <a:ea typeface="SamsungOne 400" panose="020B0503030303020204" pitchFamily="34" charset="0"/>
              </a:rPr>
              <a:t>https://developpaper.com/how-to-create-a-data-flow-diagram-dfd-online/</a:t>
            </a:r>
          </a:p>
        </p:txBody>
      </p:sp>
      <p:sp>
        <p:nvSpPr>
          <p:cNvPr id="21" name="직사각형 2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24" name="TextBox 23">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The limitations of the flowchart</a:t>
            </a:r>
          </a:p>
        </p:txBody>
      </p:sp>
    </p:spTree>
    <p:extLst>
      <p:ext uri="{BB962C8B-B14F-4D97-AF65-F5344CB8AC3E}">
        <p14:creationId xmlns:p14="http://schemas.microsoft.com/office/powerpoint/2010/main" val="7776364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A149DDFE-A19E-4E00-8C37-C9841E7365F7}"/>
              </a:ext>
            </a:extLst>
          </p:cNvPr>
          <p:cNvGrpSpPr/>
          <p:nvPr/>
        </p:nvGrpSpPr>
        <p:grpSpPr>
          <a:xfrm>
            <a:off x="484632" y="1216152"/>
            <a:ext cx="8961120" cy="5056631"/>
            <a:chOff x="484632" y="1335024"/>
            <a:chExt cx="8961120" cy="5056631"/>
          </a:xfrm>
        </p:grpSpPr>
        <p:grpSp>
          <p:nvGrpSpPr>
            <p:cNvPr id="17" name="그룹 16">
              <a:extLst>
                <a:ext uri="{FF2B5EF4-FFF2-40B4-BE49-F238E27FC236}">
                  <a16:creationId xmlns:a16="http://schemas.microsoft.com/office/drawing/2014/main" xmlns="" id="{2EFC9F11-068A-461C-A8AC-E7DEC921E91E}"/>
                </a:ext>
              </a:extLst>
            </p:cNvPr>
            <p:cNvGrpSpPr/>
            <p:nvPr/>
          </p:nvGrpSpPr>
          <p:grpSpPr>
            <a:xfrm>
              <a:off x="484632" y="1335024"/>
              <a:ext cx="8961120" cy="5056631"/>
              <a:chOff x="578678" y="1445207"/>
              <a:chExt cx="8748000" cy="4872624"/>
            </a:xfrm>
          </p:grpSpPr>
          <p:sp>
            <p:nvSpPr>
              <p:cNvPr id="21" name="직사각형 20">
                <a:extLst>
                  <a:ext uri="{FF2B5EF4-FFF2-40B4-BE49-F238E27FC236}">
                    <a16:creationId xmlns:a16="http://schemas.microsoft.com/office/drawing/2014/main" xmlns=""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xmlns=""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a:extLst>
                <a:ext uri="{FF2B5EF4-FFF2-40B4-BE49-F238E27FC236}">
                  <a16:creationId xmlns:a16="http://schemas.microsoft.com/office/drawing/2014/main" xmlns="" id="{220EC6D4-A774-43FA-ABA8-35C2EFA2858A}"/>
                </a:ext>
              </a:extLst>
            </p:cNvPr>
            <p:cNvGrpSpPr/>
            <p:nvPr/>
          </p:nvGrpSpPr>
          <p:grpSpPr>
            <a:xfrm>
              <a:off x="677148" y="1429659"/>
              <a:ext cx="4133831" cy="400144"/>
              <a:chOff x="677148" y="1060993"/>
              <a:chExt cx="4133831" cy="400144"/>
            </a:xfrm>
          </p:grpSpPr>
          <p:sp>
            <p:nvSpPr>
              <p:cNvPr id="19" name="직사각형 18">
                <a:extLst>
                  <a:ext uri="{FF2B5EF4-FFF2-40B4-BE49-F238E27FC236}">
                    <a16:creationId xmlns:a16="http://schemas.microsoft.com/office/drawing/2014/main" xmlns=""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Bold" pitchFamily="2" charset="0"/>
                    <a:ea typeface="Samsung Sharp Sans Bold" pitchFamily="2" charset="0"/>
                    <a:cs typeface="Samsung Sharp Sans Bold" pitchFamily="2" charset="0"/>
                  </a:rPr>
                  <a:t>One More Step</a:t>
                </a:r>
              </a:p>
            </p:txBody>
          </p:sp>
          <p:pic>
            <p:nvPicPr>
              <p:cNvPr id="20" name="그림 19">
                <a:extLst>
                  <a:ext uri="{FF2B5EF4-FFF2-40B4-BE49-F238E27FC236}">
                    <a16:creationId xmlns:a16="http://schemas.microsoft.com/office/drawing/2014/main" xmlns="" id="{3652081A-C8DC-4DEB-A2CB-4BFE3457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23" name="직각 삼각형 22">
            <a:extLst>
              <a:ext uri="{FF2B5EF4-FFF2-40B4-BE49-F238E27FC236}">
                <a16:creationId xmlns:a16="http://schemas.microsoft.com/office/drawing/2014/main" xmlns=""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xmlns="" id="{90EFA62F-9637-4E5A-AAB1-9E61461D75DD}"/>
              </a:ext>
            </a:extLst>
          </p:cNvPr>
          <p:cNvSpPr/>
          <p:nvPr/>
        </p:nvSpPr>
        <p:spPr>
          <a:xfrm>
            <a:off x="677148" y="1980035"/>
            <a:ext cx="8645504"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b="1" dirty="0">
                <a:solidFill>
                  <a:srgbClr val="193EB0"/>
                </a:solidFill>
                <a:latin typeface="SamsungOne 400" panose="020B0503030303020204" pitchFamily="34" charset="0"/>
                <a:ea typeface="SamsungOne 400" panose="020B0503030303020204" pitchFamily="34" charset="0"/>
              </a:rPr>
              <a:t>Everything in Python is an object.</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Study the code below. </a:t>
            </a:r>
          </a:p>
        </p:txBody>
      </p:sp>
      <p:sp>
        <p:nvSpPr>
          <p:cNvPr id="25" name="직사각형 24">
            <a:extLst>
              <a:ext uri="{FF2B5EF4-FFF2-40B4-BE49-F238E27FC236}">
                <a16:creationId xmlns:a16="http://schemas.microsoft.com/office/drawing/2014/main" xmlns="" id="{F1B12DA7-C15F-4B00-8AB3-088BA5E0B6A4}"/>
              </a:ext>
            </a:extLst>
          </p:cNvPr>
          <p:cNvSpPr/>
          <p:nvPr/>
        </p:nvSpPr>
        <p:spPr>
          <a:xfrm>
            <a:off x="825839" y="2552223"/>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tiger'.upper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latinLnBrk="0">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animals.append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('rabbit')</a:t>
            </a:r>
          </a:p>
        </p:txBody>
      </p:sp>
      <p:sp>
        <p:nvSpPr>
          <p:cNvPr id="29" name="직사각형 28">
            <a:extLst>
              <a:ext uri="{FF2B5EF4-FFF2-40B4-BE49-F238E27FC236}">
                <a16:creationId xmlns:a16="http://schemas.microsoft.com/office/drawing/2014/main" xmlns="" id="{90EFA62F-9637-4E5A-AAB1-9E61461D75DD}"/>
              </a:ext>
            </a:extLst>
          </p:cNvPr>
          <p:cNvSpPr/>
          <p:nvPr/>
        </p:nvSpPr>
        <p:spPr>
          <a:xfrm>
            <a:off x="677148" y="3158015"/>
            <a:ext cx="8645504"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err="1">
                <a:solidFill>
                  <a:schemeClr val="tx1"/>
                </a:solidFill>
                <a:latin typeface="SamsungOne 400" panose="020B0503030303020204" pitchFamily="34" charset="0"/>
                <a:ea typeface="SamsungOne 400" panose="020B0503030303020204" pitchFamily="34" charset="0"/>
              </a:rPr>
              <a:t>animals.append</a:t>
            </a:r>
            <a:r>
              <a:rPr lang="en-US" altLang="ko-KR" sz="1300" dirty="0">
                <a:solidFill>
                  <a:schemeClr val="tx1"/>
                </a:solidFill>
                <a:latin typeface="SamsungOne 400" panose="020B0503030303020204" pitchFamily="34" charset="0"/>
                <a:ea typeface="SamsungOne 400" panose="020B0503030303020204" pitchFamily="34" charset="0"/>
              </a:rPr>
              <a:t>('rabbit’)</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string ‘tiger’ and the list animals execute their tasks by using methods such as upper and append. Such components of programming are called objects. </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Python is an object-oriented programming language and all data used in Python are objects. </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Then, are n, 100 or 200, which are used in numerical equations or operations, also objects?</a:t>
            </a:r>
          </a:p>
        </p:txBody>
      </p:sp>
      <p:sp>
        <p:nvSpPr>
          <p:cNvPr id="32" name="직사각형 31">
            <a:extLst>
              <a:ext uri="{FF2B5EF4-FFF2-40B4-BE49-F238E27FC236}">
                <a16:creationId xmlns:a16="http://schemas.microsoft.com/office/drawing/2014/main" xmlns="" id="{F1B12DA7-C15F-4B00-8AB3-088BA5E0B6A4}"/>
              </a:ext>
            </a:extLst>
          </p:cNvPr>
          <p:cNvSpPr/>
          <p:nvPr/>
        </p:nvSpPr>
        <p:spPr>
          <a:xfrm>
            <a:off x="799382" y="4571453"/>
            <a:ext cx="802319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 = 100 + 200</a:t>
            </a:r>
          </a:p>
        </p:txBody>
      </p:sp>
      <p:sp>
        <p:nvSpPr>
          <p:cNvPr id="33" name="직사각형 32">
            <a:extLst>
              <a:ext uri="{FF2B5EF4-FFF2-40B4-BE49-F238E27FC236}">
                <a16:creationId xmlns:a16="http://schemas.microsoft.com/office/drawing/2014/main" xmlns="" id="{90EFA62F-9637-4E5A-AAB1-9E61461D75DD}"/>
              </a:ext>
            </a:extLst>
          </p:cNvPr>
          <p:cNvSpPr/>
          <p:nvPr/>
        </p:nvSpPr>
        <p:spPr>
          <a:xfrm>
            <a:off x="642440" y="4875449"/>
            <a:ext cx="864550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Yes. The above code is equivalent to the following code. </a:t>
            </a:r>
          </a:p>
        </p:txBody>
      </p:sp>
      <p:sp>
        <p:nvSpPr>
          <p:cNvPr id="34" name="직사각형 33">
            <a:extLst>
              <a:ext uri="{FF2B5EF4-FFF2-40B4-BE49-F238E27FC236}">
                <a16:creationId xmlns:a16="http://schemas.microsoft.com/office/drawing/2014/main" xmlns="" id="{F1B12DA7-C15F-4B00-8AB3-088BA5E0B6A4}"/>
              </a:ext>
            </a:extLst>
          </p:cNvPr>
          <p:cNvSpPr/>
          <p:nvPr/>
        </p:nvSpPr>
        <p:spPr>
          <a:xfrm>
            <a:off x="799381" y="5084283"/>
            <a:ext cx="802319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 = (100).__add__(200)</a:t>
            </a:r>
          </a:p>
        </p:txBody>
      </p:sp>
      <p:sp>
        <p:nvSpPr>
          <p:cNvPr id="35" name="직사각형 34">
            <a:extLst>
              <a:ext uri="{FF2B5EF4-FFF2-40B4-BE49-F238E27FC236}">
                <a16:creationId xmlns:a16="http://schemas.microsoft.com/office/drawing/2014/main" xmlns="" id="{90EFA62F-9637-4E5A-AAB1-9E61461D75DD}"/>
              </a:ext>
            </a:extLst>
          </p:cNvPr>
          <p:cNvSpPr/>
          <p:nvPr/>
        </p:nvSpPr>
        <p:spPr>
          <a:xfrm>
            <a:off x="652272" y="5368371"/>
            <a:ext cx="8645504" cy="105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That is, in the above code, an integer object 100 adds the object 200 by using the __add__ method. </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And this object is accessed by the variable n. From this viewpoint, the method calling code and execution procedure of an addition operator are in essence identical to those of of </a:t>
            </a:r>
            <a:r>
              <a:rPr lang="en-US" altLang="ko-KR" sz="1300" dirty="0" err="1">
                <a:solidFill>
                  <a:schemeClr val="tx1"/>
                </a:solidFill>
                <a:latin typeface="SamsungOne 400" panose="020B0503030303020204" pitchFamily="34" charset="0"/>
                <a:ea typeface="SamsungOne 400" panose="020B0503030303020204" pitchFamily="34" charset="0"/>
              </a:rPr>
              <a:t>animals.append</a:t>
            </a:r>
            <a:r>
              <a:rPr lang="en-US" altLang="ko-KR" sz="1300" dirty="0">
                <a:solidFill>
                  <a:schemeClr val="tx1"/>
                </a:solidFill>
                <a:latin typeface="SamsungOne 400" panose="020B0503030303020204" pitchFamily="34" charset="0"/>
                <a:ea typeface="SamsungOne 400" panose="020B0503030303020204" pitchFamily="34" charset="0"/>
              </a:rPr>
              <a:t>(‘rabbit’).</a:t>
            </a:r>
          </a:p>
          <a:p>
            <a:pPr marL="115888" indent="-115888" latinLnBrk="0">
              <a:spcAft>
                <a:spcPts val="1000"/>
              </a:spcAft>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Tree>
    <p:extLst>
      <p:ext uri="{BB962C8B-B14F-4D97-AF65-F5344CB8AC3E}">
        <p14:creationId xmlns:p14="http://schemas.microsoft.com/office/powerpoint/2010/main" val="411990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Parameter and</a:t>
            </a:r>
            <a:r>
              <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Type Error</a:t>
            </a:r>
          </a:p>
        </p:txBody>
      </p:sp>
      <p:sp>
        <p:nvSpPr>
          <p:cNvPr id="18" name="TextBox 17">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3.3. Parameter type error</a:t>
            </a:r>
          </a:p>
        </p:txBody>
      </p:sp>
      <p:sp>
        <p:nvSpPr>
          <p:cNvPr id="19" name="직사각형 18">
            <a:extLst>
              <a:ext uri="{FF2B5EF4-FFF2-40B4-BE49-F238E27FC236}">
                <a16:creationId xmlns="" xmlns:a16="http://schemas.microsoft.com/office/drawing/2014/main" id="{90EFA62F-9637-4E5A-AAB1-9E61461D75DD}"/>
              </a:ext>
            </a:extLst>
          </p:cNvPr>
          <p:cNvSpPr/>
          <p:nvPr/>
        </p:nvSpPr>
        <p:spPr>
          <a:xfrm>
            <a:off x="580388" y="2005824"/>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only one argument is given when calling a function, the </a:t>
            </a:r>
            <a:r>
              <a:rPr lang="en-US" altLang="ko-KR" sz="1300" dirty="0" err="1">
                <a:solidFill>
                  <a:schemeClr val="tx1"/>
                </a:solidFill>
                <a:latin typeface="SamsungOne 400" panose="020B0503030303020204" pitchFamily="34" charset="0"/>
                <a:ea typeface="SamsungOne 400" panose="020B0503030303020204" pitchFamily="34" charset="0"/>
              </a:rPr>
              <a:t>TypeError</a:t>
            </a:r>
            <a:r>
              <a:rPr lang="en-US" altLang="ko-KR" sz="1300" dirty="0">
                <a:solidFill>
                  <a:schemeClr val="tx1"/>
                </a:solidFill>
                <a:latin typeface="SamsungOne 400" panose="020B0503030303020204" pitchFamily="34" charset="0"/>
                <a:ea typeface="SamsungOne 400" panose="020B0503030303020204" pitchFamily="34" charset="0"/>
              </a:rPr>
              <a:t> message appears, and the function does not execute because there is no value of the parameter b required by the function.</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Matching the number of arguments is very important.</a:t>
            </a:r>
          </a:p>
        </p:txBody>
      </p:sp>
      <p:sp>
        <p:nvSpPr>
          <p:cNvPr id="15" name="직사각형 14">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4" name="그룹 3"/>
          <p:cNvGrpSpPr/>
          <p:nvPr/>
        </p:nvGrpSpPr>
        <p:grpSpPr>
          <a:xfrm>
            <a:off x="580388" y="2816160"/>
            <a:ext cx="8887612" cy="2843102"/>
            <a:chOff x="580388" y="2816160"/>
            <a:chExt cx="8887612" cy="2843102"/>
          </a:xfrm>
        </p:grpSpPr>
        <p:sp>
          <p:nvSpPr>
            <p:cNvPr id="25" name="모서리가 둥근 직사각형 41">
              <a:extLst>
                <a:ext uri="{FF2B5EF4-FFF2-40B4-BE49-F238E27FC236}">
                  <a16:creationId xmlns="" xmlns:a16="http://schemas.microsoft.com/office/drawing/2014/main" id="{3097456C-9BB3-4084-A2EA-A5E4E3B6D875}"/>
                </a:ext>
              </a:extLst>
            </p:cNvPr>
            <p:cNvSpPr/>
            <p:nvPr/>
          </p:nvSpPr>
          <p:spPr>
            <a:xfrm>
              <a:off x="582758" y="2822802"/>
              <a:ext cx="8878822" cy="28364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26" name="모서리가 둥근 직사각형 46">
              <a:extLst>
                <a:ext uri="{FF2B5EF4-FFF2-40B4-BE49-F238E27FC236}">
                  <a16:creationId xmlns="" xmlns:a16="http://schemas.microsoft.com/office/drawing/2014/main" id="{2A14CE6E-0E5E-4908-8835-8D36C49B9C38}"/>
                </a:ext>
              </a:extLst>
            </p:cNvPr>
            <p:cNvSpPr/>
            <p:nvPr/>
          </p:nvSpPr>
          <p:spPr>
            <a:xfrm>
              <a:off x="580388" y="2816160"/>
              <a:ext cx="8887612" cy="335918"/>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7" name="그림 6" descr="텍스트이(가) 표시된 사진&#10;&#10;자동 생성된 설명">
              <a:extLst>
                <a:ext uri="{FF2B5EF4-FFF2-40B4-BE49-F238E27FC236}">
                  <a16:creationId xmlns="" xmlns:a16="http://schemas.microsoft.com/office/drawing/2014/main" id="{CB494891-E7E1-4A65-818E-8CB67E2F49EA}"/>
                </a:ext>
              </a:extLst>
            </p:cNvPr>
            <p:cNvPicPr>
              <a:picLocks noChangeAspect="1"/>
            </p:cNvPicPr>
            <p:nvPr/>
          </p:nvPicPr>
          <p:blipFill>
            <a:blip r:embed="rId4"/>
            <a:stretch>
              <a:fillRect/>
            </a:stretch>
          </p:blipFill>
          <p:spPr>
            <a:xfrm>
              <a:off x="691445" y="3190838"/>
              <a:ext cx="8720000" cy="2295562"/>
            </a:xfrm>
            <a:prstGeom prst="rect">
              <a:avLst/>
            </a:prstGeom>
          </p:spPr>
        </p:pic>
        <p:sp>
          <p:nvSpPr>
            <p:cNvPr id="10" name="설명선 1 13">
              <a:extLst>
                <a:ext uri="{FF2B5EF4-FFF2-40B4-BE49-F238E27FC236}">
                  <a16:creationId xmlns="" xmlns:a16="http://schemas.microsoft.com/office/drawing/2014/main" id="{59427ADB-256A-41FD-87A3-4E5D12450E5E}"/>
                </a:ext>
              </a:extLst>
            </p:cNvPr>
            <p:cNvSpPr/>
            <p:nvPr/>
          </p:nvSpPr>
          <p:spPr>
            <a:xfrm>
              <a:off x="5159738" y="3971612"/>
              <a:ext cx="3839482" cy="265108"/>
            </a:xfrm>
            <a:prstGeom prst="borderCallout1">
              <a:avLst>
                <a:gd name="adj1" fmla="val 50374"/>
                <a:gd name="adj2" fmla="val -225"/>
                <a:gd name="adj3" fmla="val -42114"/>
                <a:gd name="adj4" fmla="val -27781"/>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In this case, the number of arguments does not match.</a:t>
              </a:r>
              <a:endParaRPr lang="ko-KR" altLang="en-US" sz="1200" dirty="0">
                <a:solidFill>
                  <a:schemeClr val="tx1"/>
                </a:solidFill>
                <a:latin typeface="SamsungOne 400" panose="020B0503030303020204" pitchFamily="34" charset="0"/>
              </a:endParaRPr>
            </a:p>
          </p:txBody>
        </p:sp>
        <p:grpSp>
          <p:nvGrpSpPr>
            <p:cNvPr id="3" name="그룹 2"/>
            <p:cNvGrpSpPr/>
            <p:nvPr/>
          </p:nvGrpSpPr>
          <p:grpSpPr>
            <a:xfrm>
              <a:off x="700348" y="2829399"/>
              <a:ext cx="8761232" cy="292388"/>
              <a:chOff x="700348" y="2908116"/>
              <a:chExt cx="8761232" cy="292388"/>
            </a:xfrm>
          </p:grpSpPr>
          <p:sp>
            <p:nvSpPr>
              <p:cNvPr id="27" name="TextBox 26">
                <a:extLst>
                  <a:ext uri="{FF2B5EF4-FFF2-40B4-BE49-F238E27FC236}">
                    <a16:creationId xmlns="" xmlns:a16="http://schemas.microsoft.com/office/drawing/2014/main" id="{35F809EA-B64E-41BA-8A43-D57C096AA194}"/>
                  </a:ext>
                </a:extLst>
              </p:cNvPr>
              <p:cNvSpPr txBox="1"/>
              <p:nvPr/>
            </p:nvSpPr>
            <p:spPr>
              <a:xfrm>
                <a:off x="918802" y="2908116"/>
                <a:ext cx="8542778" cy="292388"/>
              </a:xfrm>
              <a:prstGeom prst="rect">
                <a:avLst/>
              </a:prstGeom>
              <a:noFill/>
            </p:spPr>
            <p:txBody>
              <a:bodyPr wrap="square" anchor="ctr">
                <a:spAutoFit/>
              </a:bodyPr>
              <a:lstStyle/>
              <a:p>
                <a:pPr latinLnBrk="0"/>
                <a:r>
                  <a:rPr lang="de-DE" altLang="ko-KR" sz="1300" b="1">
                    <a:solidFill>
                      <a:schemeClr val="bg1"/>
                    </a:solidFill>
                    <a:latin typeface="SamsungOne 400" panose="020B0503030303020204" pitchFamily="34" charset="0"/>
                    <a:ea typeface="+mn-ea"/>
                    <a:cs typeface="Malgun Gothic Semilight" panose="020B0503020000020004" pitchFamily="34" charset="-127"/>
                  </a:rPr>
                  <a:t>TypeError</a:t>
                </a:r>
              </a:p>
            </p:txBody>
          </p:sp>
          <p:pic>
            <p:nvPicPr>
              <p:cNvPr id="30" name="그림 29">
                <a:extLst>
                  <a:ext uri="{FF2B5EF4-FFF2-40B4-BE49-F238E27FC236}">
                    <a16:creationId xmlns="" xmlns:a16="http://schemas.microsoft.com/office/drawing/2014/main" id="{3FFCD135-C6A8-406B-BF26-5BB5953993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48" y="2946343"/>
                <a:ext cx="217269" cy="215934"/>
              </a:xfrm>
              <a:prstGeom prst="rect">
                <a:avLst/>
              </a:prstGeom>
            </p:spPr>
          </p:pic>
        </p:grpSp>
        <p:sp>
          <p:nvSpPr>
            <p:cNvPr id="29" name="직사각형 28"/>
            <p:cNvSpPr/>
            <p:nvPr/>
          </p:nvSpPr>
          <p:spPr>
            <a:xfrm>
              <a:off x="1696892" y="3631623"/>
              <a:ext cx="3034569" cy="17104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C51E25"/>
                  </a:solidFill>
                  <a:latin typeface="D2Coding" panose="020B0609020101020101" pitchFamily="49" charset="-127"/>
                  <a:ea typeface="D2Coding" panose="020B0609020101020101" pitchFamily="49" charset="-127"/>
                </a:rPr>
                <a:t>'The sum </a:t>
              </a:r>
              <a:r>
                <a:rPr lang="en-US" altLang="ko-KR" sz="1100" dirty="0" smtClean="0">
                  <a:solidFill>
                    <a:srgbClr val="C51E25"/>
                  </a:solidFill>
                  <a:latin typeface="D2Coding" panose="020B0609020101020101" pitchFamily="49" charset="-127"/>
                  <a:ea typeface="D2Coding" panose="020B0609020101020101" pitchFamily="49" charset="-127"/>
                </a:rPr>
                <a:t>of</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a, </a:t>
              </a:r>
              <a:r>
                <a:rPr lang="en-US" altLang="ko-KR" sz="1100" dirty="0" smtClean="0">
                  <a:solidFill>
                    <a:srgbClr val="C51E25"/>
                  </a:solidFill>
                  <a:latin typeface="D2Coding" panose="020B0609020101020101" pitchFamily="49" charset="-127"/>
                  <a:ea typeface="D2Coding" panose="020B0609020101020101" pitchFamily="49" charset="-127"/>
                </a:rPr>
                <a:t>'and</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b, </a:t>
              </a:r>
              <a:r>
                <a:rPr lang="en-US" altLang="ko-KR" sz="1100" dirty="0" smtClean="0">
                  <a:solidFill>
                    <a:srgbClr val="C51E25"/>
                  </a:solidFill>
                  <a:latin typeface="D2Coding" panose="020B0609020101020101" pitchFamily="49" charset="-127"/>
                  <a:ea typeface="D2Coding" panose="020B0609020101020101" pitchFamily="49" charset="-127"/>
                </a:rPr>
                <a:t>'is</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31" name="직사각형 30"/>
            <p:cNvSpPr/>
            <p:nvPr/>
          </p:nvSpPr>
          <p:spPr>
            <a:xfrm>
              <a:off x="2030159" y="3907243"/>
              <a:ext cx="768921" cy="193288"/>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error</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1849293" y="4647176"/>
              <a:ext cx="2821768" cy="171045"/>
            </a:xfrm>
            <a:prstGeom prst="rect">
              <a:avLst/>
            </a:prstGeom>
            <a:solidFill>
              <a:schemeClr val="bg1"/>
            </a:solidFill>
          </p:spPr>
          <p:txBody>
            <a:bodyPr wrap="none" lIns="0" tIns="0" rIns="0" bIns="0" anchor="ctr">
              <a:noAutofit/>
            </a:bodyPr>
            <a:lstStyle/>
            <a:p>
              <a:r>
                <a:rPr lang="en-US" altLang="ko-KR" sz="900" dirty="0" smtClean="0">
                  <a:solidFill>
                    <a:srgbClr val="B27669"/>
                  </a:solidFill>
                  <a:latin typeface="Arial Unicode MS" panose="020B0604020202020204" pitchFamily="50" charset="-127"/>
                  <a:ea typeface="Arial Unicode MS" panose="020B0604020202020204" pitchFamily="50" charset="-127"/>
                  <a:cs typeface="Arial Unicode MS" panose="020B0604020202020204" pitchFamily="50" charset="-127"/>
                </a:rPr>
                <a:t>(</a:t>
              </a:r>
              <a:r>
                <a:rPr lang="en-US" altLang="ko-KR" sz="900" dirty="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'The sum </a:t>
              </a:r>
              <a:r>
                <a:rPr lang="en-US" altLang="ko-KR" sz="900" dirty="0" smtClean="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of</a:t>
              </a:r>
              <a:r>
                <a:rPr lang="en-US" altLang="ko-KR" sz="900" dirty="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a:t>
              </a:r>
              <a:r>
                <a:rPr lang="en-US" altLang="ko-KR" sz="900" dirty="0" smtClean="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sz="900" dirty="0">
                  <a:latin typeface="Arial Unicode MS" panose="020B0604020202020204" pitchFamily="50" charset="-127"/>
                  <a:ea typeface="Arial Unicode MS" panose="020B0604020202020204" pitchFamily="50" charset="-127"/>
                  <a:cs typeface="Arial Unicode MS" panose="020B0604020202020204" pitchFamily="50" charset="-127"/>
                </a:rPr>
                <a:t>a, </a:t>
              </a:r>
              <a:r>
                <a:rPr lang="en-US" altLang="ko-KR" sz="900" dirty="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'and'</a:t>
              </a:r>
              <a:r>
                <a:rPr lang="en-US" altLang="ko-KR" sz="900"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sz="900" dirty="0">
                  <a:latin typeface="Arial Unicode MS" panose="020B0604020202020204" pitchFamily="50" charset="-127"/>
                  <a:ea typeface="Arial Unicode MS" panose="020B0604020202020204" pitchFamily="50" charset="-127"/>
                  <a:cs typeface="Arial Unicode MS" panose="020B0604020202020204" pitchFamily="50" charset="-127"/>
                </a:rPr>
                <a:t>b, </a:t>
              </a:r>
              <a:r>
                <a:rPr lang="en-US" altLang="ko-KR" sz="900" dirty="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'is'</a:t>
              </a:r>
              <a:r>
                <a:rPr lang="en-US" altLang="ko-KR" sz="900" dirty="0" smtClean="0">
                  <a:latin typeface="Arial Unicode MS" panose="020B0604020202020204" pitchFamily="50" charset="-127"/>
                  <a:ea typeface="Arial Unicode MS" panose="020B0604020202020204" pitchFamily="50" charset="-127"/>
                  <a:cs typeface="Arial Unicode MS" panose="020B0604020202020204" pitchFamily="50" charset="-127"/>
                </a:rPr>
                <a:t>, result</a:t>
              </a:r>
              <a:r>
                <a:rPr lang="en-US" altLang="ko-KR" sz="900" dirty="0">
                  <a:solidFill>
                    <a:srgbClr val="B27669"/>
                  </a:solidFill>
                  <a:latin typeface="Arial Unicode MS" panose="020B0604020202020204" pitchFamily="50" charset="-127"/>
                  <a:ea typeface="Arial Unicode MS" panose="020B0604020202020204" pitchFamily="50" charset="-127"/>
                  <a:cs typeface="Arial Unicode MS" panose="020B0604020202020204" pitchFamily="50" charset="-127"/>
                </a:rPr>
                <a:t>)</a:t>
              </a:r>
              <a:endParaRPr lang="x-none" altLang="ko-KR" sz="900" dirty="0">
                <a:solidFill>
                  <a:srgbClr val="B27669"/>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sp>
          <p:nvSpPr>
            <p:cNvPr id="33" name="직사각형 32"/>
            <p:cNvSpPr/>
            <p:nvPr/>
          </p:nvSpPr>
          <p:spPr>
            <a:xfrm>
              <a:off x="2222673" y="4940063"/>
              <a:ext cx="482427" cy="171045"/>
            </a:xfrm>
            <a:prstGeom prst="rect">
              <a:avLst/>
            </a:prstGeom>
            <a:solidFill>
              <a:schemeClr val="bg1"/>
            </a:solidFill>
          </p:spPr>
          <p:txBody>
            <a:bodyPr wrap="none" lIns="0" tIns="0" rIns="0" bIns="0" anchor="ctr">
              <a:noAutofit/>
            </a:bodyPr>
            <a:lstStyle/>
            <a:p>
              <a:r>
                <a:rPr lang="en-US" altLang="ko-KR" sz="900" dirty="0">
                  <a:solidFill>
                    <a:srgbClr val="C51E25"/>
                  </a:solidFill>
                  <a:latin typeface="Arial Unicode MS" panose="020B0604020202020204" pitchFamily="50" charset="-127"/>
                  <a:ea typeface="Arial Unicode MS" panose="020B0604020202020204" pitchFamily="50" charset="-127"/>
                  <a:cs typeface="Arial Unicode MS" panose="020B0604020202020204" pitchFamily="50" charset="-127"/>
                </a:rPr>
                <a:t># error</a:t>
              </a:r>
              <a:endParaRPr lang="x-none" altLang="ko-KR" sz="900" dirty="0">
                <a:solidFill>
                  <a:srgbClr val="C51E25"/>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grpSp>
    </p:spTree>
    <p:extLst>
      <p:ext uri="{BB962C8B-B14F-4D97-AF65-F5344CB8AC3E}">
        <p14:creationId xmlns:p14="http://schemas.microsoft.com/office/powerpoint/2010/main" val="966393620"/>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16" name="TextBox 15">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Examples of using classes and objects </a:t>
            </a:r>
          </a:p>
        </p:txBody>
      </p:sp>
      <p:sp>
        <p:nvSpPr>
          <p:cNvPr id="17" name="직사각형 16">
            <a:extLst>
              <a:ext uri="{FF2B5EF4-FFF2-40B4-BE49-F238E27FC236}">
                <a16:creationId xmlns="" xmlns:a16="http://schemas.microsoft.com/office/drawing/2014/main" id="{F592450A-01E1-4E06-9A3E-8EA290D8E695}"/>
              </a:ext>
            </a:extLst>
          </p:cNvPr>
          <p:cNvSpPr/>
          <p:nvPr/>
        </p:nvSpPr>
        <p:spPr>
          <a:xfrm>
            <a:off x="580388" y="2025531"/>
            <a:ext cx="8887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strength of OOP is that you can define powerful methods and easily utilize those methods.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following code, it extracts string s through </a:t>
            </a:r>
            <a:r>
              <a:rPr lang="en-US" altLang="ko-KR" sz="1300" dirty="0" err="1">
                <a:solidFill>
                  <a:schemeClr val="tx1"/>
                </a:solidFill>
                <a:latin typeface="SamsungOne 400" panose="020B0503030303020204" pitchFamily="34" charset="0"/>
                <a:ea typeface="SamsungOne 400" panose="020B0503030303020204" pitchFamily="34" charset="0"/>
              </a:rPr>
              <a:t>animals.pop</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Various methods such as upper, find are defined in advance for str data types.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Likewise, you can utilize a wide variety of methods in OOP.</a:t>
            </a:r>
          </a:p>
        </p:txBody>
      </p:sp>
      <p:grpSp>
        <p:nvGrpSpPr>
          <p:cNvPr id="7" name="그룹 6"/>
          <p:cNvGrpSpPr/>
          <p:nvPr/>
        </p:nvGrpSpPr>
        <p:grpSpPr>
          <a:xfrm>
            <a:off x="549907" y="3105393"/>
            <a:ext cx="8873649" cy="2388627"/>
            <a:chOff x="549907" y="3105393"/>
            <a:chExt cx="8873649" cy="2388627"/>
          </a:xfrm>
        </p:grpSpPr>
        <p:pic>
          <p:nvPicPr>
            <p:cNvPr id="4" name="그림 3" descr="테이블이(가) 표시된 사진&#10;&#10;자동 생성된 설명">
              <a:extLst>
                <a:ext uri="{FF2B5EF4-FFF2-40B4-BE49-F238E27FC236}">
                  <a16:creationId xmlns:a16="http://schemas.microsoft.com/office/drawing/2014/main" xmlns="" id="{3997949B-BA38-4D51-AF6C-AA17C0F5186A}"/>
                </a:ext>
              </a:extLst>
            </p:cNvPr>
            <p:cNvPicPr>
              <a:picLocks noChangeAspect="1"/>
            </p:cNvPicPr>
            <p:nvPr/>
          </p:nvPicPr>
          <p:blipFill rotWithShape="1">
            <a:blip r:embed="rId4"/>
            <a:srcRect r="16228"/>
            <a:stretch/>
          </p:blipFill>
          <p:spPr>
            <a:xfrm>
              <a:off x="549907" y="3105393"/>
              <a:ext cx="8873649" cy="2388627"/>
            </a:xfrm>
            <a:prstGeom prst="rect">
              <a:avLst/>
            </a:prstGeom>
          </p:spPr>
        </p:pic>
        <p:cxnSp>
          <p:nvCxnSpPr>
            <p:cNvPr id="3" name="직선 연결선 2"/>
            <p:cNvCxnSpPr/>
            <p:nvPr/>
          </p:nvCxnSpPr>
          <p:spPr>
            <a:xfrm>
              <a:off x="9415936" y="3200400"/>
              <a:ext cx="0" cy="548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9423556" y="4168140"/>
              <a:ext cx="0" cy="3200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9408316" y="4914900"/>
              <a:ext cx="0" cy="3200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6671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754498" y="2045798"/>
            <a:ext cx="8566763" cy="4222840"/>
            <a:chOff x="960238" y="2015318"/>
            <a:chExt cx="8566763" cy="4222840"/>
          </a:xfrm>
        </p:grpSpPr>
        <p:sp>
          <p:nvSpPr>
            <p:cNvPr id="84" name="모서리가 둥근 직사각형 34">
              <a:extLst>
                <a:ext uri="{FF2B5EF4-FFF2-40B4-BE49-F238E27FC236}">
                  <a16:creationId xmlns:a16="http://schemas.microsoft.com/office/drawing/2014/main" xmlns="" id="{1D1B7431-CFF2-4D30-8FC6-5F94F81F4DCC}"/>
                </a:ext>
              </a:extLst>
            </p:cNvPr>
            <p:cNvSpPr/>
            <p:nvPr/>
          </p:nvSpPr>
          <p:spPr>
            <a:xfrm>
              <a:off x="1981649" y="3685387"/>
              <a:ext cx="3464112" cy="1928463"/>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85" name="TextBox 84">
              <a:extLst>
                <a:ext uri="{FF2B5EF4-FFF2-40B4-BE49-F238E27FC236}">
                  <a16:creationId xmlns:a16="http://schemas.microsoft.com/office/drawing/2014/main" xmlns="" id="{DA25528C-20BD-4D42-BBEA-BC89A298CC6D}"/>
                </a:ext>
              </a:extLst>
            </p:cNvPr>
            <p:cNvSpPr txBox="1"/>
            <p:nvPr/>
          </p:nvSpPr>
          <p:spPr>
            <a:xfrm>
              <a:off x="2129259" y="3672199"/>
              <a:ext cx="1172116" cy="261610"/>
            </a:xfrm>
            <a:prstGeom prst="rect">
              <a:avLst/>
            </a:prstGeom>
            <a:no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random module</a:t>
              </a:r>
              <a:endParaRPr lang="ko-KR" altLang="en-US" sz="1100" dirty="0">
                <a:latin typeface="SamsungOne 400" panose="020B0503030303020204" pitchFamily="34" charset="0"/>
              </a:endParaRPr>
            </a:p>
          </p:txBody>
        </p:sp>
        <p:sp>
          <p:nvSpPr>
            <p:cNvPr id="82" name="모서리가 둥근 직사각형 32">
              <a:extLst>
                <a:ext uri="{FF2B5EF4-FFF2-40B4-BE49-F238E27FC236}">
                  <a16:creationId xmlns:a16="http://schemas.microsoft.com/office/drawing/2014/main" xmlns="" id="{82FF313A-D23B-467B-94FC-94F41B62FA38}"/>
                </a:ext>
              </a:extLst>
            </p:cNvPr>
            <p:cNvSpPr/>
            <p:nvPr/>
          </p:nvSpPr>
          <p:spPr>
            <a:xfrm>
              <a:off x="1641179" y="3893489"/>
              <a:ext cx="3545502" cy="1928464"/>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83" name="TextBox 82">
              <a:extLst>
                <a:ext uri="{FF2B5EF4-FFF2-40B4-BE49-F238E27FC236}">
                  <a16:creationId xmlns:a16="http://schemas.microsoft.com/office/drawing/2014/main" xmlns="" id="{D086EE44-ABDE-45D5-AD13-450892E25E89}"/>
                </a:ext>
              </a:extLst>
            </p:cNvPr>
            <p:cNvSpPr txBox="1"/>
            <p:nvPr/>
          </p:nvSpPr>
          <p:spPr>
            <a:xfrm>
              <a:off x="1769739" y="3861251"/>
              <a:ext cx="1015021" cy="261610"/>
            </a:xfrm>
            <a:prstGeom prst="rect">
              <a:avLst/>
            </a:prstGeom>
            <a:no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math module</a:t>
              </a:r>
              <a:endParaRPr lang="ko-KR" altLang="en-US" sz="1100" dirty="0">
                <a:latin typeface="SamsungOne 400" panose="020B0503030303020204" pitchFamily="34" charset="0"/>
                <a:ea typeface="SamsungOne 400" panose="020B0503030303020204" pitchFamily="34" charset="0"/>
              </a:endParaRPr>
            </a:p>
          </p:txBody>
        </p:sp>
        <p:sp>
          <p:nvSpPr>
            <p:cNvPr id="80" name="모서리가 둥근 직사각형 30">
              <a:extLst>
                <a:ext uri="{FF2B5EF4-FFF2-40B4-BE49-F238E27FC236}">
                  <a16:creationId xmlns:a16="http://schemas.microsoft.com/office/drawing/2014/main" xmlns="" id="{A51D9ADB-E408-4107-A3AF-F5ACF5A4FF09}"/>
                </a:ext>
              </a:extLst>
            </p:cNvPr>
            <p:cNvSpPr/>
            <p:nvPr/>
          </p:nvSpPr>
          <p:spPr>
            <a:xfrm>
              <a:off x="1300709" y="4101591"/>
              <a:ext cx="3621812" cy="1928463"/>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81" name="TextBox 80">
              <a:extLst>
                <a:ext uri="{FF2B5EF4-FFF2-40B4-BE49-F238E27FC236}">
                  <a16:creationId xmlns:a16="http://schemas.microsoft.com/office/drawing/2014/main" xmlns="" id="{3ED7624C-4D9B-4665-94DA-71B507CD924D}"/>
                </a:ext>
              </a:extLst>
            </p:cNvPr>
            <p:cNvSpPr txBox="1"/>
            <p:nvPr/>
          </p:nvSpPr>
          <p:spPr>
            <a:xfrm>
              <a:off x="1439687" y="4087344"/>
              <a:ext cx="886781" cy="261610"/>
            </a:xfrm>
            <a:prstGeom prst="rect">
              <a:avLst/>
            </a:prstGeom>
            <a:no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sys module</a:t>
              </a:r>
              <a:endParaRPr lang="ko-KR" altLang="en-US" sz="1100" dirty="0">
                <a:latin typeface="SamsungOne 400" panose="020B0503030303020204" pitchFamily="34" charset="0"/>
                <a:ea typeface="SamsungOne 400" panose="020B0503030303020204" pitchFamily="34" charset="0"/>
              </a:endParaRPr>
            </a:p>
          </p:txBody>
        </p:sp>
        <p:sp>
          <p:nvSpPr>
            <p:cNvPr id="78" name="모서리가 둥근 직사각형 28">
              <a:extLst>
                <a:ext uri="{FF2B5EF4-FFF2-40B4-BE49-F238E27FC236}">
                  <a16:creationId xmlns:a16="http://schemas.microsoft.com/office/drawing/2014/main" xmlns="" id="{DE9A07C1-7573-4B1E-83B2-5B417C328026}"/>
                </a:ext>
              </a:extLst>
            </p:cNvPr>
            <p:cNvSpPr/>
            <p:nvPr/>
          </p:nvSpPr>
          <p:spPr>
            <a:xfrm>
              <a:off x="960238" y="4309694"/>
              <a:ext cx="3714219" cy="1928464"/>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79" name="TextBox 78">
              <a:extLst>
                <a:ext uri="{FF2B5EF4-FFF2-40B4-BE49-F238E27FC236}">
                  <a16:creationId xmlns:a16="http://schemas.microsoft.com/office/drawing/2014/main" xmlns="" id="{844DE763-BFCE-45B9-9760-1855AB054BBA}"/>
                </a:ext>
              </a:extLst>
            </p:cNvPr>
            <p:cNvSpPr txBox="1"/>
            <p:nvPr/>
          </p:nvSpPr>
          <p:spPr>
            <a:xfrm>
              <a:off x="1145949" y="4344131"/>
              <a:ext cx="1250663" cy="261610"/>
            </a:xfrm>
            <a:prstGeom prst="rect">
              <a:avLst/>
            </a:prstGeom>
            <a:no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datetime module</a:t>
              </a:r>
              <a:endParaRPr lang="ko-KR" altLang="en-US" sz="1100" dirty="0">
                <a:latin typeface="SamsungOne 400" panose="020B0503030303020204" pitchFamily="34" charset="0"/>
                <a:ea typeface="SamsungOne 400" panose="020B0503030303020204" pitchFamily="34" charset="0"/>
              </a:endParaRPr>
            </a:p>
          </p:txBody>
        </p:sp>
        <p:sp>
          <p:nvSpPr>
            <p:cNvPr id="23" name="TextBox 22">
              <a:extLst>
                <a:ext uri="{FF2B5EF4-FFF2-40B4-BE49-F238E27FC236}">
                  <a16:creationId xmlns:a16="http://schemas.microsoft.com/office/drawing/2014/main" xmlns="" id="{8F6E65F5-A90D-45E4-B7B1-A3332318DDC6}"/>
                </a:ext>
              </a:extLst>
            </p:cNvPr>
            <p:cNvSpPr txBox="1"/>
            <p:nvPr/>
          </p:nvSpPr>
          <p:spPr>
            <a:xfrm>
              <a:off x="5482400" y="4427395"/>
              <a:ext cx="292068" cy="276999"/>
            </a:xfrm>
            <a:prstGeom prst="rect">
              <a:avLst/>
            </a:prstGeom>
            <a:noFill/>
          </p:spPr>
          <p:txBody>
            <a:bodyPr wrap="none" rtlCol="0">
              <a:spAutoFit/>
            </a:bodyPr>
            <a:lstStyle/>
            <a:p>
              <a:r>
                <a:rPr lang="en-US" altLang="ko-KR" sz="1200" dirty="0">
                  <a:latin typeface="SamsungOne 400" panose="020B0503030303020204" pitchFamily="34" charset="0"/>
                  <a:ea typeface="SamsungOne 400" panose="020B0503030303020204" pitchFamily="34" charset="0"/>
                </a:rPr>
                <a:t>…</a:t>
              </a:r>
              <a:endParaRPr lang="ko-KR" altLang="en-US" sz="1200" dirty="0">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xmlns="" id="{03ACC51C-C11D-4476-ABF8-1717548805F6}"/>
                </a:ext>
              </a:extLst>
            </p:cNvPr>
            <p:cNvSpPr/>
            <p:nvPr/>
          </p:nvSpPr>
          <p:spPr>
            <a:xfrm>
              <a:off x="1490598" y="4593740"/>
              <a:ext cx="745717"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date class</a:t>
              </a:r>
              <a:endParaRPr lang="ko-KR" altLang="en-US" sz="1000" dirty="0">
                <a:latin typeface="SamsungOne 400" panose="020B0503030303020204" pitchFamily="34" charset="0"/>
              </a:endParaRPr>
            </a:p>
          </p:txBody>
        </p:sp>
        <p:grpSp>
          <p:nvGrpSpPr>
            <p:cNvPr id="8" name="그룹 7"/>
            <p:cNvGrpSpPr/>
            <p:nvPr/>
          </p:nvGrpSpPr>
          <p:grpSpPr>
            <a:xfrm>
              <a:off x="1090622" y="4815622"/>
              <a:ext cx="1646667" cy="553866"/>
              <a:chOff x="1090622" y="4812963"/>
              <a:chExt cx="1646667" cy="457300"/>
            </a:xfrm>
          </p:grpSpPr>
          <p:sp>
            <p:nvSpPr>
              <p:cNvPr id="74" name="직사각형 73">
                <a:extLst>
                  <a:ext uri="{FF2B5EF4-FFF2-40B4-BE49-F238E27FC236}">
                    <a16:creationId xmlns:a16="http://schemas.microsoft.com/office/drawing/2014/main" xmlns="" id="{1C24A96F-E8D1-43B6-9BE9-C2CBD95929E9}"/>
                  </a:ext>
                </a:extLst>
              </p:cNvPr>
              <p:cNvSpPr/>
              <p:nvPr/>
            </p:nvSpPr>
            <p:spPr>
              <a:xfrm>
                <a:off x="1109036" y="4821802"/>
                <a:ext cx="1628253" cy="44767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latin typeface="SamsungOne 400" panose="020B0503030303020204" pitchFamily="34" charset="0"/>
                </a:endParaRPr>
              </a:p>
            </p:txBody>
          </p:sp>
          <p:cxnSp>
            <p:nvCxnSpPr>
              <p:cNvPr id="75" name="직선 연결선 74">
                <a:extLst>
                  <a:ext uri="{FF2B5EF4-FFF2-40B4-BE49-F238E27FC236}">
                    <a16:creationId xmlns:a16="http://schemas.microsoft.com/office/drawing/2014/main" xmlns="" id="{D0C05A3F-C548-4791-AFF4-21FF6DBAB500}"/>
                  </a:ext>
                </a:extLst>
              </p:cNvPr>
              <p:cNvCxnSpPr/>
              <p:nvPr/>
            </p:nvCxnSpPr>
            <p:spPr>
              <a:xfrm>
                <a:off x="1109036" y="4993986"/>
                <a:ext cx="1628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867E16D-33B3-4BBC-8103-CE79E37E5E4E}"/>
                  </a:ext>
                </a:extLst>
              </p:cNvPr>
              <p:cNvSpPr txBox="1"/>
              <p:nvPr/>
            </p:nvSpPr>
            <p:spPr>
              <a:xfrm>
                <a:off x="1090622" y="4812963"/>
                <a:ext cx="1645002" cy="190587"/>
              </a:xfrm>
              <a:prstGeom prst="rect">
                <a:avLst/>
              </a:prstGeom>
              <a:noFill/>
            </p:spPr>
            <p:txBody>
              <a:bodyPr wrap="none" rtlCol="0">
                <a:spAutoFit/>
              </a:bodyPr>
              <a:lstStyle/>
              <a:p>
                <a:r>
                  <a:rPr lang="en-US" altLang="ko-KR" sz="900" dirty="0">
                    <a:latin typeface="SamsungOne 400" panose="020B0503030303020204" pitchFamily="34" charset="0"/>
                    <a:ea typeface="SamsungOne 400" panose="020B0503030303020204" pitchFamily="34" charset="0"/>
                  </a:rPr>
                  <a:t>attribute: year, month, day,…</a:t>
                </a:r>
                <a:endParaRPr lang="ko-KR" altLang="en-US" sz="900" dirty="0">
                  <a:latin typeface="SamsungOne 400" panose="020B0503030303020204" pitchFamily="34" charset="0"/>
                </a:endParaRPr>
              </a:p>
            </p:txBody>
          </p:sp>
          <p:sp>
            <p:nvSpPr>
              <p:cNvPr id="77" name="TextBox 76">
                <a:extLst>
                  <a:ext uri="{FF2B5EF4-FFF2-40B4-BE49-F238E27FC236}">
                    <a16:creationId xmlns:a16="http://schemas.microsoft.com/office/drawing/2014/main" xmlns="" id="{06D3C745-A64F-45FD-A0D0-5F3BE4731634}"/>
                  </a:ext>
                </a:extLst>
              </p:cNvPr>
              <p:cNvSpPr txBox="1"/>
              <p:nvPr/>
            </p:nvSpPr>
            <p:spPr>
              <a:xfrm>
                <a:off x="1098886" y="4965324"/>
                <a:ext cx="1637769" cy="304939"/>
              </a:xfrm>
              <a:prstGeom prst="rect">
                <a:avLst/>
              </a:prstGeom>
              <a:noFill/>
            </p:spPr>
            <p:txBody>
              <a:bodyPr wrap="square" rtlCol="0">
                <a:spAutoFit/>
              </a:bodyPr>
              <a:lstStyle/>
              <a:p>
                <a:r>
                  <a:rPr lang="en-US" altLang="ko-KR" sz="900" dirty="0">
                    <a:latin typeface="SamsungOne 400" panose="020B0503030303020204" pitchFamily="34" charset="0"/>
                    <a:ea typeface="SamsungOne 400" panose="020B0503030303020204" pitchFamily="34" charset="0"/>
                  </a:rPr>
                  <a:t>method: today, fromtimestamp,…</a:t>
                </a:r>
                <a:endParaRPr lang="ko-KR" altLang="en-US" sz="900" dirty="0">
                  <a:latin typeface="SamsungOne 400" panose="020B0503030303020204" pitchFamily="34" charset="0"/>
                </a:endParaRPr>
              </a:p>
            </p:txBody>
          </p:sp>
        </p:grpSp>
        <p:sp>
          <p:nvSpPr>
            <p:cNvPr id="70" name="직사각형 69">
              <a:extLst>
                <a:ext uri="{FF2B5EF4-FFF2-40B4-BE49-F238E27FC236}">
                  <a16:creationId xmlns:a16="http://schemas.microsoft.com/office/drawing/2014/main" xmlns="" id="{64E75A59-9843-415B-94BC-7E18E4CEA39B}"/>
                </a:ext>
              </a:extLst>
            </p:cNvPr>
            <p:cNvSpPr/>
            <p:nvPr/>
          </p:nvSpPr>
          <p:spPr>
            <a:xfrm>
              <a:off x="2020547" y="5405680"/>
              <a:ext cx="752129"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time class</a:t>
              </a:r>
              <a:endParaRPr lang="ko-KR" altLang="en-US" sz="1000" dirty="0">
                <a:latin typeface="SamsungOne 400" panose="020B0503030303020204" pitchFamily="34" charset="0"/>
              </a:endParaRPr>
            </a:p>
          </p:txBody>
        </p:sp>
        <p:grpSp>
          <p:nvGrpSpPr>
            <p:cNvPr id="10" name="그룹 9"/>
            <p:cNvGrpSpPr/>
            <p:nvPr/>
          </p:nvGrpSpPr>
          <p:grpSpPr>
            <a:xfrm>
              <a:off x="1457902" y="5633261"/>
              <a:ext cx="2082858" cy="472895"/>
              <a:chOff x="1457374" y="5627601"/>
              <a:chExt cx="1866217" cy="397658"/>
            </a:xfrm>
          </p:grpSpPr>
          <p:sp>
            <p:nvSpPr>
              <p:cNvPr id="69" name="직사각형 68">
                <a:extLst>
                  <a:ext uri="{FF2B5EF4-FFF2-40B4-BE49-F238E27FC236}">
                    <a16:creationId xmlns:a16="http://schemas.microsoft.com/office/drawing/2014/main" xmlns="" id="{CB80F73A-33FA-444E-ADD1-BCFF38F1A224}"/>
                  </a:ext>
                </a:extLst>
              </p:cNvPr>
              <p:cNvSpPr/>
              <p:nvPr/>
            </p:nvSpPr>
            <p:spPr>
              <a:xfrm>
                <a:off x="1490921" y="5628847"/>
                <a:ext cx="1628254" cy="3964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71" name="직선 연결선 70">
                <a:extLst>
                  <a:ext uri="{FF2B5EF4-FFF2-40B4-BE49-F238E27FC236}">
                    <a16:creationId xmlns:a16="http://schemas.microsoft.com/office/drawing/2014/main" xmlns="" id="{B92C5528-9AE1-4C61-83DE-E62DA671A738}"/>
                  </a:ext>
                </a:extLst>
              </p:cNvPr>
              <p:cNvCxnSpPr/>
              <p:nvPr/>
            </p:nvCxnSpPr>
            <p:spPr>
              <a:xfrm>
                <a:off x="1490921" y="5801031"/>
                <a:ext cx="16282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4AA8957F-FF80-4C2B-A2FE-BDBC15134561}"/>
                  </a:ext>
                </a:extLst>
              </p:cNvPr>
              <p:cNvSpPr txBox="1"/>
              <p:nvPr/>
            </p:nvSpPr>
            <p:spPr>
              <a:xfrm>
                <a:off x="1457374" y="5627601"/>
                <a:ext cx="1866217" cy="194107"/>
              </a:xfrm>
              <a:prstGeom prst="rect">
                <a:avLst/>
              </a:prstGeom>
              <a:noFill/>
            </p:spPr>
            <p:txBody>
              <a:bodyPr wrap="none" rtlCol="0">
                <a:spAutoFit/>
              </a:bodyPr>
              <a:lstStyle/>
              <a:p>
                <a:r>
                  <a:rPr lang="en-US" altLang="ko-KR" sz="900" dirty="0">
                    <a:latin typeface="SamsungOne 400" panose="020B0503030303020204" pitchFamily="34" charset="0"/>
                    <a:ea typeface="SamsungOne 400" panose="020B0503030303020204" pitchFamily="34" charset="0"/>
                  </a:rPr>
                  <a:t>attribute: hour, minute, second,…</a:t>
                </a:r>
                <a:endParaRPr lang="ko-KR" altLang="en-US" sz="900" dirty="0">
                  <a:latin typeface="SamsungOne 400" panose="020B0503030303020204" pitchFamily="34" charset="0"/>
                  <a:ea typeface="SamsungOne 400" panose="020B0503030303020204" pitchFamily="34" charset="0"/>
                </a:endParaRPr>
              </a:p>
            </p:txBody>
          </p:sp>
          <p:sp>
            <p:nvSpPr>
              <p:cNvPr id="73" name="TextBox 72">
                <a:extLst>
                  <a:ext uri="{FF2B5EF4-FFF2-40B4-BE49-F238E27FC236}">
                    <a16:creationId xmlns:a16="http://schemas.microsoft.com/office/drawing/2014/main" xmlns="" id="{C295EA0F-20F4-4F2C-8E43-E5C46FA0A3B1}"/>
                  </a:ext>
                </a:extLst>
              </p:cNvPr>
              <p:cNvSpPr txBox="1"/>
              <p:nvPr/>
            </p:nvSpPr>
            <p:spPr>
              <a:xfrm>
                <a:off x="1458648" y="5809486"/>
                <a:ext cx="1637769" cy="194107"/>
              </a:xfrm>
              <a:prstGeom prst="rect">
                <a:avLst/>
              </a:prstGeom>
              <a:noFill/>
            </p:spPr>
            <p:txBody>
              <a:bodyPr wrap="square" rtlCol="0">
                <a:spAutoFit/>
              </a:bodyPr>
              <a:lstStyle/>
              <a:p>
                <a:r>
                  <a:rPr lang="en-US" altLang="ko-KR" sz="900" dirty="0">
                    <a:latin typeface="SamsungOne 400" panose="020B0503030303020204" pitchFamily="34" charset="0"/>
                    <a:ea typeface="SamsungOne 400" panose="020B0503030303020204" pitchFamily="34" charset="0"/>
                  </a:rPr>
                  <a:t>method: replace, isoformat, …</a:t>
                </a:r>
                <a:endParaRPr lang="ko-KR" altLang="en-US" sz="900" dirty="0">
                  <a:latin typeface="SamsungOne 400" panose="020B0503030303020204" pitchFamily="34" charset="0"/>
                  <a:ea typeface="SamsungOne 400" panose="020B0503030303020204" pitchFamily="34" charset="0"/>
                </a:endParaRPr>
              </a:p>
            </p:txBody>
          </p:sp>
        </p:grpSp>
        <p:sp>
          <p:nvSpPr>
            <p:cNvPr id="64" name="직사각형 63">
              <a:extLst>
                <a:ext uri="{FF2B5EF4-FFF2-40B4-BE49-F238E27FC236}">
                  <a16:creationId xmlns:a16="http://schemas.microsoft.com/office/drawing/2014/main" xmlns="" id="{F9A7B8A1-FDAC-4780-B42F-81215D742E48}"/>
                </a:ext>
              </a:extLst>
            </p:cNvPr>
            <p:cNvSpPr/>
            <p:nvPr/>
          </p:nvSpPr>
          <p:spPr>
            <a:xfrm>
              <a:off x="3145746" y="4444417"/>
              <a:ext cx="1018227"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timezone class</a:t>
              </a:r>
              <a:endParaRPr lang="ko-KR" altLang="en-US" sz="1000" dirty="0">
                <a:latin typeface="SamsungOne 400" panose="020B0503030303020204" pitchFamily="34" charset="0"/>
              </a:endParaRPr>
            </a:p>
          </p:txBody>
        </p:sp>
        <p:grpSp>
          <p:nvGrpSpPr>
            <p:cNvPr id="9" name="그룹 8"/>
            <p:cNvGrpSpPr/>
            <p:nvPr/>
          </p:nvGrpSpPr>
          <p:grpSpPr>
            <a:xfrm>
              <a:off x="2813130" y="4655060"/>
              <a:ext cx="1861326" cy="630394"/>
              <a:chOff x="2813130" y="4650336"/>
              <a:chExt cx="1861326" cy="546616"/>
            </a:xfrm>
          </p:grpSpPr>
          <p:sp>
            <p:nvSpPr>
              <p:cNvPr id="63" name="직사각형 62">
                <a:extLst>
                  <a:ext uri="{FF2B5EF4-FFF2-40B4-BE49-F238E27FC236}">
                    <a16:creationId xmlns:a16="http://schemas.microsoft.com/office/drawing/2014/main" xmlns="" id="{ADC92883-90B5-4BC5-A5C1-817B2E0AD869}"/>
                  </a:ext>
                </a:extLst>
              </p:cNvPr>
              <p:cNvSpPr/>
              <p:nvPr/>
            </p:nvSpPr>
            <p:spPr>
              <a:xfrm>
                <a:off x="2833448" y="4660174"/>
                <a:ext cx="1628253" cy="536778"/>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65" name="직선 연결선 64">
                <a:extLst>
                  <a:ext uri="{FF2B5EF4-FFF2-40B4-BE49-F238E27FC236}">
                    <a16:creationId xmlns:a16="http://schemas.microsoft.com/office/drawing/2014/main" xmlns="" id="{E857C488-1AC4-4B1F-8D86-D623BC86DC92}"/>
                  </a:ext>
                </a:extLst>
              </p:cNvPr>
              <p:cNvCxnSpPr/>
              <p:nvPr/>
            </p:nvCxnSpPr>
            <p:spPr>
              <a:xfrm>
                <a:off x="2833448" y="4832359"/>
                <a:ext cx="1628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xmlns="" id="{6788119D-BBF6-402E-9A1D-DC7B8E203091}"/>
                  </a:ext>
                </a:extLst>
              </p:cNvPr>
              <p:cNvSpPr txBox="1"/>
              <p:nvPr/>
            </p:nvSpPr>
            <p:spPr>
              <a:xfrm>
                <a:off x="2813130" y="4650336"/>
                <a:ext cx="857927" cy="200155"/>
              </a:xfrm>
              <a:prstGeom prst="rect">
                <a:avLst/>
              </a:prstGeom>
              <a:noFill/>
            </p:spPr>
            <p:txBody>
              <a:bodyPr wrap="none" rtlCol="0">
                <a:spAutoFit/>
              </a:bodyPr>
              <a:lstStyle/>
              <a:p>
                <a:r>
                  <a:rPr lang="en-US" altLang="ko-KR" sz="900" dirty="0">
                    <a:latin typeface="SamsungOne 400" panose="020B0503030303020204" pitchFamily="34" charset="0"/>
                    <a:ea typeface="SamsungOne 400" panose="020B0503030303020204" pitchFamily="34" charset="0"/>
                  </a:rPr>
                  <a:t>attribute: utc</a:t>
                </a:r>
                <a:endParaRPr lang="ko-KR" altLang="en-US" sz="900" dirty="0">
                  <a:latin typeface="SamsungOne 400" panose="020B0503030303020204" pitchFamily="34" charset="0"/>
                  <a:ea typeface="SamsungOne 400" panose="020B0503030303020204" pitchFamily="34" charset="0"/>
                </a:endParaRPr>
              </a:p>
            </p:txBody>
          </p:sp>
          <p:sp>
            <p:nvSpPr>
              <p:cNvPr id="67" name="TextBox 66">
                <a:extLst>
                  <a:ext uri="{FF2B5EF4-FFF2-40B4-BE49-F238E27FC236}">
                    <a16:creationId xmlns:a16="http://schemas.microsoft.com/office/drawing/2014/main" xmlns="" id="{F1487051-DBB0-496B-926D-83F2FD17629B}"/>
                  </a:ext>
                </a:extLst>
              </p:cNvPr>
              <p:cNvSpPr txBox="1"/>
              <p:nvPr/>
            </p:nvSpPr>
            <p:spPr>
              <a:xfrm>
                <a:off x="2823933" y="4834971"/>
                <a:ext cx="1850523" cy="320249"/>
              </a:xfrm>
              <a:prstGeom prst="rect">
                <a:avLst/>
              </a:prstGeom>
              <a:noFill/>
            </p:spPr>
            <p:txBody>
              <a:bodyPr wrap="square" rtlCol="0">
                <a:spAutoFit/>
              </a:bodyPr>
              <a:lstStyle/>
              <a:p>
                <a:r>
                  <a:rPr lang="en-US" altLang="ko-KR" sz="900" dirty="0">
                    <a:latin typeface="SamsungOne 400" panose="020B0503030303020204" pitchFamily="34" charset="0"/>
                    <a:ea typeface="SamsungOne 400" panose="020B0503030303020204" pitchFamily="34" charset="0"/>
                  </a:rPr>
                  <a:t>method: timezone, </a:t>
                </a:r>
              </a:p>
              <a:p>
                <a:r>
                  <a:rPr lang="en-US" altLang="ko-KR" sz="900" dirty="0">
                    <a:latin typeface="SamsungOne 400" panose="020B0503030303020204" pitchFamily="34" charset="0"/>
                    <a:ea typeface="SamsungOne 400" panose="020B0503030303020204" pitchFamily="34" charset="0"/>
                  </a:rPr>
                  <a:t>tzname, …</a:t>
                </a:r>
                <a:endParaRPr lang="ko-KR" altLang="en-US" sz="900" dirty="0">
                  <a:latin typeface="SamsungOne 400" panose="020B0503030303020204" pitchFamily="34" charset="0"/>
                  <a:ea typeface="SamsungOne 400" panose="020B0503030303020204" pitchFamily="34" charset="0"/>
                </a:endParaRPr>
              </a:p>
            </p:txBody>
          </p:sp>
        </p:grpSp>
        <p:sp>
          <p:nvSpPr>
            <p:cNvPr id="29" name="TextBox 28">
              <a:extLst>
                <a:ext uri="{FF2B5EF4-FFF2-40B4-BE49-F238E27FC236}">
                  <a16:creationId xmlns:a16="http://schemas.microsoft.com/office/drawing/2014/main" xmlns="" id="{5E4C9D2E-BF02-4271-AA4B-F18F1D066CA8}"/>
                </a:ext>
              </a:extLst>
            </p:cNvPr>
            <p:cNvSpPr txBox="1"/>
            <p:nvPr/>
          </p:nvSpPr>
          <p:spPr>
            <a:xfrm>
              <a:off x="3499981" y="5296800"/>
              <a:ext cx="292068" cy="276999"/>
            </a:xfrm>
            <a:prstGeom prst="rect">
              <a:avLst/>
            </a:prstGeom>
            <a:noFill/>
          </p:spPr>
          <p:txBody>
            <a:bodyPr wrap="none" rtlCol="0">
              <a:spAutoFit/>
            </a:bodyPr>
            <a:lstStyle/>
            <a:p>
              <a:r>
                <a:rPr lang="en-US" altLang="ko-KR" sz="1200" dirty="0">
                  <a:latin typeface="SamsungOne 400" panose="020B0503030303020204" pitchFamily="34" charset="0"/>
                  <a:ea typeface="SamsungOne 400" panose="020B0503030303020204" pitchFamily="34" charset="0"/>
                </a:rPr>
                <a:t>…</a:t>
              </a:r>
              <a:endParaRPr lang="ko-KR" altLang="en-US" sz="1200" dirty="0">
                <a:latin typeface="SamsungOne 400" panose="020B0503030303020204" pitchFamily="34" charset="0"/>
              </a:endParaRPr>
            </a:p>
          </p:txBody>
        </p:sp>
        <p:sp>
          <p:nvSpPr>
            <p:cNvPr id="30" name="덧셈 기호 36">
              <a:extLst>
                <a:ext uri="{FF2B5EF4-FFF2-40B4-BE49-F238E27FC236}">
                  <a16:creationId xmlns:a16="http://schemas.microsoft.com/office/drawing/2014/main" xmlns="" id="{41EA791E-02D5-4788-A9E2-A1562C48323E}"/>
                </a:ext>
              </a:extLst>
            </p:cNvPr>
            <p:cNvSpPr/>
            <p:nvPr/>
          </p:nvSpPr>
          <p:spPr>
            <a:xfrm>
              <a:off x="5755215" y="4429760"/>
              <a:ext cx="363363" cy="356449"/>
            </a:xfrm>
            <a:prstGeom prst="mathPlus">
              <a:avLst>
                <a:gd name="adj1" fmla="val 1748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31" name="모서리가 둥근 직사각형 38">
              <a:extLst>
                <a:ext uri="{FF2B5EF4-FFF2-40B4-BE49-F238E27FC236}">
                  <a16:creationId xmlns:a16="http://schemas.microsoft.com/office/drawing/2014/main" xmlns="" id="{5806B6AD-ABEC-4C33-912C-A9D47604DCFB}"/>
                </a:ext>
              </a:extLst>
            </p:cNvPr>
            <p:cNvSpPr/>
            <p:nvPr/>
          </p:nvSpPr>
          <p:spPr>
            <a:xfrm>
              <a:off x="6208453" y="3929049"/>
              <a:ext cx="2551604" cy="1928464"/>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33" name="TextBox 32">
              <a:extLst>
                <a:ext uri="{FF2B5EF4-FFF2-40B4-BE49-F238E27FC236}">
                  <a16:creationId xmlns:a16="http://schemas.microsoft.com/office/drawing/2014/main" xmlns="" id="{CD7454E5-18F4-4E04-ABEF-E5BEF9227437}"/>
                </a:ext>
              </a:extLst>
            </p:cNvPr>
            <p:cNvSpPr txBox="1"/>
            <p:nvPr/>
          </p:nvSpPr>
          <p:spPr>
            <a:xfrm>
              <a:off x="6596223" y="3680413"/>
              <a:ext cx="1782860" cy="253916"/>
            </a:xfrm>
            <a:prstGeom prst="rect">
              <a:avLst/>
            </a:prstGeom>
            <a:noFill/>
          </p:spPr>
          <p:txBody>
            <a:bodyPr wrap="none" rtlCol="0">
              <a:spAutoFit/>
            </a:bodyPr>
            <a:lstStyle/>
            <a:p>
              <a:r>
                <a:rPr lang="en-US" altLang="ko-KR" sz="1050" dirty="0">
                  <a:latin typeface="SamsungOne 400" panose="020B0503030303020204" pitchFamily="34" charset="0"/>
                  <a:ea typeface="SamsungOne 400" panose="020B0503030303020204" pitchFamily="34" charset="0"/>
                </a:rPr>
                <a:t>Python’s elemental classes</a:t>
              </a:r>
              <a:endParaRPr lang="ko-KR" altLang="en-US" sz="1050" dirty="0">
                <a:latin typeface="SamsungOne 400" panose="020B0503030303020204" pitchFamily="34" charset="0"/>
              </a:endParaRPr>
            </a:p>
          </p:txBody>
        </p:sp>
        <p:sp>
          <p:nvSpPr>
            <p:cNvPr id="59" name="직사각형 58">
              <a:extLst>
                <a:ext uri="{FF2B5EF4-FFF2-40B4-BE49-F238E27FC236}">
                  <a16:creationId xmlns:a16="http://schemas.microsoft.com/office/drawing/2014/main" xmlns="" id="{DB9C7C4D-679F-415A-A853-220B9E0DE811}"/>
                </a:ext>
              </a:extLst>
            </p:cNvPr>
            <p:cNvSpPr/>
            <p:nvPr/>
          </p:nvSpPr>
          <p:spPr>
            <a:xfrm>
              <a:off x="7044543" y="4194455"/>
              <a:ext cx="1628252" cy="44767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60" name="직선 연결선 59">
              <a:extLst>
                <a:ext uri="{FF2B5EF4-FFF2-40B4-BE49-F238E27FC236}">
                  <a16:creationId xmlns:a16="http://schemas.microsoft.com/office/drawing/2014/main" xmlns="" id="{7C44C0B0-2F61-47E0-AEAC-3D78A475863A}"/>
                </a:ext>
              </a:extLst>
            </p:cNvPr>
            <p:cNvCxnSpPr/>
            <p:nvPr/>
          </p:nvCxnSpPr>
          <p:spPr>
            <a:xfrm>
              <a:off x="7044543" y="4366639"/>
              <a:ext cx="162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2F46A8EA-65C2-44B2-B329-36D6A47A891A}"/>
                </a:ext>
              </a:extLst>
            </p:cNvPr>
            <p:cNvSpPr txBox="1"/>
            <p:nvPr/>
          </p:nvSpPr>
          <p:spPr>
            <a:xfrm>
              <a:off x="7035020" y="4182358"/>
              <a:ext cx="724878" cy="246221"/>
            </a:xfrm>
            <a:prstGeom prst="rect">
              <a:avLst/>
            </a:prstGeom>
            <a:noFill/>
          </p:spPr>
          <p:txBody>
            <a:bodyPr wrap="none" rtlCol="0">
              <a:spAutoFit/>
            </a:bodyPr>
            <a:lstStyle/>
            <a:p>
              <a:r>
                <a:rPr lang="en-US" altLang="ko-KR" sz="1000" dirty="0">
                  <a:latin typeface="SamsungOne 400" panose="020B0503030303020204" pitchFamily="34" charset="0"/>
                  <a:ea typeface="SamsungOne 400" panose="020B0503030303020204" pitchFamily="34" charset="0"/>
                </a:rPr>
                <a:t>attribute:</a:t>
              </a:r>
              <a:endParaRPr lang="ko-KR" altLang="en-US" sz="1000" dirty="0">
                <a:latin typeface="SamsungOne 400" panose="020B0503030303020204" pitchFamily="34" charset="0"/>
              </a:endParaRPr>
            </a:p>
          </p:txBody>
        </p:sp>
        <p:sp>
          <p:nvSpPr>
            <p:cNvPr id="62" name="TextBox 61">
              <a:extLst>
                <a:ext uri="{FF2B5EF4-FFF2-40B4-BE49-F238E27FC236}">
                  <a16:creationId xmlns:a16="http://schemas.microsoft.com/office/drawing/2014/main" xmlns="" id="{34360295-EBA0-4D6B-B9AE-F116BE1EB381}"/>
                </a:ext>
              </a:extLst>
            </p:cNvPr>
            <p:cNvSpPr txBox="1"/>
            <p:nvPr/>
          </p:nvSpPr>
          <p:spPr>
            <a:xfrm>
              <a:off x="7035028" y="4388401"/>
              <a:ext cx="1850522" cy="246221"/>
            </a:xfrm>
            <a:prstGeom prst="rect">
              <a:avLst/>
            </a:prstGeom>
            <a:noFill/>
          </p:spPr>
          <p:txBody>
            <a:bodyPr wrap="square" rtlCol="0">
              <a:spAutoFit/>
            </a:bodyPr>
            <a:lstStyle/>
            <a:p>
              <a:r>
                <a:rPr lang="en-US" altLang="ko-KR" sz="1000" dirty="0">
                  <a:latin typeface="SamsungOne 400" panose="020B0503030303020204" pitchFamily="34" charset="0"/>
                  <a:ea typeface="SamsungOne 400" panose="020B0503030303020204" pitchFamily="34" charset="0"/>
                </a:rPr>
                <a:t>method:</a:t>
              </a:r>
              <a:endParaRPr lang="ko-KR" altLang="en-US" sz="1000" dirty="0">
                <a:latin typeface="SamsungOne 400" panose="020B0503030303020204" pitchFamily="34" charset="0"/>
              </a:endParaRPr>
            </a:p>
          </p:txBody>
        </p:sp>
        <p:sp>
          <p:nvSpPr>
            <p:cNvPr id="55" name="직사각형 54">
              <a:extLst>
                <a:ext uri="{FF2B5EF4-FFF2-40B4-BE49-F238E27FC236}">
                  <a16:creationId xmlns:a16="http://schemas.microsoft.com/office/drawing/2014/main" xmlns="" id="{346294EA-75F8-48C2-BBE6-8AE9607BC44E}"/>
                </a:ext>
              </a:extLst>
            </p:cNvPr>
            <p:cNvSpPr/>
            <p:nvPr/>
          </p:nvSpPr>
          <p:spPr>
            <a:xfrm>
              <a:off x="6644256" y="5319237"/>
              <a:ext cx="1628252" cy="421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56" name="직선 연결선 55">
              <a:extLst>
                <a:ext uri="{FF2B5EF4-FFF2-40B4-BE49-F238E27FC236}">
                  <a16:creationId xmlns:a16="http://schemas.microsoft.com/office/drawing/2014/main" xmlns="" id="{B9D5C4FA-673F-4604-8457-1AC558DF5A8C}"/>
                </a:ext>
              </a:extLst>
            </p:cNvPr>
            <p:cNvCxnSpPr/>
            <p:nvPr/>
          </p:nvCxnSpPr>
          <p:spPr>
            <a:xfrm>
              <a:off x="6644256" y="5491420"/>
              <a:ext cx="162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DE0A40DC-F6C5-4B1C-B788-CEAE68E03E52}"/>
                </a:ext>
              </a:extLst>
            </p:cNvPr>
            <p:cNvSpPr txBox="1"/>
            <p:nvPr/>
          </p:nvSpPr>
          <p:spPr>
            <a:xfrm>
              <a:off x="6615683" y="5297614"/>
              <a:ext cx="724878" cy="246221"/>
            </a:xfrm>
            <a:prstGeom prst="rect">
              <a:avLst/>
            </a:prstGeom>
            <a:noFill/>
          </p:spPr>
          <p:txBody>
            <a:bodyPr wrap="none" rtlCol="0">
              <a:spAutoFit/>
            </a:bodyPr>
            <a:lstStyle/>
            <a:p>
              <a:r>
                <a:rPr lang="en-US" altLang="ko-KR" sz="1000" dirty="0">
                  <a:latin typeface="SamsungOne 400" panose="020B0503030303020204" pitchFamily="34" charset="0"/>
                  <a:ea typeface="SamsungOne 400" panose="020B0503030303020204" pitchFamily="34" charset="0"/>
                </a:rPr>
                <a:t>attribute:</a:t>
              </a:r>
              <a:endParaRPr lang="ko-KR" altLang="en-US" sz="1000" dirty="0">
                <a:latin typeface="SamsungOne 400" panose="020B0503030303020204" pitchFamily="34" charset="0"/>
              </a:endParaRPr>
            </a:p>
          </p:txBody>
        </p:sp>
        <p:sp>
          <p:nvSpPr>
            <p:cNvPr id="58" name="TextBox 57">
              <a:extLst>
                <a:ext uri="{FF2B5EF4-FFF2-40B4-BE49-F238E27FC236}">
                  <a16:creationId xmlns:a16="http://schemas.microsoft.com/office/drawing/2014/main" xmlns="" id="{9679B2C9-5586-4C09-BED5-8AE929770250}"/>
                </a:ext>
              </a:extLst>
            </p:cNvPr>
            <p:cNvSpPr txBox="1"/>
            <p:nvPr/>
          </p:nvSpPr>
          <p:spPr>
            <a:xfrm>
              <a:off x="6634741" y="5503557"/>
              <a:ext cx="1850522" cy="246221"/>
            </a:xfrm>
            <a:prstGeom prst="rect">
              <a:avLst/>
            </a:prstGeom>
            <a:noFill/>
          </p:spPr>
          <p:txBody>
            <a:bodyPr wrap="square" rtlCol="0">
              <a:spAutoFit/>
            </a:bodyPr>
            <a:lstStyle/>
            <a:p>
              <a:r>
                <a:rPr lang="en-US" altLang="ko-KR" sz="1000" dirty="0">
                  <a:latin typeface="SamsungOne 400" panose="020B0503030303020204" pitchFamily="34" charset="0"/>
                  <a:ea typeface="SamsungOne 400" panose="020B0503030303020204" pitchFamily="34" charset="0"/>
                </a:rPr>
                <a:t>method:</a:t>
              </a:r>
              <a:endParaRPr lang="ko-KR" altLang="en-US" sz="1000" dirty="0">
                <a:latin typeface="SamsungOne 400" panose="020B0503030303020204" pitchFamily="34" charset="0"/>
              </a:endParaRPr>
            </a:p>
          </p:txBody>
        </p:sp>
        <p:sp>
          <p:nvSpPr>
            <p:cNvPr id="50" name="직사각형 49">
              <a:extLst>
                <a:ext uri="{FF2B5EF4-FFF2-40B4-BE49-F238E27FC236}">
                  <a16:creationId xmlns:a16="http://schemas.microsoft.com/office/drawing/2014/main" xmlns="" id="{6DD3611A-7087-42F3-8C34-8F5072B126C4}"/>
                </a:ext>
              </a:extLst>
            </p:cNvPr>
            <p:cNvSpPr/>
            <p:nvPr/>
          </p:nvSpPr>
          <p:spPr>
            <a:xfrm>
              <a:off x="6324133" y="4763660"/>
              <a:ext cx="1628254" cy="44767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51" name="직선 연결선 50">
              <a:extLst>
                <a:ext uri="{FF2B5EF4-FFF2-40B4-BE49-F238E27FC236}">
                  <a16:creationId xmlns:a16="http://schemas.microsoft.com/office/drawing/2014/main" xmlns="" id="{3EB6AC26-F1D5-47FF-93E6-C82C00CF0B3B}"/>
                </a:ext>
              </a:extLst>
            </p:cNvPr>
            <p:cNvCxnSpPr/>
            <p:nvPr/>
          </p:nvCxnSpPr>
          <p:spPr>
            <a:xfrm>
              <a:off x="6324132" y="4935844"/>
              <a:ext cx="1628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xmlns="" id="{26ECDAE8-35C9-4129-BBE2-1C3D1A0EEF39}"/>
                </a:ext>
              </a:extLst>
            </p:cNvPr>
            <p:cNvSpPr txBox="1"/>
            <p:nvPr/>
          </p:nvSpPr>
          <p:spPr>
            <a:xfrm>
              <a:off x="6314617" y="4947981"/>
              <a:ext cx="1850523" cy="246221"/>
            </a:xfrm>
            <a:prstGeom prst="rect">
              <a:avLst/>
            </a:prstGeom>
            <a:noFill/>
          </p:spPr>
          <p:txBody>
            <a:bodyPr wrap="square" rtlCol="0">
              <a:spAutoFit/>
            </a:bodyPr>
            <a:lstStyle/>
            <a:p>
              <a:r>
                <a:rPr lang="en-US" altLang="ko-KR" sz="1000" dirty="0">
                  <a:latin typeface="SamsungOne 400" panose="020B0503030303020204" pitchFamily="34" charset="0"/>
                  <a:ea typeface="SamsungOne 400" panose="020B0503030303020204" pitchFamily="34" charset="0"/>
                </a:rPr>
                <a:t>method :</a:t>
              </a:r>
              <a:endParaRPr lang="ko-KR" altLang="en-US" sz="1000" dirty="0">
                <a:latin typeface="SamsungOne 400" panose="020B0503030303020204" pitchFamily="34" charset="0"/>
              </a:endParaRPr>
            </a:p>
          </p:txBody>
        </p:sp>
        <p:sp>
          <p:nvSpPr>
            <p:cNvPr id="54" name="TextBox 53">
              <a:extLst>
                <a:ext uri="{FF2B5EF4-FFF2-40B4-BE49-F238E27FC236}">
                  <a16:creationId xmlns:a16="http://schemas.microsoft.com/office/drawing/2014/main" xmlns="" id="{52286919-E262-4BE8-B3FF-AD204087A76F}"/>
                </a:ext>
              </a:extLst>
            </p:cNvPr>
            <p:cNvSpPr txBox="1"/>
            <p:nvPr/>
          </p:nvSpPr>
          <p:spPr>
            <a:xfrm>
              <a:off x="6305084" y="4732512"/>
              <a:ext cx="724878" cy="246221"/>
            </a:xfrm>
            <a:prstGeom prst="rect">
              <a:avLst/>
            </a:prstGeom>
            <a:noFill/>
          </p:spPr>
          <p:txBody>
            <a:bodyPr wrap="none" rtlCol="0">
              <a:spAutoFit/>
            </a:bodyPr>
            <a:lstStyle/>
            <a:p>
              <a:r>
                <a:rPr lang="en-US" altLang="ko-KR" sz="1000" dirty="0">
                  <a:latin typeface="SamsungOne 400" panose="020B0503030303020204" pitchFamily="34" charset="0"/>
                  <a:ea typeface="SamsungOne 400" panose="020B0503030303020204" pitchFamily="34" charset="0"/>
                </a:rPr>
                <a:t>attribute:</a:t>
              </a:r>
              <a:endParaRPr lang="ko-KR" altLang="en-US" sz="1000" dirty="0">
                <a:latin typeface="SamsungOne 400" panose="020B0503030303020204" pitchFamily="34" charset="0"/>
              </a:endParaRPr>
            </a:p>
          </p:txBody>
        </p:sp>
        <p:sp>
          <p:nvSpPr>
            <p:cNvPr id="38" name="자유형 100">
              <a:extLst>
                <a:ext uri="{FF2B5EF4-FFF2-40B4-BE49-F238E27FC236}">
                  <a16:creationId xmlns:a16="http://schemas.microsoft.com/office/drawing/2014/main" xmlns="" id="{0E3C3CF0-25EE-4FFF-A9B7-94B2B82148BB}"/>
                </a:ext>
              </a:extLst>
            </p:cNvPr>
            <p:cNvSpPr/>
            <p:nvPr/>
          </p:nvSpPr>
          <p:spPr>
            <a:xfrm>
              <a:off x="4484862" y="2152053"/>
              <a:ext cx="1343576" cy="1197752"/>
            </a:xfrm>
            <a:custGeom>
              <a:avLst/>
              <a:gdLst>
                <a:gd name="connsiteX0" fmla="*/ 0 w 1402915"/>
                <a:gd name="connsiteY0" fmla="*/ 0 h 1828800"/>
                <a:gd name="connsiteX1" fmla="*/ 0 w 1402915"/>
                <a:gd name="connsiteY1" fmla="*/ 1828800 h 1828800"/>
                <a:gd name="connsiteX2" fmla="*/ 1402915 w 1402915"/>
                <a:gd name="connsiteY2" fmla="*/ 1803748 h 1828800"/>
                <a:gd name="connsiteX3" fmla="*/ 1402915 w 1402915"/>
                <a:gd name="connsiteY3" fmla="*/ 513567 h 1828800"/>
                <a:gd name="connsiteX4" fmla="*/ 889348 w 1402915"/>
                <a:gd name="connsiteY4" fmla="*/ 0 h 1828800"/>
                <a:gd name="connsiteX5" fmla="*/ 0 w 1402915"/>
                <a:gd name="connsiteY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2915" h="1828800">
                  <a:moveTo>
                    <a:pt x="0" y="0"/>
                  </a:moveTo>
                  <a:lnTo>
                    <a:pt x="0" y="1828800"/>
                  </a:lnTo>
                  <a:lnTo>
                    <a:pt x="1402915" y="1803748"/>
                  </a:lnTo>
                  <a:lnTo>
                    <a:pt x="1402915" y="513567"/>
                  </a:lnTo>
                  <a:lnTo>
                    <a:pt x="889348" y="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40" name="TextBox 39">
              <a:extLst>
                <a:ext uri="{FF2B5EF4-FFF2-40B4-BE49-F238E27FC236}">
                  <a16:creationId xmlns:a16="http://schemas.microsoft.com/office/drawing/2014/main" xmlns="" id="{68F74243-DA3D-4720-BB70-49B7B9A32429}"/>
                </a:ext>
              </a:extLst>
            </p:cNvPr>
            <p:cNvSpPr txBox="1"/>
            <p:nvPr/>
          </p:nvSpPr>
          <p:spPr>
            <a:xfrm>
              <a:off x="5830055" y="2645321"/>
              <a:ext cx="700833" cy="276999"/>
            </a:xfrm>
            <a:prstGeom prst="rect">
              <a:avLst/>
            </a:prstGeom>
            <a:noFill/>
          </p:spPr>
          <p:txBody>
            <a:bodyPr wrap="none" rtlCol="0">
              <a:spAutoFit/>
            </a:bodyPr>
            <a:lstStyle/>
            <a:p>
              <a:r>
                <a:rPr lang="en-US" altLang="ko-KR" sz="1200" dirty="0">
                  <a:latin typeface="SamsungOne 400" panose="020B0503030303020204" pitchFamily="34" charset="0"/>
                  <a:ea typeface="SamsungOne 400" panose="020B0503030303020204" pitchFamily="34" charset="0"/>
                </a:rPr>
                <a:t>prog.py</a:t>
              </a:r>
              <a:endParaRPr lang="ko-KR" altLang="en-US" sz="1200" dirty="0">
                <a:latin typeface="SamsungOne 400" panose="020B0503030303020204" pitchFamily="34" charset="0"/>
              </a:endParaRPr>
            </a:p>
          </p:txBody>
        </p:sp>
        <p:sp>
          <p:nvSpPr>
            <p:cNvPr id="41" name="타원 40">
              <a:extLst>
                <a:ext uri="{FF2B5EF4-FFF2-40B4-BE49-F238E27FC236}">
                  <a16:creationId xmlns:a16="http://schemas.microsoft.com/office/drawing/2014/main" xmlns="" id="{53A8AB9D-EFF5-4D59-AE18-C4969BE8FAFA}"/>
                </a:ext>
              </a:extLst>
            </p:cNvPr>
            <p:cNvSpPr/>
            <p:nvPr/>
          </p:nvSpPr>
          <p:spPr>
            <a:xfrm>
              <a:off x="4545369" y="2232476"/>
              <a:ext cx="947637" cy="282965"/>
            </a:xfrm>
            <a:prstGeom prst="ellipse">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obj1</a:t>
              </a:r>
              <a:endParaRPr lang="ko-KR" altLang="en-US" sz="1200" dirty="0">
                <a:solidFill>
                  <a:schemeClr val="tx1"/>
                </a:solidFill>
                <a:latin typeface="SamsungOne 400" panose="020B0503030303020204" pitchFamily="34" charset="0"/>
              </a:endParaRPr>
            </a:p>
          </p:txBody>
        </p:sp>
        <p:sp>
          <p:nvSpPr>
            <p:cNvPr id="42" name="타원 41">
              <a:extLst>
                <a:ext uri="{FF2B5EF4-FFF2-40B4-BE49-F238E27FC236}">
                  <a16:creationId xmlns:a16="http://schemas.microsoft.com/office/drawing/2014/main" xmlns="" id="{4FCD98CE-3966-4B61-A4B6-EFFC808CF55F}"/>
                </a:ext>
              </a:extLst>
            </p:cNvPr>
            <p:cNvSpPr/>
            <p:nvPr/>
          </p:nvSpPr>
          <p:spPr>
            <a:xfrm>
              <a:off x="4527534" y="2656924"/>
              <a:ext cx="947637" cy="282965"/>
            </a:xfrm>
            <a:prstGeom prst="ellipse">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obj2</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43" name="타원 42">
              <a:extLst>
                <a:ext uri="{FF2B5EF4-FFF2-40B4-BE49-F238E27FC236}">
                  <a16:creationId xmlns:a16="http://schemas.microsoft.com/office/drawing/2014/main" xmlns="" id="{2F9D2E91-6501-4613-BDED-3E5F82DE8662}"/>
                </a:ext>
              </a:extLst>
            </p:cNvPr>
            <p:cNvSpPr/>
            <p:nvPr/>
          </p:nvSpPr>
          <p:spPr>
            <a:xfrm>
              <a:off x="4803383" y="2987050"/>
              <a:ext cx="947637" cy="282965"/>
            </a:xfrm>
            <a:prstGeom prst="ellipse">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obj3</a:t>
              </a:r>
              <a:endParaRPr lang="ko-KR" altLang="en-US" sz="1200" dirty="0">
                <a:solidFill>
                  <a:schemeClr val="tx1"/>
                </a:solidFill>
                <a:latin typeface="SamsungOne 400" panose="020B0503030303020204" pitchFamily="34" charset="0"/>
                <a:ea typeface="SamsungOne 400" panose="020B0503030303020204" pitchFamily="34" charset="0"/>
              </a:endParaRPr>
            </a:p>
          </p:txBody>
        </p:sp>
        <p:cxnSp>
          <p:nvCxnSpPr>
            <p:cNvPr id="44" name="직선 화살표 연결선 43">
              <a:extLst>
                <a:ext uri="{FF2B5EF4-FFF2-40B4-BE49-F238E27FC236}">
                  <a16:creationId xmlns:a16="http://schemas.microsoft.com/office/drawing/2014/main" xmlns="" id="{8F836090-9D5F-4828-B169-314ED7565295}"/>
                </a:ext>
              </a:extLst>
            </p:cNvPr>
            <p:cNvCxnSpPr>
              <a:endCxn id="42" idx="1"/>
            </p:cNvCxnSpPr>
            <p:nvPr/>
          </p:nvCxnSpPr>
          <p:spPr>
            <a:xfrm flipH="1">
              <a:off x="4666312" y="2507388"/>
              <a:ext cx="137071" cy="190975"/>
            </a:xfrm>
            <a:prstGeom prst="straightConnector1">
              <a:avLst/>
            </a:prstGeom>
            <a:ln w="12700">
              <a:solidFill>
                <a:srgbClr val="1429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xmlns="" id="{F7B47603-9597-4C25-B3C7-0913C7A8C400}"/>
                </a:ext>
              </a:extLst>
            </p:cNvPr>
            <p:cNvCxnSpPr/>
            <p:nvPr/>
          </p:nvCxnSpPr>
          <p:spPr>
            <a:xfrm>
              <a:off x="5363999" y="2474002"/>
              <a:ext cx="258014" cy="554487"/>
            </a:xfrm>
            <a:prstGeom prst="straightConnector1">
              <a:avLst/>
            </a:prstGeom>
            <a:ln w="12700">
              <a:solidFill>
                <a:srgbClr val="1429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FD1B8028-ACFA-43AC-8040-53277047E917}"/>
                </a:ext>
              </a:extLst>
            </p:cNvPr>
            <p:cNvSpPr/>
            <p:nvPr/>
          </p:nvSpPr>
          <p:spPr>
            <a:xfrm>
              <a:off x="6264344" y="4530357"/>
              <a:ext cx="647933"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str class</a:t>
              </a:r>
              <a:endParaRPr lang="ko-KR" altLang="en-US" sz="1000" dirty="0">
                <a:latin typeface="SamsungOne 400" panose="020B0503030303020204" pitchFamily="34" charset="0"/>
              </a:endParaRPr>
            </a:p>
          </p:txBody>
        </p:sp>
        <p:sp>
          <p:nvSpPr>
            <p:cNvPr id="47" name="직사각형 46">
              <a:extLst>
                <a:ext uri="{FF2B5EF4-FFF2-40B4-BE49-F238E27FC236}">
                  <a16:creationId xmlns:a16="http://schemas.microsoft.com/office/drawing/2014/main" xmlns="" id="{525C84E1-07C6-4F7D-8EDC-97C14F39E115}"/>
                </a:ext>
              </a:extLst>
            </p:cNvPr>
            <p:cNvSpPr/>
            <p:nvPr/>
          </p:nvSpPr>
          <p:spPr>
            <a:xfrm>
              <a:off x="7931849" y="5051473"/>
              <a:ext cx="646331"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int class</a:t>
              </a:r>
              <a:endParaRPr lang="ko-KR" altLang="en-US" sz="1000" dirty="0">
                <a:latin typeface="SamsungOne 400" panose="020B0503030303020204" pitchFamily="34" charset="0"/>
              </a:endParaRPr>
            </a:p>
          </p:txBody>
        </p:sp>
        <p:sp>
          <p:nvSpPr>
            <p:cNvPr id="48" name="직사각형 47">
              <a:extLst>
                <a:ext uri="{FF2B5EF4-FFF2-40B4-BE49-F238E27FC236}">
                  <a16:creationId xmlns:a16="http://schemas.microsoft.com/office/drawing/2014/main" xmlns="" id="{4D7652AB-89FC-4F06-8989-726474371BAE}"/>
                </a:ext>
              </a:extLst>
            </p:cNvPr>
            <p:cNvSpPr/>
            <p:nvPr/>
          </p:nvSpPr>
          <p:spPr>
            <a:xfrm>
              <a:off x="7484255" y="3955601"/>
              <a:ext cx="670375"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list class</a:t>
              </a:r>
              <a:endParaRPr lang="ko-KR" altLang="en-US" sz="1000" dirty="0">
                <a:latin typeface="SamsungOne 400" panose="020B0503030303020204" pitchFamily="34" charset="0"/>
              </a:endParaRPr>
            </a:p>
          </p:txBody>
        </p:sp>
        <p:sp>
          <p:nvSpPr>
            <p:cNvPr id="49" name="TextBox 48">
              <a:extLst>
                <a:ext uri="{FF2B5EF4-FFF2-40B4-BE49-F238E27FC236}">
                  <a16:creationId xmlns:a16="http://schemas.microsoft.com/office/drawing/2014/main" xmlns="" id="{1B3AF062-A205-469F-9528-169F952372C7}"/>
                </a:ext>
              </a:extLst>
            </p:cNvPr>
            <p:cNvSpPr txBox="1"/>
            <p:nvPr/>
          </p:nvSpPr>
          <p:spPr>
            <a:xfrm>
              <a:off x="3793515" y="2507388"/>
              <a:ext cx="740908" cy="400110"/>
            </a:xfrm>
            <a:prstGeom prst="rect">
              <a:avLst/>
            </a:prstGeom>
            <a:noFill/>
          </p:spPr>
          <p:txBody>
            <a:bodyPr wrap="none" rtlCol="0">
              <a:spAutoFit/>
            </a:bodyPr>
            <a:lstStyle/>
            <a:p>
              <a:r>
                <a:rPr lang="ko-KR" altLang="en-US" sz="1000" dirty="0">
                  <a:latin typeface="SamsungOne 400" panose="020B0503030303020204" pitchFamily="34" charset="0"/>
                </a:rPr>
                <a:t>객체 간의</a:t>
              </a:r>
              <a:endParaRPr lang="en-US" altLang="ko-KR" sz="1000" dirty="0">
                <a:latin typeface="SamsungOne 400" panose="020B0503030303020204" pitchFamily="34" charset="0"/>
                <a:ea typeface="SamsungOne 400" panose="020B0503030303020204" pitchFamily="34" charset="0"/>
              </a:endParaRPr>
            </a:p>
            <a:p>
              <a:r>
                <a:rPr lang="ko-KR" altLang="en-US" sz="1000" dirty="0">
                  <a:latin typeface="SamsungOne 400" panose="020B0503030303020204" pitchFamily="34" charset="0"/>
                </a:rPr>
                <a:t>상호작용</a:t>
              </a:r>
            </a:p>
          </p:txBody>
        </p:sp>
        <p:sp>
          <p:nvSpPr>
            <p:cNvPr id="87" name="TextBox 86">
              <a:extLst>
                <a:ext uri="{FF2B5EF4-FFF2-40B4-BE49-F238E27FC236}">
                  <a16:creationId xmlns:a16="http://schemas.microsoft.com/office/drawing/2014/main" xmlns="" id="{B0407F64-2584-4F1D-8032-6E95F0EDD17F}"/>
                </a:ext>
              </a:extLst>
            </p:cNvPr>
            <p:cNvSpPr txBox="1"/>
            <p:nvPr/>
          </p:nvSpPr>
          <p:spPr>
            <a:xfrm>
              <a:off x="6872953" y="2015318"/>
              <a:ext cx="2654048" cy="830997"/>
            </a:xfrm>
            <a:prstGeom prst="rect">
              <a:avLst/>
            </a:prstGeom>
            <a:solidFill>
              <a:srgbClr val="DAE3F3"/>
            </a:solidFill>
            <a:ln>
              <a:solidFill>
                <a:srgbClr val="1429A0"/>
              </a:solidFill>
            </a:ln>
          </p:spPr>
          <p:txBody>
            <a:bodyPr wrap="square" rtlCol="0">
              <a:spAutoFit/>
            </a:bodyPr>
            <a:lstStyle/>
            <a:p>
              <a:r>
                <a:rPr lang="en-US" altLang="ko-KR" sz="1200" dirty="0">
                  <a:latin typeface="SamsungOne 400" panose="020B0503030303020204" pitchFamily="34" charset="0"/>
                  <a:ea typeface="SamsungOne 400" panose="020B0503030303020204" pitchFamily="34" charset="0"/>
                </a:rPr>
                <a:t>Classes are templates (type) for constructing objects. For actual programming, you need objects and interactions among objects. </a:t>
              </a:r>
            </a:p>
          </p:txBody>
        </p:sp>
        <p:sp>
          <p:nvSpPr>
            <p:cNvPr id="89" name="TextBox 88">
              <a:extLst>
                <a:ext uri="{FF2B5EF4-FFF2-40B4-BE49-F238E27FC236}">
                  <a16:creationId xmlns:a16="http://schemas.microsoft.com/office/drawing/2014/main" xmlns="" id="{03E86AC6-25E7-4192-9252-2273A2216104}"/>
                </a:ext>
              </a:extLst>
            </p:cNvPr>
            <p:cNvSpPr txBox="1"/>
            <p:nvPr/>
          </p:nvSpPr>
          <p:spPr>
            <a:xfrm>
              <a:off x="1219627" y="2450673"/>
              <a:ext cx="1975214" cy="492443"/>
            </a:xfrm>
            <a:prstGeom prst="rect">
              <a:avLst/>
            </a:prstGeom>
            <a:solidFill>
              <a:srgbClr val="DAE3F3"/>
            </a:solidFill>
            <a:ln>
              <a:solidFill>
                <a:srgbClr val="1429A0"/>
              </a:solidFill>
            </a:ln>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Let’s call the part coded by the user as </a:t>
              </a:r>
              <a:r>
                <a:rPr lang="en-US" altLang="ko-KR" sz="1300" dirty="0" err="1">
                  <a:latin typeface="SamsungOne 400" panose="020B0503030303020204" pitchFamily="34" charset="0"/>
                  <a:ea typeface="SamsungOne 400" panose="020B0503030303020204" pitchFamily="34" charset="0"/>
                </a:rPr>
                <a:t>prog.py</a:t>
              </a:r>
              <a:endParaRPr lang="en-US" altLang="ko-KR" sz="1300" dirty="0">
                <a:latin typeface="SamsungOne 400" panose="020B0503030303020204" pitchFamily="34" charset="0"/>
                <a:ea typeface="SamsungOne 400" panose="020B0503030303020204" pitchFamily="34" charset="0"/>
              </a:endParaRPr>
            </a:p>
          </p:txBody>
        </p:sp>
        <p:sp>
          <p:nvSpPr>
            <p:cNvPr id="90" name="직사각형 89">
              <a:extLst>
                <a:ext uri="{FF2B5EF4-FFF2-40B4-BE49-F238E27FC236}">
                  <a16:creationId xmlns:a16="http://schemas.microsoft.com/office/drawing/2014/main" xmlns="" id="{BEA4A141-3AF5-47D7-8A8F-EB3F46FE0EA0}"/>
                </a:ext>
              </a:extLst>
            </p:cNvPr>
            <p:cNvSpPr/>
            <p:nvPr/>
          </p:nvSpPr>
          <p:spPr>
            <a:xfrm>
              <a:off x="3302000" y="2035479"/>
              <a:ext cx="3351583" cy="1428750"/>
            </a:xfrm>
            <a:prstGeom prst="rect">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cxnSp>
          <p:nvCxnSpPr>
            <p:cNvPr id="3" name="직선 화살표 연결선 2"/>
            <p:cNvCxnSpPr>
              <a:stCxn id="87" idx="1"/>
            </p:cNvCxnSpPr>
            <p:nvPr/>
          </p:nvCxnSpPr>
          <p:spPr>
            <a:xfrm flipH="1">
              <a:off x="6259003" y="2430817"/>
              <a:ext cx="613950" cy="133789"/>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4" name="위쪽 화살표 3"/>
            <p:cNvSpPr/>
            <p:nvPr/>
          </p:nvSpPr>
          <p:spPr>
            <a:xfrm>
              <a:off x="4869759" y="3505200"/>
              <a:ext cx="281361" cy="320040"/>
            </a:xfrm>
            <a:prstGeom prst="up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5" name="TextBox 4">
              <a:extLst>
                <a:ext uri="{FF2B5EF4-FFF2-40B4-BE49-F238E27FC236}">
                  <a16:creationId xmlns:a16="http://schemas.microsoft.com/office/drawing/2014/main" xmlns="" id="{037EC3FE-4106-464C-85DD-32BB2FA9D477}"/>
                </a:ext>
              </a:extLst>
            </p:cNvPr>
            <p:cNvSpPr txBox="1"/>
            <p:nvPr/>
          </p:nvSpPr>
          <p:spPr>
            <a:xfrm>
              <a:off x="3393205" y="2449489"/>
              <a:ext cx="1024186" cy="646331"/>
            </a:xfrm>
            <a:prstGeom prst="rect">
              <a:avLst/>
            </a:prstGeom>
            <a:solidFill>
              <a:schemeClr val="bg1"/>
            </a:solidFill>
          </p:spPr>
          <p:txBody>
            <a:bodyPr wrap="square" rtlCol="0">
              <a:spAutoFit/>
            </a:bodyPr>
            <a:lstStyle/>
            <a:p>
              <a:pPr algn="ctr"/>
              <a:r>
                <a:rPr kumimoji="1" lang="en-US" altLang="ko-KR" sz="1200" dirty="0">
                  <a:latin typeface="SamsungOne 400" panose="020B0503030303020204" pitchFamily="34" charset="0"/>
                  <a:ea typeface="SamsungOne 400" panose="020B0503030303020204" pitchFamily="34" charset="0"/>
                </a:rPr>
                <a:t>Interactions </a:t>
              </a:r>
            </a:p>
            <a:p>
              <a:pPr algn="ctr"/>
              <a:r>
                <a:rPr kumimoji="1" lang="en-US" altLang="ko-KR" sz="1200" dirty="0">
                  <a:latin typeface="SamsungOne 400" panose="020B0503030303020204" pitchFamily="34" charset="0"/>
                  <a:ea typeface="SamsungOne 400" panose="020B0503030303020204" pitchFamily="34" charset="0"/>
                </a:rPr>
                <a:t>among objects</a:t>
              </a:r>
              <a:endParaRPr kumimoji="1" lang="ko-KR" altLang="en-US" sz="1200" dirty="0">
                <a:latin typeface="SamsungOne 400" panose="020B0503030303020204" pitchFamily="34" charset="0"/>
              </a:endParaRPr>
            </a:p>
          </p:txBody>
        </p:sp>
      </p:grpSp>
      <p:sp>
        <p:nvSpPr>
          <p:cNvPr id="88" name="직사각형 8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91" name="직사각형 9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5" name="직사각형 9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97" name="TextBox 96">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Various functions and classes included in </a:t>
            </a:r>
            <a:r>
              <a:rPr lang="en-US" altLang="ko-KR" b="1" u="sng" dirty="0">
                <a:latin typeface="Samsung Sharp Sans" pitchFamily="2" charset="0"/>
                <a:ea typeface="Samsung Sharp Sans" pitchFamily="2" charset="0"/>
                <a:cs typeface="Samsung Sharp Sans" pitchFamily="2" charset="0"/>
              </a:rPr>
              <a:t>modules</a:t>
            </a:r>
          </a:p>
        </p:txBody>
      </p:sp>
    </p:spTree>
    <p:extLst>
      <p:ext uri="{BB962C8B-B14F-4D97-AF65-F5344CB8AC3E}">
        <p14:creationId xmlns:p14="http://schemas.microsoft.com/office/powerpoint/2010/main" val="2037965855"/>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테이블이(가) 표시된 사진&#10;&#10;자동 생성된 설명">
            <a:extLst>
              <a:ext uri="{FF2B5EF4-FFF2-40B4-BE49-F238E27FC236}">
                <a16:creationId xmlns:a16="http://schemas.microsoft.com/office/drawing/2014/main" xmlns="" id="{EA72947B-4C92-48F5-B983-47DCF86EE333}"/>
              </a:ext>
            </a:extLst>
          </p:cNvPr>
          <p:cNvPicPr>
            <a:picLocks noChangeAspect="1"/>
          </p:cNvPicPr>
          <p:nvPr/>
        </p:nvPicPr>
        <p:blipFill rotWithShape="1">
          <a:blip r:embed="rId3"/>
          <a:srcRect l="-1" r="262"/>
          <a:stretch/>
        </p:blipFill>
        <p:spPr>
          <a:xfrm>
            <a:off x="540482" y="2579491"/>
            <a:ext cx="8974242" cy="2845949"/>
          </a:xfrm>
          <a:prstGeom prst="rect">
            <a:avLst/>
          </a:prstGeom>
        </p:spPr>
      </p:pic>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17" name="TextBox 16">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2.3. Specific functionalities of type and id function</a:t>
            </a:r>
          </a:p>
        </p:txBody>
      </p:sp>
      <p:sp>
        <p:nvSpPr>
          <p:cNvPr id="18" name="직사각형 17">
            <a:extLst>
              <a:ext uri="{FF2B5EF4-FFF2-40B4-BE49-F238E27FC236}">
                <a16:creationId xmlns="" xmlns:a16="http://schemas.microsoft.com/office/drawing/2014/main" id="{F592450A-01E1-4E06-9A3E-8EA290D8E695}"/>
              </a:ext>
            </a:extLst>
          </p:cNvPr>
          <p:cNvSpPr/>
          <p:nvPr/>
        </p:nvSpPr>
        <p:spPr>
          <a:xfrm>
            <a:off x="580388" y="202553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type function returns the data type of an object.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Each object, when created, has its own id value. You can obtain this id by the id function. </a:t>
            </a:r>
          </a:p>
        </p:txBody>
      </p:sp>
    </p:spTree>
    <p:extLst>
      <p:ext uri="{BB962C8B-B14F-4D97-AF65-F5344CB8AC3E}">
        <p14:creationId xmlns:p14="http://schemas.microsoft.com/office/powerpoint/2010/main" val="8955274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2"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9" name="직사각형 28">
            <a:extLst>
              <a:ext uri="{FF2B5EF4-FFF2-40B4-BE49-F238E27FC236}">
                <a16:creationId xmlns:a16="http://schemas.microsoft.com/office/drawing/2014/main" xmlns="" id="{F1B12DA7-C15F-4B00-8AB3-088BA5E0B6A4}"/>
              </a:ext>
            </a:extLst>
          </p:cNvPr>
          <p:cNvSpPr/>
          <p:nvPr/>
        </p:nvSpPr>
        <p:spPr>
          <a:xfrm>
            <a:off x="690341" y="2309433"/>
            <a:ext cx="8619913"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object has its own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value.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objects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identical,</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times you can reference the same object with variables of different names. Let’s check this with the id function. </a:t>
            </a:r>
          </a:p>
        </p:txBody>
      </p:sp>
      <p:grpSp>
        <p:nvGrpSpPr>
          <p:cNvPr id="8" name="그룹 7"/>
          <p:cNvGrpSpPr/>
          <p:nvPr/>
        </p:nvGrpSpPr>
        <p:grpSpPr>
          <a:xfrm>
            <a:off x="2606441" y="5119647"/>
            <a:ext cx="4693118" cy="991318"/>
            <a:chOff x="2477270" y="5114480"/>
            <a:chExt cx="4693118" cy="991318"/>
          </a:xfrm>
        </p:grpSpPr>
        <p:sp>
          <p:nvSpPr>
            <p:cNvPr id="6" name="TextBox 5">
              <a:extLst>
                <a:ext uri="{FF2B5EF4-FFF2-40B4-BE49-F238E27FC236}">
                  <a16:creationId xmlns:a16="http://schemas.microsoft.com/office/drawing/2014/main" xmlns="" id="{0E9FA20F-EACA-4B04-B66E-08E9F2AB3897}"/>
                </a:ext>
              </a:extLst>
            </p:cNvPr>
            <p:cNvSpPr txBox="1"/>
            <p:nvPr/>
          </p:nvSpPr>
          <p:spPr>
            <a:xfrm>
              <a:off x="4202909" y="5392928"/>
              <a:ext cx="2967479" cy="307777"/>
            </a:xfrm>
            <a:prstGeom prst="rect">
              <a:avLst/>
            </a:prstGeom>
            <a:solidFill>
              <a:schemeClr val="accent4">
                <a:lumMod val="20000"/>
                <a:lumOff val="80000"/>
              </a:schemeClr>
            </a:solidFill>
            <a:ln>
              <a:solidFill>
                <a:srgbClr val="193EB0"/>
              </a:solidFill>
            </a:ln>
          </p:spPr>
          <p:txBody>
            <a:bodyPr wrap="none" rtlCol="0">
              <a:spAutoFit/>
            </a:bodyPr>
            <a:lstStyle/>
            <a:p>
              <a:r>
                <a:rPr lang="en-US" altLang="ko-KR" sz="1400" dirty="0">
                  <a:latin typeface="D2Coding" panose="020B0609020101020101" pitchFamily="49" charset="-127"/>
                  <a:ea typeface="D2Coding" panose="020B0609020101020101" pitchFamily="49" charset="-127"/>
                </a:rPr>
                <a:t>['lion', 'tiger', 'cat', 'dog']</a:t>
              </a:r>
              <a:endParaRPr lang="ko-KR" altLang="en-US" sz="1400" dirty="0">
                <a:latin typeface="D2Coding" panose="020B0609020101020101" pitchFamily="49" charset="-127"/>
                <a:ea typeface="D2Coding" panose="020B0609020101020101" pitchFamily="49" charset="-127"/>
              </a:endParaRPr>
            </a:p>
          </p:txBody>
        </p:sp>
        <p:sp>
          <p:nvSpPr>
            <p:cNvPr id="7" name="TextBox 6">
              <a:extLst>
                <a:ext uri="{FF2B5EF4-FFF2-40B4-BE49-F238E27FC236}">
                  <a16:creationId xmlns:a16="http://schemas.microsoft.com/office/drawing/2014/main" xmlns="" id="{6D54CEF1-984F-4985-B863-18E824C9B001}"/>
                </a:ext>
              </a:extLst>
            </p:cNvPr>
            <p:cNvSpPr txBox="1"/>
            <p:nvPr/>
          </p:nvSpPr>
          <p:spPr>
            <a:xfrm>
              <a:off x="2477270" y="5114480"/>
              <a:ext cx="813043" cy="307777"/>
            </a:xfrm>
            <a:prstGeom prst="rect">
              <a:avLst/>
            </a:prstGeom>
            <a:solidFill>
              <a:srgbClr val="DAE3F3"/>
            </a:solidFill>
            <a:ln>
              <a:noFill/>
            </a:ln>
          </p:spPr>
          <p:txBody>
            <a:bodyPr wrap="none" rtlCol="0">
              <a:spAutoFit/>
            </a:bodyPr>
            <a:lstStyle/>
            <a:p>
              <a:r>
                <a:rPr lang="en-US" altLang="ko-KR" sz="1400" dirty="0">
                  <a:latin typeface="D2Coding" panose="020B0609020101020101" pitchFamily="49" charset="-127"/>
                  <a:ea typeface="D2Coding" panose="020B0609020101020101" pitchFamily="49" charset="-127"/>
                </a:rPr>
                <a:t>animals</a:t>
              </a:r>
              <a:endParaRPr lang="ko-KR" altLang="en-US" sz="1400" dirty="0">
                <a:latin typeface="D2Coding" panose="020B0609020101020101" pitchFamily="49" charset="-127"/>
                <a:ea typeface="D2Coding" panose="020B0609020101020101" pitchFamily="49" charset="-127"/>
              </a:endParaRPr>
            </a:p>
          </p:txBody>
        </p:sp>
        <p:sp>
          <p:nvSpPr>
            <p:cNvPr id="14" name="TextBox 13">
              <a:extLst>
                <a:ext uri="{FF2B5EF4-FFF2-40B4-BE49-F238E27FC236}">
                  <a16:creationId xmlns:a16="http://schemas.microsoft.com/office/drawing/2014/main" xmlns="" id="{3C6EC6F2-C7E7-4269-B93F-F27B64AE40A5}"/>
                </a:ext>
              </a:extLst>
            </p:cNvPr>
            <p:cNvSpPr txBox="1"/>
            <p:nvPr/>
          </p:nvSpPr>
          <p:spPr>
            <a:xfrm>
              <a:off x="2627952" y="5675461"/>
              <a:ext cx="723275" cy="307777"/>
            </a:xfrm>
            <a:prstGeom prst="rect">
              <a:avLst/>
            </a:prstGeom>
            <a:solidFill>
              <a:srgbClr val="DAE3F3"/>
            </a:solidFill>
            <a:ln>
              <a:noFill/>
            </a:ln>
          </p:spPr>
          <p:txBody>
            <a:bodyPr wrap="none" rtlCol="0">
              <a:spAutoFit/>
            </a:bodyPr>
            <a:lstStyle/>
            <a:p>
              <a:r>
                <a:rPr lang="en-US" altLang="ko-KR" sz="1400" dirty="0">
                  <a:latin typeface="D2Coding" panose="020B0609020101020101" pitchFamily="49" charset="-127"/>
                  <a:ea typeface="D2Coding" panose="020B0609020101020101" pitchFamily="49" charset="-127"/>
                </a:rPr>
                <a:t>others</a:t>
              </a:r>
              <a:endParaRPr lang="ko-KR" altLang="en-US" sz="1400" dirty="0">
                <a:latin typeface="D2Coding" panose="020B0609020101020101" pitchFamily="49" charset="-127"/>
                <a:ea typeface="D2Coding" panose="020B0609020101020101" pitchFamily="49" charset="-127"/>
              </a:endParaRPr>
            </a:p>
          </p:txBody>
        </p:sp>
        <p:sp>
          <p:nvSpPr>
            <p:cNvPr id="21" name="TextBox 20">
              <a:extLst>
                <a:ext uri="{FF2B5EF4-FFF2-40B4-BE49-F238E27FC236}">
                  <a16:creationId xmlns:a16="http://schemas.microsoft.com/office/drawing/2014/main" xmlns="" id="{00EF18E4-38E4-4DD2-97B4-4DDC0C04F00C}"/>
                </a:ext>
              </a:extLst>
            </p:cNvPr>
            <p:cNvSpPr txBox="1"/>
            <p:nvPr/>
          </p:nvSpPr>
          <p:spPr>
            <a:xfrm>
              <a:off x="4480464" y="5798021"/>
              <a:ext cx="1980029" cy="307777"/>
            </a:xfrm>
            <a:prstGeom prst="rect">
              <a:avLst/>
            </a:prstGeom>
            <a:solidFill>
              <a:schemeClr val="bg1">
                <a:lumMod val="95000"/>
              </a:schemeClr>
            </a:solidFill>
            <a:ln>
              <a:solidFill>
                <a:srgbClr val="F1F1F1"/>
              </a:solidFill>
            </a:ln>
          </p:spPr>
          <p:txBody>
            <a:bodyPr wrap="none" rtlCol="0">
              <a:spAutoFit/>
            </a:bodyPr>
            <a:lstStyle/>
            <a:p>
              <a:r>
                <a:rPr lang="en-US" altLang="ko-KR" sz="1400" dirty="0">
                  <a:latin typeface="D2Coding" panose="020B0609020101020101" pitchFamily="49" charset="-127"/>
                  <a:ea typeface="D2Coding" panose="020B0609020101020101" pitchFamily="49" charset="-127"/>
                </a:rPr>
                <a:t>id() = </a:t>
              </a:r>
              <a:r>
                <a:rPr kumimoji="0" lang="ko-KR" altLang="ko-KR" sz="1400" b="0" i="0" u="none" strike="noStrike" cap="none" normalizeH="0" baseline="0" dirty="0">
                  <a:ln>
                    <a:noFill/>
                  </a:ln>
                  <a:solidFill>
                    <a:srgbClr val="000000"/>
                  </a:solidFill>
                  <a:effectLst/>
                  <a:latin typeface="D2Coding" panose="020B0609020101020101" pitchFamily="49" charset="-127"/>
                  <a:ea typeface="D2Coding" panose="020B0609020101020101" pitchFamily="49" charset="-127"/>
                </a:rPr>
                <a:t>1764472659904</a:t>
              </a:r>
              <a:endParaRPr lang="ko-KR" altLang="en-US" sz="1400" dirty="0">
                <a:latin typeface="D2Coding" panose="020B0609020101020101" pitchFamily="49" charset="-127"/>
                <a:ea typeface="D2Coding" panose="020B0609020101020101" pitchFamily="49" charset="-127"/>
              </a:endParaRPr>
            </a:p>
          </p:txBody>
        </p:sp>
        <p:cxnSp>
          <p:nvCxnSpPr>
            <p:cNvPr id="3" name="직선 화살표 연결선 2"/>
            <p:cNvCxnSpPr>
              <a:stCxn id="7" idx="3"/>
              <a:endCxn id="6" idx="1"/>
            </p:cNvCxnSpPr>
            <p:nvPr/>
          </p:nvCxnSpPr>
          <p:spPr>
            <a:xfrm>
              <a:off x="3290313" y="5268369"/>
              <a:ext cx="912596" cy="27844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14" idx="3"/>
              <a:endCxn id="6" idx="1"/>
            </p:cNvCxnSpPr>
            <p:nvPr/>
          </p:nvCxnSpPr>
          <p:spPr>
            <a:xfrm flipV="1">
              <a:off x="3351227" y="5546817"/>
              <a:ext cx="851682" cy="28253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20" name="TextBox 19">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2.3. Specific functionalities of type and id function</a:t>
            </a:r>
          </a:p>
        </p:txBody>
      </p:sp>
      <p:sp>
        <p:nvSpPr>
          <p:cNvPr id="28" name="직사각형 27">
            <a:extLst>
              <a:ext uri="{FF2B5EF4-FFF2-40B4-BE49-F238E27FC236}">
                <a16:creationId xmlns="" xmlns:a16="http://schemas.microsoft.com/office/drawing/2014/main"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By running the id function, you can verify if variables are referencing the same memory space. </a:t>
            </a:r>
          </a:p>
        </p:txBody>
      </p:sp>
      <p:grpSp>
        <p:nvGrpSpPr>
          <p:cNvPr id="2" name="그룹 1"/>
          <p:cNvGrpSpPr/>
          <p:nvPr/>
        </p:nvGrpSpPr>
        <p:grpSpPr>
          <a:xfrm>
            <a:off x="580388" y="3121672"/>
            <a:ext cx="8887612" cy="1914128"/>
            <a:chOff x="580388" y="3144532"/>
            <a:chExt cx="8887612" cy="1914128"/>
          </a:xfrm>
        </p:grpSpPr>
        <p:pic>
          <p:nvPicPr>
            <p:cNvPr id="4" name="그림 3">
              <a:extLst>
                <a:ext uri="{FF2B5EF4-FFF2-40B4-BE49-F238E27FC236}">
                  <a16:creationId xmlns:a16="http://schemas.microsoft.com/office/drawing/2014/main" xmlns="" id="{50E749E3-3AEE-41DE-8F88-26EA7F31FD26}"/>
                </a:ext>
              </a:extLst>
            </p:cNvPr>
            <p:cNvPicPr>
              <a:picLocks noChangeAspect="1"/>
            </p:cNvPicPr>
            <p:nvPr/>
          </p:nvPicPr>
          <p:blipFill rotWithShape="1">
            <a:blip r:embed="rId4"/>
            <a:srcRect r="482"/>
            <a:stretch/>
          </p:blipFill>
          <p:spPr>
            <a:xfrm>
              <a:off x="580388" y="3147333"/>
              <a:ext cx="7565392" cy="1911327"/>
            </a:xfrm>
            <a:prstGeom prst="rect">
              <a:avLst/>
            </a:prstGeom>
          </p:spPr>
        </p:pic>
        <p:pic>
          <p:nvPicPr>
            <p:cNvPr id="24" name="그림 23">
              <a:extLst>
                <a:ext uri="{FF2B5EF4-FFF2-40B4-BE49-F238E27FC236}">
                  <a16:creationId xmlns:a16="http://schemas.microsoft.com/office/drawing/2014/main" xmlns="" id="{50E749E3-3AEE-41DE-8F88-26EA7F31FD26}"/>
                </a:ext>
              </a:extLst>
            </p:cNvPr>
            <p:cNvPicPr>
              <a:picLocks noChangeAspect="1"/>
            </p:cNvPicPr>
            <p:nvPr/>
          </p:nvPicPr>
          <p:blipFill rotWithShape="1">
            <a:blip r:embed="rId4"/>
            <a:srcRect l="72001" r="482"/>
            <a:stretch/>
          </p:blipFill>
          <p:spPr>
            <a:xfrm>
              <a:off x="7376160" y="3144532"/>
              <a:ext cx="2091840" cy="1911327"/>
            </a:xfrm>
            <a:prstGeom prst="rect">
              <a:avLst/>
            </a:prstGeom>
          </p:spPr>
        </p:pic>
      </p:grpSp>
    </p:spTree>
    <p:extLst>
      <p:ext uri="{BB962C8B-B14F-4D97-AF65-F5344CB8AC3E}">
        <p14:creationId xmlns:p14="http://schemas.microsoft.com/office/powerpoint/2010/main" val="38868439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2" name="그룹 1"/>
          <p:cNvGrpSpPr/>
          <p:nvPr/>
        </p:nvGrpSpPr>
        <p:grpSpPr>
          <a:xfrm>
            <a:off x="580388" y="2380867"/>
            <a:ext cx="8647629" cy="2697609"/>
            <a:chOff x="580388" y="2507791"/>
            <a:chExt cx="8647629" cy="2697609"/>
          </a:xfrm>
        </p:grpSpPr>
        <p:sp>
          <p:nvSpPr>
            <p:cNvPr id="10" name="직사각형 9">
              <a:extLst>
                <a:ext uri="{FF2B5EF4-FFF2-40B4-BE49-F238E27FC236}">
                  <a16:creationId xmlns:a16="http://schemas.microsoft.com/office/drawing/2014/main" xmlns="" id="{C73D3791-C106-4EA1-A7A0-535CCAE09BE7}"/>
                </a:ext>
              </a:extLst>
            </p:cNvPr>
            <p:cNvSpPr/>
            <p:nvPr/>
          </p:nvSpPr>
          <p:spPr>
            <a:xfrm>
              <a:off x="930987" y="2789354"/>
              <a:ext cx="1209686" cy="241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upper</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lower</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capitalize</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startswith</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strip</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split</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join</a:t>
              </a: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2E34384C-017E-4160-9204-BB96E6B6DD90}"/>
                </a:ext>
              </a:extLst>
            </p:cNvPr>
            <p:cNvSpPr/>
            <p:nvPr/>
          </p:nvSpPr>
          <p:spPr>
            <a:xfrm>
              <a:off x="2740737" y="2760779"/>
              <a:ext cx="1209686" cy="241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casefold</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center</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count</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endswith</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format</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index</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isalnum</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isalpha</a:t>
              </a: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4982C0CF-EE26-4FF4-97DA-554BACC59DBD}"/>
                </a:ext>
              </a:extLst>
            </p:cNvPr>
            <p:cNvSpPr/>
            <p:nvPr/>
          </p:nvSpPr>
          <p:spPr>
            <a:xfrm>
              <a:off x="4388562" y="2770304"/>
              <a:ext cx="1209686"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isdecimal</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islower</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t>
              </a: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p:txBody>
        </p:sp>
        <p:sp>
          <p:nvSpPr>
            <p:cNvPr id="19" name="TextBox 18">
              <a:extLst>
                <a:ext uri="{FF2B5EF4-FFF2-40B4-BE49-F238E27FC236}">
                  <a16:creationId xmlns:a16="http://schemas.microsoft.com/office/drawing/2014/main" xmlns="" id="{92AB2FA3-CEA7-4D73-8495-EF7FE7B90ED4}"/>
                </a:ext>
              </a:extLst>
            </p:cNvPr>
            <p:cNvSpPr txBox="1"/>
            <p:nvPr/>
          </p:nvSpPr>
          <p:spPr>
            <a:xfrm>
              <a:off x="4839188" y="3812852"/>
              <a:ext cx="3978511" cy="954107"/>
            </a:xfrm>
            <a:prstGeom prst="rect">
              <a:avLst/>
            </a:prstGeom>
            <a:solidFill>
              <a:srgbClr val="DAE3F3"/>
            </a:solidFill>
            <a:ln>
              <a:noFill/>
            </a:ln>
          </p:spPr>
          <p:txBody>
            <a:bodyPr wrap="square" rtlCol="0">
              <a:spAutoFit/>
            </a:bodyPr>
            <a:lstStyle/>
            <a:p>
              <a:pPr latinLnBrk="0"/>
              <a:r>
                <a:rPr lang="en-US" altLang="ko-KR" sz="1400" dirty="0">
                  <a:latin typeface="SamsungOne 400" panose="020B0503030303020204" pitchFamily="34" charset="0"/>
                  <a:ea typeface="SamsungOne 400" panose="020B0503030303020204" pitchFamily="34" charset="0"/>
                </a:rPr>
                <a:t>str class alone offers such large number of methods. Python offers,</a:t>
              </a:r>
              <a:r>
                <a:rPr lang="ko-KR" altLang="en-US" sz="1400" dirty="0">
                  <a:latin typeface="SamsungOne 400" panose="020B0503030303020204" pitchFamily="34" charset="0"/>
                  <a:ea typeface="SamsungOne-400" panose="020B0503030303020204" pitchFamily="34" charset="0"/>
                </a:rPr>
                <a:t> </a:t>
              </a:r>
              <a:r>
                <a:rPr lang="en-US" altLang="ko-KR" sz="1400" dirty="0">
                  <a:latin typeface="SamsungOne 400" panose="020B0503030303020204" pitchFamily="34" charset="0"/>
                  <a:ea typeface="SamsungOne 400" panose="020B0503030303020204" pitchFamily="34" charset="0"/>
                </a:rPr>
                <a:t>by default, int, list, tuple, dic, date, time and other classes, and their methods (functionalities) are inexhaustible. </a:t>
              </a:r>
            </a:p>
          </p:txBody>
        </p:sp>
        <p:sp>
          <p:nvSpPr>
            <p:cNvPr id="27" name="직사각형 26"/>
            <p:cNvSpPr/>
            <p:nvPr/>
          </p:nvSpPr>
          <p:spPr>
            <a:xfrm>
              <a:off x="580388" y="2507791"/>
              <a:ext cx="8647629" cy="260522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a:stCxn id="19" idx="1"/>
            </p:cNvCxnSpPr>
            <p:nvPr/>
          </p:nvCxnSpPr>
          <p:spPr>
            <a:xfrm flipH="1">
              <a:off x="4188542" y="4289906"/>
              <a:ext cx="650646" cy="23293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18" name="TextBox 17">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2.4. Examples of str class and its methods</a:t>
            </a:r>
          </a:p>
        </p:txBody>
      </p:sp>
      <p:sp>
        <p:nvSpPr>
          <p:cNvPr id="20" name="직사각형 19">
            <a:extLst>
              <a:ext uri="{FF2B5EF4-FFF2-40B4-BE49-F238E27FC236}">
                <a16:creationId xmlns="" xmlns:a16="http://schemas.microsoft.com/office/drawing/2014/main"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Example : str class has various methods as shown below. </a:t>
            </a:r>
          </a:p>
        </p:txBody>
      </p:sp>
    </p:spTree>
    <p:extLst>
      <p:ext uri="{BB962C8B-B14F-4D97-AF65-F5344CB8AC3E}">
        <p14:creationId xmlns:p14="http://schemas.microsoft.com/office/powerpoint/2010/main" val="31164200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91181" y="2061164"/>
            <a:ext cx="8647629" cy="2867601"/>
            <a:chOff x="591181" y="2061164"/>
            <a:chExt cx="8647629" cy="2867601"/>
          </a:xfrm>
        </p:grpSpPr>
        <p:sp>
          <p:nvSpPr>
            <p:cNvPr id="91" name="직사각형 90">
              <a:extLst>
                <a:ext uri="{FF2B5EF4-FFF2-40B4-BE49-F238E27FC236}">
                  <a16:creationId xmlns:a16="http://schemas.microsoft.com/office/drawing/2014/main" xmlns="" id="{D5EA214D-5D58-4265-9079-AC2611E2CA5D}"/>
                </a:ext>
              </a:extLst>
            </p:cNvPr>
            <p:cNvSpPr/>
            <p:nvPr/>
          </p:nvSpPr>
          <p:spPr>
            <a:xfrm>
              <a:off x="591181" y="2235720"/>
              <a:ext cx="8204398" cy="2693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__add__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__sub__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__mult__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__truediv__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__mod__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__pow__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__lshift__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__rshift__, ...</a:t>
              </a: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D2Coding" panose="020B0609020101020101" pitchFamily="49" charset="-127"/>
                <a:ea typeface="D2Coding" panose="020B0609020101020101" pitchFamily="49" charset="-127"/>
              </a:endParaRP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D2Coding" panose="020B0609020101020101" pitchFamily="49" charset="-127"/>
                <a:ea typeface="D2Coding" panose="020B0609020101020101" pitchFamily="49" charset="-127"/>
              </a:endParaRPr>
            </a:p>
          </p:txBody>
        </p:sp>
        <p:sp>
          <p:nvSpPr>
            <p:cNvPr id="10" name="TextBox 9">
              <a:extLst>
                <a:ext uri="{FF2B5EF4-FFF2-40B4-BE49-F238E27FC236}">
                  <a16:creationId xmlns:a16="http://schemas.microsoft.com/office/drawing/2014/main" xmlns="" id="{54C76B02-3D7E-4FA9-BC5E-C2206C80D009}"/>
                </a:ext>
              </a:extLst>
            </p:cNvPr>
            <p:cNvSpPr txBox="1"/>
            <p:nvPr/>
          </p:nvSpPr>
          <p:spPr>
            <a:xfrm>
              <a:off x="4408393" y="2384664"/>
              <a:ext cx="3934390" cy="1092607"/>
            </a:xfrm>
            <a:prstGeom prst="rect">
              <a:avLst/>
            </a:prstGeom>
            <a:solidFill>
              <a:srgbClr val="DAE3F3"/>
            </a:solidFill>
            <a:ln>
              <a:noFill/>
            </a:ln>
          </p:spPr>
          <p:txBody>
            <a:bodyPr wrap="square" rtlCol="0">
              <a:spAutoFit/>
            </a:bodyPr>
            <a:lstStyle/>
            <a:p>
              <a:pPr lvl="0" latinLnBrk="0"/>
              <a:r>
                <a:rPr lang="en-US" altLang="ko-KR" sz="1300" dirty="0">
                  <a:latin typeface="SamsungOne 400" panose="020B0503030303020204" pitchFamily="34" charset="0"/>
                  <a:ea typeface="SamsungOne 400" panose="020B0503030303020204" pitchFamily="34" charset="0"/>
                </a:rPr>
                <a:t>A code executes arithmetic operations ( </a:t>
              </a:r>
              <a:r>
                <a:rPr lang="ko-KR" altLang="ko-KR" sz="1300" dirty="0">
                  <a:latin typeface="SamsungOne 400" panose="020B0503030303020204" pitchFamily="34" charset="0"/>
                  <a:ea typeface="D2Coding" panose="020B0609020101020101" pitchFamily="49" charset="-127"/>
                </a:rPr>
                <a:t>+, </a:t>
              </a:r>
              <a:r>
                <a:rPr lang="en-US" altLang="ko-KR" sz="1300" dirty="0">
                  <a:latin typeface="SamsungOne 400" panose="020B0503030303020204" pitchFamily="34" charset="0"/>
                  <a:ea typeface="SamsungOne 400" panose="020B0503030303020204" pitchFamily="34" charset="0"/>
                </a:rPr>
                <a:t>-,</a:t>
              </a:r>
              <a:r>
                <a:rPr lang="ko-KR" altLang="ko-KR" sz="1300" dirty="0">
                  <a:latin typeface="SamsungOne 400" panose="020B0503030303020204" pitchFamily="34" charset="0"/>
                  <a:ea typeface="D2Coding" panose="020B0609020101020101" pitchFamily="49" charset="-127"/>
                </a:rPr>
                <a:t>  *, @, /, //, %, **, &lt;&lt;, &gt;&gt;, &amp;, ^, |)</a:t>
              </a:r>
              <a:r>
                <a:rPr lang="en-US" altLang="ko-KR" sz="1300" dirty="0">
                  <a:latin typeface="SamsungOne 400" panose="020B0503030303020204" pitchFamily="34" charset="0"/>
                  <a:ea typeface="SamsungOne 400" panose="020B0503030303020204" pitchFamily="34" charset="0"/>
                </a:rPr>
                <a:t> by using these various methods. The various operators we have studied in Unit 3 behave by internally calling these methods.</a:t>
              </a:r>
            </a:p>
          </p:txBody>
        </p:sp>
        <p:sp>
          <p:nvSpPr>
            <p:cNvPr id="20" name="직사각형 19"/>
            <p:cNvSpPr/>
            <p:nvPr/>
          </p:nvSpPr>
          <p:spPr>
            <a:xfrm>
              <a:off x="591181" y="2061164"/>
              <a:ext cx="8647629" cy="247079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a:stCxn id="10" idx="1"/>
            </p:cNvCxnSpPr>
            <p:nvPr/>
          </p:nvCxnSpPr>
          <p:spPr>
            <a:xfrm flipH="1">
              <a:off x="3264309" y="2930968"/>
              <a:ext cx="1144084" cy="84244"/>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591181" y="4719996"/>
            <a:ext cx="8887612" cy="1176625"/>
            <a:chOff x="591181" y="4719996"/>
            <a:chExt cx="8887612" cy="1176625"/>
          </a:xfrm>
        </p:grpSpPr>
        <p:sp>
          <p:nvSpPr>
            <p:cNvPr id="21" name="직사각형 20">
              <a:extLst>
                <a:ext uri="{FF2B5EF4-FFF2-40B4-BE49-F238E27FC236}">
                  <a16:creationId xmlns:a16="http://schemas.microsoft.com/office/drawing/2014/main" xmlns="" id="{90EFA62F-9637-4E5A-AAB1-9E61461D75DD}"/>
                </a:ext>
              </a:extLst>
            </p:cNvPr>
            <p:cNvSpPr/>
            <p:nvPr/>
          </p:nvSpPr>
          <p:spPr>
            <a:xfrm>
              <a:off x="591181" y="471999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Understand the difference between __div__ and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__</a:t>
              </a:r>
              <a:r>
                <a:rPr lang="en-US" altLang="ko-KR" sz="1300" dirty="0" err="1">
                  <a:solidFill>
                    <a:schemeClr val="tx1"/>
                  </a:solidFill>
                  <a:latin typeface="SamsungOne 400" panose="020B0503030303020204" pitchFamily="34" charset="0"/>
                  <a:ea typeface="SamsungOne 400" panose="020B0503030303020204" pitchFamily="34" charset="0"/>
                </a:rPr>
                <a:t>truediv</a:t>
              </a:r>
              <a:r>
                <a:rPr lang="en-US" altLang="ko-KR" sz="1300" dirty="0">
                  <a:solidFill>
                    <a:schemeClr val="tx1"/>
                  </a:solidFill>
                  <a:latin typeface="SamsungOne 400" panose="020B0503030303020204" pitchFamily="34" charset="0"/>
                  <a:ea typeface="SamsungOne 400" panose="020B0503030303020204" pitchFamily="34" charset="0"/>
                </a:rPr>
                <a:t>__ method.</a:t>
              </a:r>
            </a:p>
          </p:txBody>
        </p:sp>
        <p:sp>
          <p:nvSpPr>
            <p:cNvPr id="22" name="직사각형 21">
              <a:extLst>
                <a:ext uri="{FF2B5EF4-FFF2-40B4-BE49-F238E27FC236}">
                  <a16:creationId xmlns:a16="http://schemas.microsoft.com/office/drawing/2014/main" xmlns="" id="{F1B12DA7-C15F-4B00-8AB3-088BA5E0B6A4}"/>
                </a:ext>
              </a:extLst>
            </p:cNvPr>
            <p:cNvSpPr/>
            <p:nvPr/>
          </p:nvSpPr>
          <p:spPr>
            <a:xfrm>
              <a:off x="701135" y="4993810"/>
              <a:ext cx="8537676"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operator /, which executes division in Python, was interpreted as __div__ method in Python 2, but in Python 3, it is interpreted as __</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truediv</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__ method. Thus, 200/100 is interpreted as (200).__</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truediv</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__(100) in Python 3 and returns a float value.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Consequentially, (200). __div__(100) produces an error in Python 3. </a:t>
              </a:r>
            </a:p>
          </p:txBody>
        </p:sp>
      </p:grpSp>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15" name="TextBox 14">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2.5. Examples of </a:t>
            </a:r>
            <a:r>
              <a:rPr lang="en-US" altLang="ko-KR" b="1" dirty="0" err="1">
                <a:latin typeface="Samsung Sharp Sans" pitchFamily="2" charset="0"/>
                <a:ea typeface="Samsung Sharp Sans" pitchFamily="2" charset="0"/>
                <a:cs typeface="Samsung Sharp Sans" pitchFamily="2" charset="0"/>
              </a:rPr>
              <a:t>int</a:t>
            </a:r>
            <a:r>
              <a:rPr lang="en-US" altLang="ko-KR" b="1" dirty="0">
                <a:latin typeface="Samsung Sharp Sans" pitchFamily="2" charset="0"/>
                <a:ea typeface="Samsung Sharp Sans" pitchFamily="2" charset="0"/>
                <a:cs typeface="Samsung Sharp Sans" pitchFamily="2" charset="0"/>
              </a:rPr>
              <a:t> class and its methods</a:t>
            </a:r>
          </a:p>
        </p:txBody>
      </p:sp>
    </p:spTree>
    <p:extLst>
      <p:ext uri="{BB962C8B-B14F-4D97-AF65-F5344CB8AC3E}">
        <p14:creationId xmlns:p14="http://schemas.microsoft.com/office/powerpoint/2010/main" val="370455141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F1B12DA7-C15F-4B00-8AB3-088BA5E0B6A4}"/>
              </a:ext>
            </a:extLst>
          </p:cNvPr>
          <p:cNvSpPr/>
          <p:nvPr/>
        </p:nvSpPr>
        <p:spPr>
          <a:xfrm>
            <a:off x="690340" y="228217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An abstract concept that denotes a set of attributes and actions used in programs.</a:t>
            </a:r>
          </a:p>
        </p:txBody>
      </p:sp>
      <p:sp>
        <p:nvSpPr>
          <p:cNvPr id="20" name="직사각형 1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8" name="직사각형 2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0" name="직사각형 2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Differences Between Instances and Objects</a:t>
            </a:r>
          </a:p>
        </p:txBody>
      </p:sp>
      <p:sp>
        <p:nvSpPr>
          <p:cNvPr id="31" name="TextBox 30">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Defining instances and objects</a:t>
            </a:r>
          </a:p>
        </p:txBody>
      </p:sp>
      <p:sp>
        <p:nvSpPr>
          <p:cNvPr id="32" name="직사각형 31">
            <a:extLst>
              <a:ext uri="{FF2B5EF4-FFF2-40B4-BE49-F238E27FC236}">
                <a16:creationId xmlns="" xmlns:a16="http://schemas.microsoft.com/office/drawing/2014/main"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Class</a:t>
            </a:r>
          </a:p>
        </p:txBody>
      </p:sp>
      <p:sp>
        <p:nvSpPr>
          <p:cNvPr id="33" name="직사각형 32">
            <a:extLst>
              <a:ext uri="{FF2B5EF4-FFF2-40B4-BE49-F238E27FC236}">
                <a16:creationId xmlns:a16="http://schemas.microsoft.com/office/drawing/2014/main" xmlns="" id="{F1B12DA7-C15F-4B00-8AB3-088BA5E0B6A4}"/>
              </a:ext>
            </a:extLst>
          </p:cNvPr>
          <p:cNvSpPr/>
          <p:nvPr/>
        </p:nvSpPr>
        <p:spPr>
          <a:xfrm>
            <a:off x="690340" y="2877753"/>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An individual object created from a class. It has specific attribute values. </a:t>
            </a:r>
          </a:p>
        </p:txBody>
      </p:sp>
      <p:sp>
        <p:nvSpPr>
          <p:cNvPr id="34" name="직사각형 33">
            <a:extLst>
              <a:ext uri="{FF2B5EF4-FFF2-40B4-BE49-F238E27FC236}">
                <a16:creationId xmlns="" xmlns:a16="http://schemas.microsoft.com/office/drawing/2014/main" id="{F592450A-01E1-4E06-9A3E-8EA290D8E695}"/>
              </a:ext>
            </a:extLst>
          </p:cNvPr>
          <p:cNvSpPr/>
          <p:nvPr/>
        </p:nvSpPr>
        <p:spPr>
          <a:xfrm>
            <a:off x="580388" y="262111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Instance</a:t>
            </a:r>
          </a:p>
        </p:txBody>
      </p:sp>
      <p:grpSp>
        <p:nvGrpSpPr>
          <p:cNvPr id="2" name="그룹 1"/>
          <p:cNvGrpSpPr/>
          <p:nvPr/>
        </p:nvGrpSpPr>
        <p:grpSpPr>
          <a:xfrm>
            <a:off x="1830101" y="3395916"/>
            <a:ext cx="6844360" cy="2771769"/>
            <a:chOff x="1522841" y="3449256"/>
            <a:chExt cx="6844360" cy="2771769"/>
          </a:xfrm>
        </p:grpSpPr>
        <p:grpSp>
          <p:nvGrpSpPr>
            <p:cNvPr id="29" name="그룹 28"/>
            <p:cNvGrpSpPr/>
            <p:nvPr/>
          </p:nvGrpSpPr>
          <p:grpSpPr>
            <a:xfrm>
              <a:off x="1522841" y="3449256"/>
              <a:ext cx="6844360" cy="2771769"/>
              <a:chOff x="1557565" y="3449256"/>
              <a:chExt cx="6844360" cy="2771769"/>
            </a:xfrm>
          </p:grpSpPr>
          <p:sp>
            <p:nvSpPr>
              <p:cNvPr id="35" name="TextBox 34">
                <a:extLst>
                  <a:ext uri="{FF2B5EF4-FFF2-40B4-BE49-F238E27FC236}">
                    <a16:creationId xmlns="" xmlns:a16="http://schemas.microsoft.com/office/drawing/2014/main" id="{0CB35D4C-6570-447D-97D5-C87813C6E56E}"/>
                  </a:ext>
                </a:extLst>
              </p:cNvPr>
              <p:cNvSpPr txBox="1"/>
              <p:nvPr/>
            </p:nvSpPr>
            <p:spPr>
              <a:xfrm>
                <a:off x="1557565" y="5728582"/>
                <a:ext cx="2700934" cy="492443"/>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An abtract </a:t>
                </a:r>
                <a:r>
                  <a:rPr lang="en-US" altLang="ko-KR" sz="1300" dirty="0" smtClean="0">
                    <a:latin typeface="SamsungOne 400" panose="020B0503030303020204" pitchFamily="34" charset="0"/>
                    <a:ea typeface="SamsungOne 400" panose="020B0503030303020204" pitchFamily="34" charset="0"/>
                  </a:rPr>
                  <a:t>concept cat</a:t>
                </a:r>
                <a:endParaRPr lang="en-US" altLang="ko-KR" sz="1300" dirty="0">
                  <a:latin typeface="SamsungOne 400" panose="020B0503030303020204" pitchFamily="34" charset="0"/>
                  <a:ea typeface="SamsungOne 400" panose="020B0503030303020204" pitchFamily="34" charset="0"/>
                </a:endParaRPr>
              </a:p>
              <a:p>
                <a:pPr algn="ctr"/>
                <a:r>
                  <a:rPr lang="en-US" altLang="ko-KR" sz="1300" dirty="0">
                    <a:latin typeface="SamsungOne 400" panose="020B0503030303020204" pitchFamily="34" charset="0"/>
                    <a:ea typeface="SamsungOne 400" panose="020B0503030303020204" pitchFamily="34" charset="0"/>
                  </a:rPr>
                  <a:t>(class)</a:t>
                </a:r>
                <a:endParaRPr lang="ko-KR" altLang="en-US" sz="1300" dirty="0">
                  <a:latin typeface="SamsungOne 400" panose="020B0503030303020204" pitchFamily="34" charset="0"/>
                </a:endParaRPr>
              </a:p>
            </p:txBody>
          </p:sp>
          <p:cxnSp>
            <p:nvCxnSpPr>
              <p:cNvPr id="36" name="직선 화살표 연결선 35">
                <a:extLst>
                  <a:ext uri="{FF2B5EF4-FFF2-40B4-BE49-F238E27FC236}">
                    <a16:creationId xmlns="" xmlns:a16="http://schemas.microsoft.com/office/drawing/2014/main" id="{BDD7E3B3-5C70-40C2-B41D-EAF57F0400EB}"/>
                  </a:ext>
                </a:extLst>
              </p:cNvPr>
              <p:cNvCxnSpPr/>
              <p:nvPr/>
            </p:nvCxnSpPr>
            <p:spPr>
              <a:xfrm flipV="1">
                <a:off x="3861190" y="4006530"/>
                <a:ext cx="872856" cy="330203"/>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FA7B22E2-9464-4EA0-A9D0-9861E946CF07}"/>
                  </a:ext>
                </a:extLst>
              </p:cNvPr>
              <p:cNvCxnSpPr/>
              <p:nvPr/>
            </p:nvCxnSpPr>
            <p:spPr>
              <a:xfrm>
                <a:off x="3822071" y="5183356"/>
                <a:ext cx="872856" cy="354302"/>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4AA9BFD3-F09B-488E-8D71-018B60AAA396}"/>
                  </a:ext>
                </a:extLst>
              </p:cNvPr>
              <p:cNvSpPr txBox="1"/>
              <p:nvPr/>
            </p:nvSpPr>
            <p:spPr>
              <a:xfrm>
                <a:off x="6017541" y="4466906"/>
                <a:ext cx="2384384" cy="492443"/>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An existing cat with a color, </a:t>
                </a:r>
              </a:p>
              <a:p>
                <a:pPr algn="ctr"/>
                <a:r>
                  <a:rPr lang="en-US" altLang="ko-KR" sz="1300" dirty="0">
                    <a:latin typeface="SamsungOne 400" panose="020B0503030303020204" pitchFamily="34" charset="0"/>
                    <a:ea typeface="SamsungOne 400" panose="020B0503030303020204" pitchFamily="34" charset="0"/>
                  </a:rPr>
                  <a:t>size and a name</a:t>
                </a:r>
                <a:r>
                  <a:rPr lang="ko-KR" altLang="en-US" sz="1300" dirty="0">
                    <a:latin typeface="SamsungOne 400" panose="020B0503030303020204" pitchFamily="34" charset="0"/>
                  </a:rPr>
                  <a:t> </a:t>
                </a:r>
                <a:r>
                  <a:rPr lang="en-US" altLang="ko-KR" sz="1300" dirty="0">
                    <a:latin typeface="SamsungOne 400" panose="020B0503030303020204" pitchFamily="34" charset="0"/>
                    <a:ea typeface="SamsungOne 400" panose="020B0503030303020204" pitchFamily="34" charset="0"/>
                  </a:rPr>
                  <a:t>(instance)</a:t>
                </a:r>
                <a:endParaRPr lang="ko-KR" altLang="en-US" sz="1300" dirty="0">
                  <a:latin typeface="SamsungOne 400" panose="020B0503030303020204" pitchFamily="34" charset="0"/>
                </a:endParaRPr>
              </a:p>
            </p:txBody>
          </p:sp>
          <p:pic>
            <p:nvPicPr>
              <p:cNvPr id="39" name="그림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7751" y="3449256"/>
                <a:ext cx="2208097" cy="2279326"/>
              </a:xfrm>
              <a:prstGeom prst="rect">
                <a:avLst/>
              </a:prstGeom>
            </p:spPr>
          </p:pic>
        </p:grpSp>
        <p:pic>
          <p:nvPicPr>
            <p:cNvPr id="40" name="그림 39"/>
            <p:cNvPicPr>
              <a:picLocks noChangeAspect="1"/>
            </p:cNvPicPr>
            <p:nvPr/>
          </p:nvPicPr>
          <p:blipFill>
            <a:blip r:embed="rId5" cstate="print">
              <a:clrChange>
                <a:clrFrom>
                  <a:srgbClr val="FDFDFF"/>
                </a:clrFrom>
                <a:clrTo>
                  <a:srgbClr val="FDFDFF">
                    <a:alpha val="0"/>
                  </a:srgbClr>
                </a:clrTo>
              </a:clrChange>
              <a:extLst>
                <a:ext uri="{28A0092B-C50C-407E-A947-70E740481C1C}">
                  <a14:useLocalDpi xmlns:a14="http://schemas.microsoft.com/office/drawing/2010/main" val="0"/>
                </a:ext>
              </a:extLst>
            </a:blip>
            <a:stretch>
              <a:fillRect/>
            </a:stretch>
          </p:blipFill>
          <p:spPr>
            <a:xfrm>
              <a:off x="4948075" y="3478912"/>
              <a:ext cx="966590" cy="1336156"/>
            </a:xfrm>
            <a:prstGeom prst="rect">
              <a:avLst/>
            </a:prstGeom>
          </p:spPr>
        </p:pic>
        <p:pic>
          <p:nvPicPr>
            <p:cNvPr id="41" name="그림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6142" y="4959349"/>
              <a:ext cx="1951348" cy="966889"/>
            </a:xfrm>
            <a:prstGeom prst="rect">
              <a:avLst/>
            </a:prstGeom>
          </p:spPr>
        </p:pic>
      </p:grpSp>
    </p:spTree>
    <p:extLst>
      <p:ext uri="{BB962C8B-B14F-4D97-AF65-F5344CB8AC3E}">
        <p14:creationId xmlns:p14="http://schemas.microsoft.com/office/powerpoint/2010/main" val="132731160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9" name="직사각형 28">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0" name="직사각형 2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8" name="직사각형 3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Differences Between Instances and Objects</a:t>
            </a:r>
          </a:p>
        </p:txBody>
      </p:sp>
      <p:sp>
        <p:nvSpPr>
          <p:cNvPr id="39" name="TextBox 38">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Defining instances and objects</a:t>
            </a:r>
          </a:p>
        </p:txBody>
      </p:sp>
      <p:grpSp>
        <p:nvGrpSpPr>
          <p:cNvPr id="12" name="그룹 11"/>
          <p:cNvGrpSpPr/>
          <p:nvPr/>
        </p:nvGrpSpPr>
        <p:grpSpPr>
          <a:xfrm>
            <a:off x="580388" y="2025531"/>
            <a:ext cx="8887612" cy="733695"/>
            <a:chOff x="580388" y="2025531"/>
            <a:chExt cx="8887612" cy="733695"/>
          </a:xfrm>
        </p:grpSpPr>
        <p:sp>
          <p:nvSpPr>
            <p:cNvPr id="40" name="직사각형 39">
              <a:extLst>
                <a:ext uri="{FF2B5EF4-FFF2-40B4-BE49-F238E27FC236}">
                  <a16:creationId xmlns:a16="http://schemas.microsoft.com/office/drawing/2014/main" xmlns="" id="{F1B12DA7-C15F-4B00-8AB3-088BA5E0B6A4}"/>
                </a:ext>
              </a:extLst>
            </p:cNvPr>
            <p:cNvSpPr/>
            <p:nvPr/>
          </p:nvSpPr>
          <p:spPr>
            <a:xfrm>
              <a:off x="690340" y="2282172"/>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set of attributes and actions used in programs.</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plan, template or blueprint of objects. </a:t>
              </a:r>
            </a:p>
          </p:txBody>
        </p:sp>
        <p:sp>
          <p:nvSpPr>
            <p:cNvPr id="41" name="직사각형 40">
              <a:extLst>
                <a:ext uri="{FF2B5EF4-FFF2-40B4-BE49-F238E27FC236}">
                  <a16:creationId xmlns="" xmlns:a16="http://schemas.microsoft.com/office/drawing/2014/main"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Class</a:t>
              </a:r>
            </a:p>
          </p:txBody>
        </p:sp>
      </p:grpSp>
      <p:grpSp>
        <p:nvGrpSpPr>
          <p:cNvPr id="9" name="그룹 8"/>
          <p:cNvGrpSpPr/>
          <p:nvPr/>
        </p:nvGrpSpPr>
        <p:grpSpPr>
          <a:xfrm>
            <a:off x="580388" y="2867968"/>
            <a:ext cx="8887612" cy="733695"/>
            <a:chOff x="580388" y="2929362"/>
            <a:chExt cx="8887612" cy="733695"/>
          </a:xfrm>
        </p:grpSpPr>
        <p:sp>
          <p:nvSpPr>
            <p:cNvPr id="42" name="직사각형 41">
              <a:extLst>
                <a:ext uri="{FF2B5EF4-FFF2-40B4-BE49-F238E27FC236}">
                  <a16:creationId xmlns:a16="http://schemas.microsoft.com/office/drawing/2014/main" xmlns="" id="{F1B12DA7-C15F-4B00-8AB3-088BA5E0B6A4}"/>
                </a:ext>
              </a:extLst>
            </p:cNvPr>
            <p:cNvSpPr/>
            <p:nvPr/>
          </p:nvSpPr>
          <p:spPr>
            <a:xfrm>
              <a:off x="690340" y="3186003"/>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individual object created from a class. </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Different instances can have different attribute values. </a:t>
              </a:r>
            </a:p>
          </p:txBody>
        </p:sp>
        <p:sp>
          <p:nvSpPr>
            <p:cNvPr id="43" name="직사각형 42">
              <a:extLst>
                <a:ext uri="{FF2B5EF4-FFF2-40B4-BE49-F238E27FC236}">
                  <a16:creationId xmlns="" xmlns:a16="http://schemas.microsoft.com/office/drawing/2014/main" id="{F592450A-01E1-4E06-9A3E-8EA290D8E695}"/>
                </a:ext>
              </a:extLst>
            </p:cNvPr>
            <p:cNvSpPr/>
            <p:nvPr/>
          </p:nvSpPr>
          <p:spPr>
            <a:xfrm>
              <a:off x="580388" y="292936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Instance</a:t>
              </a:r>
            </a:p>
          </p:txBody>
        </p:sp>
      </p:grpSp>
      <p:grpSp>
        <p:nvGrpSpPr>
          <p:cNvPr id="8" name="그룹 7"/>
          <p:cNvGrpSpPr/>
          <p:nvPr/>
        </p:nvGrpSpPr>
        <p:grpSpPr>
          <a:xfrm>
            <a:off x="2293931" y="3833193"/>
            <a:ext cx="5795904" cy="2456819"/>
            <a:chOff x="2293931" y="3848433"/>
            <a:chExt cx="5795904" cy="2456819"/>
          </a:xfrm>
        </p:grpSpPr>
        <p:grpSp>
          <p:nvGrpSpPr>
            <p:cNvPr id="2" name="그룹 1"/>
            <p:cNvGrpSpPr/>
            <p:nvPr/>
          </p:nvGrpSpPr>
          <p:grpSpPr>
            <a:xfrm>
              <a:off x="2293931" y="3848433"/>
              <a:ext cx="4023049" cy="2456819"/>
              <a:chOff x="2293931" y="3848433"/>
              <a:chExt cx="4023049" cy="2456819"/>
            </a:xfrm>
          </p:grpSpPr>
          <p:sp>
            <p:nvSpPr>
              <p:cNvPr id="10" name="직사각형 9">
                <a:extLst>
                  <a:ext uri="{FF2B5EF4-FFF2-40B4-BE49-F238E27FC236}">
                    <a16:creationId xmlns:a16="http://schemas.microsoft.com/office/drawing/2014/main" xmlns="" id="{1510802E-561D-4B01-88DF-E52EB86D8194}"/>
                  </a:ext>
                </a:extLst>
              </p:cNvPr>
              <p:cNvSpPr/>
              <p:nvPr/>
            </p:nvSpPr>
            <p:spPr>
              <a:xfrm>
                <a:off x="2464957" y="4153430"/>
                <a:ext cx="1715839" cy="566553"/>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name</a:t>
                </a:r>
              </a:p>
              <a:p>
                <a:pPr algn="ctr"/>
                <a:r>
                  <a:rPr lang="en-US" altLang="ko-KR" sz="1300" dirty="0">
                    <a:solidFill>
                      <a:schemeClr val="tx1"/>
                    </a:solidFill>
                    <a:latin typeface="D2Coding" pitchFamily="49" charset="-127"/>
                    <a:ea typeface="D2Coding" pitchFamily="49" charset="-127"/>
                  </a:rPr>
                  <a:t>color</a:t>
                </a:r>
                <a:endParaRPr lang="ko-KR" altLang="en-US" sz="1300" dirty="0">
                  <a:solidFill>
                    <a:schemeClr val="tx1"/>
                  </a:solidFill>
                  <a:latin typeface="D2Coding" pitchFamily="49" charset="-127"/>
                  <a:ea typeface="D2Coding" pitchFamily="49" charset="-127"/>
                </a:endParaRPr>
              </a:p>
            </p:txBody>
          </p:sp>
          <p:sp>
            <p:nvSpPr>
              <p:cNvPr id="11" name="직사각형 10">
                <a:extLst>
                  <a:ext uri="{FF2B5EF4-FFF2-40B4-BE49-F238E27FC236}">
                    <a16:creationId xmlns:a16="http://schemas.microsoft.com/office/drawing/2014/main" xmlns="" id="{E08EAA0F-6651-4501-A25E-959FFB214A2B}"/>
                  </a:ext>
                </a:extLst>
              </p:cNvPr>
              <p:cNvSpPr/>
              <p:nvPr/>
            </p:nvSpPr>
            <p:spPr>
              <a:xfrm>
                <a:off x="2464957" y="4993710"/>
                <a:ext cx="1715839" cy="827473"/>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meow</a:t>
                </a:r>
              </a:p>
              <a:p>
                <a:pPr algn="ctr"/>
                <a:r>
                  <a:rPr lang="en-US" altLang="ko-KR" sz="1300" dirty="0">
                    <a:solidFill>
                      <a:schemeClr val="tx1"/>
                    </a:solidFill>
                    <a:latin typeface="D2Coding" pitchFamily="49" charset="-127"/>
                    <a:ea typeface="D2Coding" pitchFamily="49" charset="-127"/>
                  </a:rPr>
                  <a:t>run</a:t>
                </a:r>
              </a:p>
              <a:p>
                <a:pPr algn="ctr"/>
                <a:r>
                  <a:rPr lang="en-US" altLang="ko-KR" sz="1300" dirty="0">
                    <a:solidFill>
                      <a:schemeClr val="tx1"/>
                    </a:solidFill>
                    <a:latin typeface="D2Coding" pitchFamily="49" charset="-127"/>
                    <a:ea typeface="D2Coding" pitchFamily="49" charset="-127"/>
                  </a:rPr>
                  <a:t>walk</a:t>
                </a:r>
                <a:endParaRPr lang="ko-KR" altLang="en-US" sz="1300" dirty="0">
                  <a:solidFill>
                    <a:schemeClr val="tx1"/>
                  </a:solidFill>
                  <a:latin typeface="D2Coding" pitchFamily="49" charset="-127"/>
                  <a:ea typeface="D2Coding" pitchFamily="49" charset="-127"/>
                </a:endParaRPr>
              </a:p>
            </p:txBody>
          </p:sp>
          <p:sp>
            <p:nvSpPr>
              <p:cNvPr id="14" name="직사각형 13">
                <a:extLst>
                  <a:ext uri="{FF2B5EF4-FFF2-40B4-BE49-F238E27FC236}">
                    <a16:creationId xmlns:a16="http://schemas.microsoft.com/office/drawing/2014/main" xmlns="" id="{D88BEFD3-B8BD-4B8F-B356-BECD87B8A3A0}"/>
                  </a:ext>
                </a:extLst>
              </p:cNvPr>
              <p:cNvSpPr/>
              <p:nvPr/>
            </p:nvSpPr>
            <p:spPr>
              <a:xfrm>
                <a:off x="5126195" y="5070187"/>
                <a:ext cx="1190785" cy="473674"/>
              </a:xfrm>
              <a:prstGeom prst="rect">
                <a:avLst/>
              </a:prstGeom>
              <a:solidFill>
                <a:srgbClr val="DAE3F3"/>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a:t>
                </a:r>
                <a:r>
                  <a:rPr lang="en-US" altLang="ko-KR" sz="1300" dirty="0" err="1">
                    <a:solidFill>
                      <a:schemeClr val="tx1"/>
                    </a:solidFill>
                    <a:latin typeface="D2Coding" pitchFamily="49" charset="-127"/>
                    <a:ea typeface="D2Coding" pitchFamily="49" charset="-127"/>
                  </a:rPr>
                  <a:t>nero</a:t>
                </a:r>
                <a:r>
                  <a:rPr lang="en-US" altLang="ko-KR" sz="1300" dirty="0">
                    <a:solidFill>
                      <a:schemeClr val="tx1"/>
                    </a:solidFill>
                    <a:latin typeface="D2Coding" pitchFamily="49" charset="-127"/>
                    <a:ea typeface="D2Coding" pitchFamily="49" charset="-127"/>
                  </a:rPr>
                  <a:t>’</a:t>
                </a:r>
              </a:p>
              <a:p>
                <a:pPr algn="ctr"/>
                <a:r>
                  <a:rPr lang="en-US" altLang="ko-KR" sz="1300" dirty="0">
                    <a:solidFill>
                      <a:schemeClr val="tx1"/>
                    </a:solidFill>
                    <a:latin typeface="D2Coding" pitchFamily="49" charset="-127"/>
                    <a:ea typeface="D2Coding" pitchFamily="49" charset="-127"/>
                  </a:rPr>
                  <a:t>‘white’</a:t>
                </a:r>
                <a:endParaRPr lang="ko-KR" altLang="en-US" sz="1300" dirty="0">
                  <a:solidFill>
                    <a:schemeClr val="tx1"/>
                  </a:solidFill>
                  <a:latin typeface="D2Coding" pitchFamily="49" charset="-127"/>
                  <a:ea typeface="D2Coding" pitchFamily="49" charset="-127"/>
                </a:endParaRPr>
              </a:p>
            </p:txBody>
          </p:sp>
          <p:sp>
            <p:nvSpPr>
              <p:cNvPr id="15" name="직사각형 14">
                <a:extLst>
                  <a:ext uri="{FF2B5EF4-FFF2-40B4-BE49-F238E27FC236}">
                    <a16:creationId xmlns:a16="http://schemas.microsoft.com/office/drawing/2014/main" xmlns="" id="{6848649F-37AE-47F1-9B9F-9B09AF5B7A62}"/>
                  </a:ext>
                </a:extLst>
              </p:cNvPr>
              <p:cNvSpPr/>
              <p:nvPr/>
            </p:nvSpPr>
            <p:spPr>
              <a:xfrm>
                <a:off x="5126195" y="4066803"/>
                <a:ext cx="1190785" cy="473674"/>
              </a:xfrm>
              <a:prstGeom prst="rect">
                <a:avLst/>
              </a:prstGeom>
              <a:solidFill>
                <a:srgbClr val="DAE3F3"/>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a:t>
                </a:r>
                <a:r>
                  <a:rPr lang="en-US" altLang="ko-KR" sz="1300" dirty="0" err="1">
                    <a:solidFill>
                      <a:schemeClr val="tx1"/>
                    </a:solidFill>
                    <a:latin typeface="D2Coding" pitchFamily="49" charset="-127"/>
                    <a:ea typeface="D2Coding" pitchFamily="49" charset="-127"/>
                  </a:rPr>
                  <a:t>nabi</a:t>
                </a:r>
                <a:r>
                  <a:rPr lang="en-US" altLang="ko-KR" sz="1300" dirty="0">
                    <a:solidFill>
                      <a:schemeClr val="tx1"/>
                    </a:solidFill>
                    <a:latin typeface="D2Coding" pitchFamily="49" charset="-127"/>
                    <a:ea typeface="D2Coding" pitchFamily="49" charset="-127"/>
                  </a:rPr>
                  <a:t>’</a:t>
                </a:r>
              </a:p>
              <a:p>
                <a:pPr algn="ctr"/>
                <a:r>
                  <a:rPr lang="en-US" altLang="ko-KR" sz="1300" dirty="0">
                    <a:solidFill>
                      <a:schemeClr val="tx1"/>
                    </a:solidFill>
                    <a:latin typeface="D2Coding" pitchFamily="49" charset="-127"/>
                    <a:ea typeface="D2Coding" pitchFamily="49" charset="-127"/>
                  </a:rPr>
                  <a:t>‘black’</a:t>
                </a:r>
                <a:endParaRPr lang="ko-KR" altLang="en-US" sz="1300" dirty="0">
                  <a:solidFill>
                    <a:schemeClr val="tx1"/>
                  </a:solidFill>
                  <a:latin typeface="D2Coding" pitchFamily="49" charset="-127"/>
                  <a:ea typeface="D2Coding" pitchFamily="49" charset="-127"/>
                </a:endParaRPr>
              </a:p>
            </p:txBody>
          </p:sp>
          <p:sp>
            <p:nvSpPr>
              <p:cNvPr id="19" name="TextBox 18">
                <a:extLst>
                  <a:ext uri="{FF2B5EF4-FFF2-40B4-BE49-F238E27FC236}">
                    <a16:creationId xmlns:a16="http://schemas.microsoft.com/office/drawing/2014/main" xmlns="" id="{9503154E-C9C3-4F33-A434-70004CEA78FF}"/>
                  </a:ext>
                </a:extLst>
              </p:cNvPr>
              <p:cNvSpPr txBox="1"/>
              <p:nvPr/>
            </p:nvSpPr>
            <p:spPr>
              <a:xfrm>
                <a:off x="2899632" y="6012864"/>
                <a:ext cx="833883" cy="292388"/>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Cat class</a:t>
                </a:r>
                <a:endParaRPr lang="ko-KR" altLang="en-US" sz="1300" dirty="0">
                  <a:latin typeface="SamsungOne 400" panose="020B0503030303020204" pitchFamily="34" charset="0"/>
                </a:endParaRPr>
              </a:p>
            </p:txBody>
          </p:sp>
          <p:sp>
            <p:nvSpPr>
              <p:cNvPr id="20" name="TextBox 19">
                <a:extLst>
                  <a:ext uri="{FF2B5EF4-FFF2-40B4-BE49-F238E27FC236}">
                    <a16:creationId xmlns:a16="http://schemas.microsoft.com/office/drawing/2014/main" xmlns="" id="{DB4BB5EB-497E-454C-9D86-48083310055A}"/>
                  </a:ext>
                </a:extLst>
              </p:cNvPr>
              <p:cNvSpPr txBox="1"/>
              <p:nvPr/>
            </p:nvSpPr>
            <p:spPr>
              <a:xfrm>
                <a:off x="5137933" y="6012864"/>
                <a:ext cx="1167307" cy="292388"/>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Cat instances</a:t>
                </a:r>
                <a:endParaRPr lang="ko-KR" altLang="en-US" sz="1300" dirty="0">
                  <a:latin typeface="SamsungOne 400" panose="020B0503030303020204" pitchFamily="34" charset="0"/>
                </a:endParaRPr>
              </a:p>
            </p:txBody>
          </p:sp>
          <p:sp>
            <p:nvSpPr>
              <p:cNvPr id="21" name="TextBox 20">
                <a:extLst>
                  <a:ext uri="{FF2B5EF4-FFF2-40B4-BE49-F238E27FC236}">
                    <a16:creationId xmlns:a16="http://schemas.microsoft.com/office/drawing/2014/main" xmlns="" id="{6AC768B0-D4FD-4D77-88D8-12CEB24DFEC0}"/>
                  </a:ext>
                </a:extLst>
              </p:cNvPr>
              <p:cNvSpPr txBox="1"/>
              <p:nvPr/>
            </p:nvSpPr>
            <p:spPr>
              <a:xfrm>
                <a:off x="2541063" y="4042354"/>
                <a:ext cx="811737" cy="190968"/>
              </a:xfrm>
              <a:prstGeom prst="rect">
                <a:avLst/>
              </a:prstGeom>
              <a:solidFill>
                <a:schemeClr val="bg1"/>
              </a:solidFill>
              <a:ln>
                <a:noFill/>
              </a:ln>
            </p:spPr>
            <p:txBody>
              <a:bodyPr wrap="square" lIns="0" tIns="0" rIns="0" bIns="0" rtlCol="0" anchor="ctr">
                <a:no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attributes</a:t>
                </a:r>
                <a:endParaRPr lang="ko-KR" altLang="en-US" sz="1300" dirty="0">
                  <a:latin typeface="SamsungOne 400" panose="020B0503030303020204" pitchFamily="34" charset="0"/>
                </a:endParaRPr>
              </a:p>
            </p:txBody>
          </p:sp>
          <p:sp>
            <p:nvSpPr>
              <p:cNvPr id="22" name="TextBox 21">
                <a:extLst>
                  <a:ext uri="{FF2B5EF4-FFF2-40B4-BE49-F238E27FC236}">
                    <a16:creationId xmlns:a16="http://schemas.microsoft.com/office/drawing/2014/main" xmlns="" id="{36EC857F-9324-4C2E-880C-C1B68D05A04F}"/>
                  </a:ext>
                </a:extLst>
              </p:cNvPr>
              <p:cNvSpPr txBox="1"/>
              <p:nvPr/>
            </p:nvSpPr>
            <p:spPr>
              <a:xfrm>
                <a:off x="2541063" y="4884583"/>
                <a:ext cx="629337" cy="190482"/>
              </a:xfrm>
              <a:prstGeom prst="rect">
                <a:avLst/>
              </a:prstGeom>
              <a:solidFill>
                <a:schemeClr val="bg1"/>
              </a:solidFill>
              <a:ln>
                <a:noFill/>
              </a:ln>
            </p:spPr>
            <p:txBody>
              <a:bodyPr wrap="square" lIns="0" tIns="0" rIns="0" bIns="0" rtlCol="0" anchor="ctr">
                <a:no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actions</a:t>
                </a:r>
                <a:endParaRPr lang="ko-KR" altLang="en-US" dirty="0"/>
              </a:p>
            </p:txBody>
          </p:sp>
          <p:sp>
            <p:nvSpPr>
              <p:cNvPr id="23" name="직사각형 22">
                <a:extLst>
                  <a:ext uri="{FF2B5EF4-FFF2-40B4-BE49-F238E27FC236}">
                    <a16:creationId xmlns:a16="http://schemas.microsoft.com/office/drawing/2014/main" xmlns="" id="{3FCDF828-A40B-4955-ACCC-B779AB3486ED}"/>
                  </a:ext>
                </a:extLst>
              </p:cNvPr>
              <p:cNvSpPr/>
              <p:nvPr/>
            </p:nvSpPr>
            <p:spPr>
              <a:xfrm>
                <a:off x="2293931" y="3848433"/>
                <a:ext cx="2045286" cy="2136658"/>
              </a:xfrm>
              <a:prstGeom prst="rect">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cxnSp>
            <p:nvCxnSpPr>
              <p:cNvPr id="3" name="직선 화살표 연결선 2"/>
              <p:cNvCxnSpPr>
                <a:endCxn id="15" idx="1"/>
              </p:cNvCxnSpPr>
              <p:nvPr/>
            </p:nvCxnSpPr>
            <p:spPr>
              <a:xfrm flipV="1">
                <a:off x="4353024" y="4303640"/>
                <a:ext cx="773171" cy="248936"/>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p:cNvCxnSpPr>
                <a:endCxn id="14" idx="1"/>
              </p:cNvCxnSpPr>
              <p:nvPr/>
            </p:nvCxnSpPr>
            <p:spPr>
              <a:xfrm>
                <a:off x="4333448" y="5070186"/>
                <a:ext cx="792747" cy="23683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6316980" y="3880984"/>
              <a:ext cx="1772855" cy="1885828"/>
              <a:chOff x="7057318" y="3586149"/>
              <a:chExt cx="2141316" cy="2504345"/>
            </a:xfrm>
          </p:grpSpPr>
          <p:pic>
            <p:nvPicPr>
              <p:cNvPr id="32" name="그림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1283" y="3586149"/>
                <a:ext cx="1167840" cy="1259291"/>
              </a:xfrm>
              <a:prstGeom prst="rect">
                <a:avLst/>
              </a:prstGeom>
            </p:spPr>
          </p:pic>
          <p:pic>
            <p:nvPicPr>
              <p:cNvPr id="33" name="그림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7318" y="4886134"/>
                <a:ext cx="2141316" cy="1204360"/>
              </a:xfrm>
              <a:prstGeom prst="rect">
                <a:avLst/>
              </a:prstGeom>
            </p:spPr>
          </p:pic>
        </p:grpSp>
      </p:grpSp>
    </p:spTree>
    <p:extLst>
      <p:ext uri="{BB962C8B-B14F-4D97-AF65-F5344CB8AC3E}">
        <p14:creationId xmlns:p14="http://schemas.microsoft.com/office/powerpoint/2010/main" val="414783990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3778272" y="2675121"/>
            <a:ext cx="5091408" cy="2800741"/>
            <a:chOff x="3778272" y="2675121"/>
            <a:chExt cx="5091408" cy="2800741"/>
          </a:xfrm>
        </p:grpSpPr>
        <p:sp>
          <p:nvSpPr>
            <p:cNvPr id="4" name="직사각형 3"/>
            <p:cNvSpPr/>
            <p:nvPr/>
          </p:nvSpPr>
          <p:spPr>
            <a:xfrm>
              <a:off x="8454113" y="2753360"/>
              <a:ext cx="415567" cy="269019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xmlns="" id="{E1A20255-DD44-45E2-A950-AEA1AA56FBC1}"/>
                </a:ext>
              </a:extLst>
            </p:cNvPr>
            <p:cNvPicPr>
              <a:picLocks noChangeAspect="1"/>
            </p:cNvPicPr>
            <p:nvPr/>
          </p:nvPicPr>
          <p:blipFill rotWithShape="1">
            <a:blip r:embed="rId3"/>
            <a:srcRect r="-1860"/>
            <a:stretch/>
          </p:blipFill>
          <p:spPr>
            <a:xfrm>
              <a:off x="3778272" y="2675121"/>
              <a:ext cx="4832328" cy="2800741"/>
            </a:xfrm>
            <a:prstGeom prst="rect">
              <a:avLst/>
            </a:prstGeom>
          </p:spPr>
        </p:pic>
        <p:sp>
          <p:nvSpPr>
            <p:cNvPr id="33" name="직사각형 32">
              <a:extLst>
                <a:ext uri="{FF2B5EF4-FFF2-40B4-BE49-F238E27FC236}">
                  <a16:creationId xmlns:a16="http://schemas.microsoft.com/office/drawing/2014/main" xmlns="" id="{A111D57E-C91C-4CE1-9DF6-AC09718F04E6}"/>
                </a:ext>
              </a:extLst>
            </p:cNvPr>
            <p:cNvSpPr/>
            <p:nvPr/>
          </p:nvSpPr>
          <p:spPr>
            <a:xfrm>
              <a:off x="4433785" y="3678671"/>
              <a:ext cx="1597381" cy="1161638"/>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xmlns="" id="{85CC63A4-8280-AF40-B67A-1FD1E9E96B76}"/>
                </a:ext>
              </a:extLst>
            </p:cNvPr>
            <p:cNvSpPr txBox="1"/>
            <p:nvPr/>
          </p:nvSpPr>
          <p:spPr>
            <a:xfrm>
              <a:off x="4499184" y="3023514"/>
              <a:ext cx="3954929" cy="162000"/>
            </a:xfrm>
            <a:prstGeom prst="rect">
              <a:avLst/>
            </a:prstGeom>
            <a:solidFill>
              <a:srgbClr val="F7F7F7"/>
            </a:solidFill>
          </p:spPr>
          <p:txBody>
            <a:bodyPr wrap="none" rtlCol="0" anchor="ctr">
              <a:spAutoFit/>
            </a:bodyPr>
            <a:lstStyle/>
            <a:p>
              <a:r>
                <a:rPr kumimoji="1" lang="en-US" altLang="ko-KR" sz="1200" i="1" dirty="0">
                  <a:solidFill>
                    <a:srgbClr val="2E8489"/>
                  </a:solidFill>
                  <a:latin typeface="D2Coding" panose="020B0609020101020101" pitchFamily="49" charset="-127"/>
                  <a:ea typeface="D2Coding" panose="020B0609020101020101" pitchFamily="49" charset="-127"/>
                </a:rPr>
                <a:t># called the constructor or the initialize method</a:t>
              </a:r>
              <a:endParaRPr kumimoji="1" lang="ko-KR" altLang="en-US" sz="1200" i="1" dirty="0">
                <a:solidFill>
                  <a:srgbClr val="2E8489"/>
                </a:solidFill>
                <a:latin typeface="D2Coding" panose="020B0609020101020101" pitchFamily="49" charset="-127"/>
                <a:ea typeface="D2Coding" panose="020B0609020101020101" pitchFamily="49" charset="-127"/>
              </a:endParaRPr>
            </a:p>
          </p:txBody>
        </p:sp>
        <p:sp>
          <p:nvSpPr>
            <p:cNvPr id="30" name="직사각형 29">
              <a:extLst>
                <a:ext uri="{FF2B5EF4-FFF2-40B4-BE49-F238E27FC236}">
                  <a16:creationId xmlns:a16="http://schemas.microsoft.com/office/drawing/2014/main" xmlns="" id="{01B64DEE-D5A8-4D89-A876-6DDB08AF29E6}"/>
                </a:ext>
              </a:extLst>
            </p:cNvPr>
            <p:cNvSpPr/>
            <p:nvPr/>
          </p:nvSpPr>
          <p:spPr>
            <a:xfrm>
              <a:off x="6115678" y="3178971"/>
              <a:ext cx="1067442" cy="235001"/>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xmlns="" id="{85CC63A4-8280-AF40-B67A-1FD1E9E96B76}"/>
                </a:ext>
              </a:extLst>
            </p:cNvPr>
            <p:cNvSpPr txBox="1"/>
            <p:nvPr/>
          </p:nvSpPr>
          <p:spPr>
            <a:xfrm>
              <a:off x="6566192" y="4947287"/>
              <a:ext cx="2108269" cy="276999"/>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generates instance </a:t>
              </a:r>
              <a:r>
                <a:rPr lang="en-US" altLang="ko-KR" sz="1200" i="1" dirty="0" err="1">
                  <a:solidFill>
                    <a:srgbClr val="2E8489"/>
                  </a:solidFill>
                  <a:latin typeface="D2Coding" panose="020B0609020101020101" pitchFamily="49" charset="-127"/>
                  <a:ea typeface="D2Coding" panose="020B0609020101020101" pitchFamily="49" charset="-127"/>
                </a:rPr>
                <a:t>nabi</a:t>
              </a:r>
              <a:endParaRPr lang="en-US" altLang="ko-KR" sz="1200" i="1" dirty="0">
                <a:solidFill>
                  <a:srgbClr val="2E8489"/>
                </a:solidFill>
                <a:latin typeface="D2Coding" panose="020B0609020101020101" pitchFamily="49" charset="-127"/>
                <a:ea typeface="D2Coding" panose="020B0609020101020101" pitchFamily="49" charset="-127"/>
              </a:endParaRPr>
            </a:p>
          </p:txBody>
        </p:sp>
        <p:sp>
          <p:nvSpPr>
            <p:cNvPr id="51" name="TextBox 50">
              <a:extLst>
                <a:ext uri="{FF2B5EF4-FFF2-40B4-BE49-F238E27FC236}">
                  <a16:creationId xmlns:a16="http://schemas.microsoft.com/office/drawing/2014/main" xmlns="" id="{85CC63A4-8280-AF40-B67A-1FD1E9E96B76}"/>
                </a:ext>
              </a:extLst>
            </p:cNvPr>
            <p:cNvSpPr txBox="1"/>
            <p:nvPr/>
          </p:nvSpPr>
          <p:spPr>
            <a:xfrm>
              <a:off x="6565807" y="5166559"/>
              <a:ext cx="2108269" cy="276999"/>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generates instance </a:t>
              </a:r>
              <a:r>
                <a:rPr lang="en-US" altLang="ko-KR" sz="1200" i="1" dirty="0" err="1">
                  <a:solidFill>
                    <a:srgbClr val="2E8489"/>
                  </a:solidFill>
                  <a:latin typeface="D2Coding" panose="020B0609020101020101" pitchFamily="49" charset="-127"/>
                  <a:ea typeface="D2Coding" panose="020B0609020101020101" pitchFamily="49" charset="-127"/>
                </a:rPr>
                <a:t>nero</a:t>
              </a:r>
              <a:endParaRPr lang="en-US" altLang="ko-KR" sz="1200" i="1" dirty="0">
                <a:solidFill>
                  <a:srgbClr val="2E8489"/>
                </a:solidFill>
                <a:latin typeface="D2Coding" panose="020B0609020101020101" pitchFamily="49" charset="-127"/>
                <a:ea typeface="D2Coding" panose="020B0609020101020101" pitchFamily="49" charset="-127"/>
              </a:endParaRPr>
            </a:p>
          </p:txBody>
        </p:sp>
        <p:sp>
          <p:nvSpPr>
            <p:cNvPr id="52" name="TextBox 51">
              <a:extLst>
                <a:ext uri="{FF2B5EF4-FFF2-40B4-BE49-F238E27FC236}">
                  <a16:creationId xmlns:a16="http://schemas.microsoft.com/office/drawing/2014/main" xmlns="" id="{024DEF8D-5548-554C-8440-6339B2BB7E23}"/>
                </a:ext>
              </a:extLst>
            </p:cNvPr>
            <p:cNvSpPr txBox="1"/>
            <p:nvPr/>
          </p:nvSpPr>
          <p:spPr>
            <a:xfrm>
              <a:off x="5165258" y="5174253"/>
              <a:ext cx="1183903" cy="261610"/>
            </a:xfrm>
            <a:prstGeom prst="rect">
              <a:avLst/>
            </a:prstGeom>
            <a:solidFill>
              <a:srgbClr val="F7F7F7"/>
            </a:solidFill>
          </p:spPr>
          <p:txBody>
            <a:bodyPr wrap="square" rtlCol="0">
              <a:spAutoFit/>
            </a:bodyPr>
            <a:lstStyle/>
            <a:p>
              <a:r>
                <a:rPr lang="en-US" altLang="ko-KR" sz="1100" dirty="0">
                  <a:solidFill>
                    <a:srgbClr val="C00000"/>
                  </a:solidFill>
                  <a:latin typeface="D2Coding" panose="020B0609020101020101" pitchFamily="49" charset="-127"/>
                  <a:ea typeface="D2Coding" panose="020B0609020101020101" pitchFamily="49" charset="-127"/>
                </a:rPr>
                <a:t>‘</a:t>
              </a:r>
              <a:r>
                <a:rPr lang="en-US" altLang="ko-KR" sz="1100" dirty="0" err="1">
                  <a:solidFill>
                    <a:srgbClr val="C00000"/>
                  </a:solidFill>
                  <a:latin typeface="D2Coding" panose="020B0609020101020101" pitchFamily="49" charset="-127"/>
                  <a:ea typeface="D2Coding" panose="020B0609020101020101" pitchFamily="49" charset="-127"/>
                </a:rPr>
                <a:t>nero</a:t>
              </a:r>
              <a:r>
                <a:rPr lang="en-US" altLang="ko-KR" sz="1100" dirty="0">
                  <a:solidFill>
                    <a:srgbClr val="C00000"/>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a:t>
              </a:r>
              <a:r>
                <a:rPr lang="en-US" altLang="ko-KR" sz="1100" dirty="0">
                  <a:solidFill>
                    <a:srgbClr val="C00000"/>
                  </a:solidFill>
                  <a:latin typeface="D2Coding" panose="020B0609020101020101" pitchFamily="49" charset="-127"/>
                  <a:ea typeface="D2Coding" panose="020B0609020101020101" pitchFamily="49" charset="-127"/>
                </a:rPr>
                <a:t> ‘white’</a:t>
              </a:r>
            </a:p>
          </p:txBody>
        </p:sp>
        <p:sp>
          <p:nvSpPr>
            <p:cNvPr id="21" name="TextBox 20">
              <a:extLst>
                <a:ext uri="{FF2B5EF4-FFF2-40B4-BE49-F238E27FC236}">
                  <a16:creationId xmlns:a16="http://schemas.microsoft.com/office/drawing/2014/main" xmlns="" id="{024DEF8D-5548-554C-8440-6339B2BB7E23}"/>
                </a:ext>
              </a:extLst>
            </p:cNvPr>
            <p:cNvSpPr txBox="1"/>
            <p:nvPr/>
          </p:nvSpPr>
          <p:spPr>
            <a:xfrm>
              <a:off x="5168875" y="4989628"/>
              <a:ext cx="1450365" cy="202132"/>
            </a:xfrm>
            <a:prstGeom prst="rect">
              <a:avLst/>
            </a:prstGeom>
            <a:solidFill>
              <a:srgbClr val="F7F7F7"/>
            </a:solidFill>
          </p:spPr>
          <p:txBody>
            <a:bodyPr wrap="square" lIns="0" tIns="0" rIns="0" bIns="0" rtlCol="0" anchor="ctr">
              <a:noAutofit/>
            </a:bodyPr>
            <a:lstStyle/>
            <a:p>
              <a:r>
                <a:rPr lang="en-US" altLang="ko-KR" sz="1200" dirty="0">
                  <a:solidFill>
                    <a:srgbClr val="C00000"/>
                  </a:solidFill>
                  <a:latin typeface="D2Coding" panose="020B0609020101020101" pitchFamily="49" charset="-127"/>
                  <a:ea typeface="D2Coding" panose="020B0609020101020101" pitchFamily="49" charset="-127"/>
                </a:rPr>
                <a:t>'</a:t>
              </a:r>
              <a:r>
                <a:rPr lang="en-US" altLang="ko-KR" sz="1200" dirty="0" err="1">
                  <a:solidFill>
                    <a:srgbClr val="C00000"/>
                  </a:solidFill>
                  <a:latin typeface="D2Coding" panose="020B0609020101020101" pitchFamily="49" charset="-127"/>
                  <a:ea typeface="D2Coding" panose="020B0609020101020101" pitchFamily="49" charset="-127"/>
                </a:rPr>
                <a:t>nabi</a:t>
              </a:r>
              <a:r>
                <a:rPr lang="en-US" altLang="ko-KR" sz="1200" dirty="0">
                  <a:solidFill>
                    <a:srgbClr val="C00000"/>
                  </a:solidFill>
                  <a:latin typeface="D2Coding" panose="020B0609020101020101" pitchFamily="49" charset="-127"/>
                  <a:ea typeface="D2Coding" panose="020B0609020101020101" pitchFamily="49" charset="-127"/>
                </a:rPr>
                <a:t>'</a:t>
              </a:r>
              <a:r>
                <a:rPr kumimoji="1" lang="en-US" altLang="ko-KR" sz="1200" dirty="0" smtClean="0">
                  <a:latin typeface="D2Coding" panose="020B0609020101020101" pitchFamily="49" charset="-127"/>
                  <a:ea typeface="D2Coding" panose="020B0609020101020101" pitchFamily="49" charset="-127"/>
                </a:rPr>
                <a:t>, </a:t>
              </a:r>
              <a:r>
                <a:rPr lang="en-US" altLang="ko-KR" sz="1200" dirty="0" smtClean="0">
                  <a:solidFill>
                    <a:srgbClr val="C00000"/>
                  </a:solidFill>
                  <a:latin typeface="D2Coding" panose="020B0609020101020101" pitchFamily="49" charset="-127"/>
                  <a:ea typeface="D2Coding" panose="020B0609020101020101" pitchFamily="49" charset="-127"/>
                </a:rPr>
                <a:t>'black'</a:t>
              </a:r>
              <a:r>
                <a:rPr lang="en-US" altLang="ko-KR" sz="1200" dirty="0" smtClean="0">
                  <a:latin typeface="D2Coding" panose="020B0609020101020101" pitchFamily="49" charset="-127"/>
                  <a:ea typeface="D2Coding" panose="020B0609020101020101" pitchFamily="49" charset="-127"/>
                </a:rPr>
                <a:t>)</a:t>
              </a:r>
              <a:endParaRPr kumimoji="1" lang="ko-KR" altLang="en-US" sz="1200" dirty="0">
                <a:latin typeface="D2Coding" panose="020B0609020101020101" pitchFamily="49" charset="-127"/>
                <a:ea typeface="D2Coding" panose="020B0609020101020101" pitchFamily="49" charset="-127"/>
              </a:endParaRPr>
            </a:p>
          </p:txBody>
        </p:sp>
        <p:cxnSp>
          <p:nvCxnSpPr>
            <p:cNvPr id="9" name="직선 연결선 8"/>
            <p:cNvCxnSpPr/>
            <p:nvPr/>
          </p:nvCxnSpPr>
          <p:spPr>
            <a:xfrm>
              <a:off x="8321040" y="2758440"/>
              <a:ext cx="548640" cy="0"/>
            </a:xfrm>
            <a:prstGeom prst="line">
              <a:avLst/>
            </a:prstGeom>
            <a:ln w="9525">
              <a:solidFill>
                <a:srgbClr val="D5D5D5"/>
              </a:solidFill>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a:off x="8321040" y="5448638"/>
              <a:ext cx="548640" cy="0"/>
            </a:xfrm>
            <a:prstGeom prst="line">
              <a:avLst/>
            </a:prstGeom>
            <a:ln w="9525">
              <a:solidFill>
                <a:srgbClr val="D5D5D5"/>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8869680" y="2753360"/>
              <a:ext cx="0" cy="26901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024DEF8D-5548-554C-8440-6339B2BB7E23}"/>
                </a:ext>
              </a:extLst>
            </p:cNvPr>
            <p:cNvSpPr txBox="1"/>
            <p:nvPr/>
          </p:nvSpPr>
          <p:spPr>
            <a:xfrm>
              <a:off x="5165258" y="5175745"/>
              <a:ext cx="1450365" cy="202132"/>
            </a:xfrm>
            <a:prstGeom prst="rect">
              <a:avLst/>
            </a:prstGeom>
            <a:solidFill>
              <a:srgbClr val="F7F7F7"/>
            </a:solidFill>
          </p:spPr>
          <p:txBody>
            <a:bodyPr wrap="square" lIns="0" tIns="0" rIns="0" bIns="0" rtlCol="0" anchor="ctr">
              <a:noAutofit/>
            </a:bodyPr>
            <a:lstStyle/>
            <a:p>
              <a:r>
                <a:rPr lang="en-US" altLang="ko-KR" sz="1200" dirty="0" smtClean="0">
                  <a:solidFill>
                    <a:srgbClr val="C00000"/>
                  </a:solidFill>
                  <a:latin typeface="D2Coding" panose="020B0609020101020101" pitchFamily="49" charset="-127"/>
                  <a:ea typeface="D2Coding" panose="020B0609020101020101" pitchFamily="49" charset="-127"/>
                </a:rPr>
                <a:t>'</a:t>
              </a:r>
              <a:r>
                <a:rPr lang="en-US" altLang="ko-KR" sz="1200" dirty="0" err="1" smtClean="0">
                  <a:solidFill>
                    <a:srgbClr val="C00000"/>
                  </a:solidFill>
                  <a:latin typeface="D2Coding" panose="020B0609020101020101" pitchFamily="49" charset="-127"/>
                  <a:ea typeface="D2Coding" panose="020B0609020101020101" pitchFamily="49" charset="-127"/>
                </a:rPr>
                <a:t>nero</a:t>
              </a:r>
              <a:r>
                <a:rPr lang="en-US" altLang="ko-KR" sz="1200" dirty="0" smtClean="0">
                  <a:solidFill>
                    <a:srgbClr val="C00000"/>
                  </a:solidFill>
                  <a:latin typeface="D2Coding" panose="020B0609020101020101" pitchFamily="49" charset="-127"/>
                  <a:ea typeface="D2Coding" panose="020B0609020101020101" pitchFamily="49" charset="-127"/>
                </a:rPr>
                <a:t>’</a:t>
              </a:r>
              <a:r>
                <a:rPr kumimoji="1" lang="en-US" altLang="ko-KR" sz="1200" dirty="0" smtClean="0">
                  <a:latin typeface="D2Coding" panose="020B0609020101020101" pitchFamily="49" charset="-127"/>
                  <a:ea typeface="D2Coding" panose="020B0609020101020101" pitchFamily="49" charset="-127"/>
                </a:rPr>
                <a:t>, </a:t>
              </a:r>
              <a:r>
                <a:rPr lang="en-US" altLang="ko-KR" sz="1200" dirty="0" smtClean="0">
                  <a:solidFill>
                    <a:srgbClr val="C00000"/>
                  </a:solidFill>
                  <a:latin typeface="D2Coding" panose="020B0609020101020101" pitchFamily="49" charset="-127"/>
                  <a:ea typeface="D2Coding" panose="020B0609020101020101" pitchFamily="49" charset="-127"/>
                </a:rPr>
                <a:t>'white'</a:t>
              </a:r>
              <a:r>
                <a:rPr lang="en-US" altLang="ko-KR" sz="1200" dirty="0" smtClean="0">
                  <a:latin typeface="D2Coding" panose="020B0609020101020101" pitchFamily="49" charset="-127"/>
                  <a:ea typeface="D2Coding" panose="020B0609020101020101" pitchFamily="49" charset="-127"/>
                </a:rPr>
                <a:t>)</a:t>
              </a:r>
              <a:endParaRPr kumimoji="1" lang="ko-KR" altLang="en-US" sz="1200" dirty="0">
                <a:latin typeface="D2Coding" panose="020B0609020101020101" pitchFamily="49" charset="-127"/>
                <a:ea typeface="D2Coding" panose="020B0609020101020101" pitchFamily="49" charset="-127"/>
              </a:endParaRPr>
            </a:p>
          </p:txBody>
        </p:sp>
      </p:gr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cxnSp>
        <p:nvCxnSpPr>
          <p:cNvPr id="3" name="직선 화살표 연결선 2"/>
          <p:cNvCxnSpPr>
            <a:endCxn id="33" idx="1"/>
          </p:cNvCxnSpPr>
          <p:nvPr/>
        </p:nvCxnSpPr>
        <p:spPr>
          <a:xfrm flipV="1">
            <a:off x="2966349" y="4259490"/>
            <a:ext cx="1467436" cy="20413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p:nvPr/>
        </p:nvCxnSpPr>
        <p:spPr>
          <a:xfrm flipV="1">
            <a:off x="2966349" y="3325641"/>
            <a:ext cx="1467436" cy="22778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Differences Between Instances and Objects</a:t>
            </a:r>
          </a:p>
        </p:txBody>
      </p:sp>
      <p:sp>
        <p:nvSpPr>
          <p:cNvPr id="32" name="TextBox 31">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Syntax for class definition</a:t>
            </a:r>
          </a:p>
        </p:txBody>
      </p:sp>
      <p:sp>
        <p:nvSpPr>
          <p:cNvPr id="43" name="직사각형 42">
            <a:extLst>
              <a:ext uri="{FF2B5EF4-FFF2-40B4-BE49-F238E27FC236}">
                <a16:creationId xmlns="" xmlns:a16="http://schemas.microsoft.com/office/drawing/2014/main"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To define a class, you assign a class keyword, write a </a:t>
            </a:r>
            <a:r>
              <a:rPr lang="en-US" altLang="ko-KR" sz="1300" dirty="0" err="1">
                <a:solidFill>
                  <a:schemeClr val="tx1"/>
                </a:solidFill>
                <a:latin typeface="SamsungOne 400" panose="020B0503030303020204" pitchFamily="34" charset="0"/>
                <a:ea typeface="SamsungOne 400" panose="020B0503030303020204" pitchFamily="34" charset="0"/>
              </a:rPr>
              <a:t>def</a:t>
            </a:r>
            <a:r>
              <a:rPr lang="en-US" altLang="ko-KR" sz="1300" dirty="0">
                <a:solidFill>
                  <a:schemeClr val="tx1"/>
                </a:solidFill>
                <a:latin typeface="SamsungOne 400" panose="020B0503030303020204" pitchFamily="34" charset="0"/>
                <a:ea typeface="SamsungOne 400" panose="020B0503030303020204" pitchFamily="34" charset="0"/>
              </a:rPr>
              <a:t> statement and indent.</a:t>
            </a:r>
          </a:p>
        </p:txBody>
      </p:sp>
      <p:sp>
        <p:nvSpPr>
          <p:cNvPr id="44" name="직사각형 43">
            <a:extLst>
              <a:ext uri="{FF2B5EF4-FFF2-40B4-BE49-F238E27FC236}">
                <a16:creationId xmlns:a16="http://schemas.microsoft.com/office/drawing/2014/main" xmlns="" id="{1510802E-561D-4B01-88DF-E52EB86D8194}"/>
              </a:ext>
            </a:extLst>
          </p:cNvPr>
          <p:cNvSpPr/>
          <p:nvPr/>
        </p:nvSpPr>
        <p:spPr>
          <a:xfrm>
            <a:off x="1284456" y="3261755"/>
            <a:ext cx="1715839" cy="566553"/>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name</a:t>
            </a:r>
          </a:p>
          <a:p>
            <a:pPr algn="ctr"/>
            <a:r>
              <a:rPr lang="en-US" altLang="ko-KR" sz="1300" dirty="0">
                <a:solidFill>
                  <a:schemeClr val="tx1"/>
                </a:solidFill>
                <a:latin typeface="D2Coding" pitchFamily="49" charset="-127"/>
                <a:ea typeface="D2Coding" pitchFamily="49" charset="-127"/>
              </a:rPr>
              <a:t>color</a:t>
            </a:r>
            <a:endParaRPr lang="ko-KR" altLang="en-US" sz="1300" dirty="0">
              <a:solidFill>
                <a:schemeClr val="tx1"/>
              </a:solidFill>
              <a:latin typeface="D2Coding" pitchFamily="49" charset="-127"/>
              <a:ea typeface="D2Coding" pitchFamily="49" charset="-127"/>
            </a:endParaRPr>
          </a:p>
        </p:txBody>
      </p:sp>
      <p:sp>
        <p:nvSpPr>
          <p:cNvPr id="45" name="직사각형 44">
            <a:extLst>
              <a:ext uri="{FF2B5EF4-FFF2-40B4-BE49-F238E27FC236}">
                <a16:creationId xmlns:a16="http://schemas.microsoft.com/office/drawing/2014/main" xmlns="" id="{E08EAA0F-6651-4501-A25E-959FFB214A2B}"/>
              </a:ext>
            </a:extLst>
          </p:cNvPr>
          <p:cNvSpPr/>
          <p:nvPr/>
        </p:nvSpPr>
        <p:spPr>
          <a:xfrm>
            <a:off x="1284456" y="4100890"/>
            <a:ext cx="1715839" cy="827473"/>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meow</a:t>
            </a:r>
          </a:p>
          <a:p>
            <a:pPr algn="ctr"/>
            <a:r>
              <a:rPr lang="en-US" altLang="ko-KR" sz="1300" dirty="0">
                <a:solidFill>
                  <a:schemeClr val="tx1"/>
                </a:solidFill>
                <a:latin typeface="D2Coding" pitchFamily="49" charset="-127"/>
                <a:ea typeface="D2Coding" pitchFamily="49" charset="-127"/>
              </a:rPr>
              <a:t>run</a:t>
            </a:r>
          </a:p>
          <a:p>
            <a:pPr algn="ctr"/>
            <a:r>
              <a:rPr lang="en-US" altLang="ko-KR" sz="1300" dirty="0">
                <a:solidFill>
                  <a:schemeClr val="tx1"/>
                </a:solidFill>
                <a:latin typeface="D2Coding" pitchFamily="49" charset="-127"/>
                <a:ea typeface="D2Coding" pitchFamily="49" charset="-127"/>
              </a:rPr>
              <a:t>walk</a:t>
            </a:r>
            <a:endParaRPr lang="ko-KR" altLang="en-US" sz="1300" dirty="0">
              <a:solidFill>
                <a:schemeClr val="tx1"/>
              </a:solidFill>
              <a:latin typeface="D2Coding" pitchFamily="49" charset="-127"/>
              <a:ea typeface="D2Coding" pitchFamily="49" charset="-127"/>
            </a:endParaRPr>
          </a:p>
        </p:txBody>
      </p:sp>
      <p:sp>
        <p:nvSpPr>
          <p:cNvPr id="46" name="TextBox 45">
            <a:extLst>
              <a:ext uri="{FF2B5EF4-FFF2-40B4-BE49-F238E27FC236}">
                <a16:creationId xmlns:a16="http://schemas.microsoft.com/office/drawing/2014/main" xmlns="" id="{9503154E-C9C3-4F33-A434-70004CEA78FF}"/>
              </a:ext>
            </a:extLst>
          </p:cNvPr>
          <p:cNvSpPr txBox="1"/>
          <p:nvPr/>
        </p:nvSpPr>
        <p:spPr>
          <a:xfrm>
            <a:off x="1603921" y="5093416"/>
            <a:ext cx="833883" cy="292388"/>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Cat class</a:t>
            </a:r>
            <a:endParaRPr lang="ko-KR" altLang="en-US" sz="1300" dirty="0">
              <a:latin typeface="SamsungOne 400" panose="020B0503030303020204" pitchFamily="34" charset="0"/>
            </a:endParaRPr>
          </a:p>
        </p:txBody>
      </p:sp>
      <p:sp>
        <p:nvSpPr>
          <p:cNvPr id="47" name="TextBox 46">
            <a:extLst>
              <a:ext uri="{FF2B5EF4-FFF2-40B4-BE49-F238E27FC236}">
                <a16:creationId xmlns:a16="http://schemas.microsoft.com/office/drawing/2014/main" xmlns="" id="{6AC768B0-D4FD-4D77-88D8-12CEB24DFEC0}"/>
              </a:ext>
            </a:extLst>
          </p:cNvPr>
          <p:cNvSpPr txBox="1"/>
          <p:nvPr/>
        </p:nvSpPr>
        <p:spPr>
          <a:xfrm>
            <a:off x="1358966" y="3148997"/>
            <a:ext cx="810194" cy="178403"/>
          </a:xfrm>
          <a:prstGeom prst="rect">
            <a:avLst/>
          </a:prstGeom>
          <a:solidFill>
            <a:schemeClr val="bg1"/>
          </a:solidFill>
          <a:ln>
            <a:noFill/>
          </a:ln>
        </p:spPr>
        <p:txBody>
          <a:bodyPr wrap="square" lIns="0" tIns="0" rIns="0" bIns="0" rtlCol="0" anchor="ctr">
            <a:no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attributes</a:t>
            </a:r>
            <a:endParaRPr lang="ko-KR" altLang="en-US" dirty="0"/>
          </a:p>
        </p:txBody>
      </p:sp>
      <p:sp>
        <p:nvSpPr>
          <p:cNvPr id="48" name="TextBox 47">
            <a:extLst>
              <a:ext uri="{FF2B5EF4-FFF2-40B4-BE49-F238E27FC236}">
                <a16:creationId xmlns:a16="http://schemas.microsoft.com/office/drawing/2014/main" xmlns="" id="{36EC857F-9324-4C2E-880C-C1B68D05A04F}"/>
              </a:ext>
            </a:extLst>
          </p:cNvPr>
          <p:cNvSpPr txBox="1"/>
          <p:nvPr/>
        </p:nvSpPr>
        <p:spPr>
          <a:xfrm>
            <a:off x="1355325" y="4000138"/>
            <a:ext cx="631279" cy="188077"/>
          </a:xfrm>
          <a:prstGeom prst="rect">
            <a:avLst/>
          </a:prstGeom>
          <a:solidFill>
            <a:schemeClr val="bg1"/>
          </a:solidFill>
          <a:ln>
            <a:noFill/>
          </a:ln>
        </p:spPr>
        <p:txBody>
          <a:bodyPr wrap="square" lIns="0" tIns="0" rIns="0" bIns="0" rtlCol="0" anchor="ctr">
            <a:no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actions</a:t>
            </a:r>
            <a:endParaRPr lang="ko-KR" altLang="en-US" dirty="0"/>
          </a:p>
        </p:txBody>
      </p:sp>
      <p:sp>
        <p:nvSpPr>
          <p:cNvPr id="49" name="직사각형 48">
            <a:extLst>
              <a:ext uri="{FF2B5EF4-FFF2-40B4-BE49-F238E27FC236}">
                <a16:creationId xmlns:a16="http://schemas.microsoft.com/office/drawing/2014/main" xmlns="" id="{3FCDF828-A40B-4955-ACCC-B779AB3486ED}"/>
              </a:ext>
            </a:extLst>
          </p:cNvPr>
          <p:cNvSpPr/>
          <p:nvPr/>
        </p:nvSpPr>
        <p:spPr>
          <a:xfrm>
            <a:off x="1113430" y="2956758"/>
            <a:ext cx="2045286" cy="2136658"/>
          </a:xfrm>
          <a:prstGeom prst="rect">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spTree>
    <p:extLst>
      <p:ext uri="{BB962C8B-B14F-4D97-AF65-F5344CB8AC3E}">
        <p14:creationId xmlns:p14="http://schemas.microsoft.com/office/powerpoint/2010/main" val="314501983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F1B12DA7-C15F-4B00-8AB3-088BA5E0B6A4}"/>
              </a:ext>
            </a:extLst>
          </p:cNvPr>
          <p:cNvSpPr/>
          <p:nvPr/>
        </p:nvSpPr>
        <p:spPr>
          <a:xfrm>
            <a:off x="714237" y="3596358"/>
            <a:ext cx="8619913" cy="2015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All objects of Python has a data type.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Python’s instances are created from classes.</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Python’s objects are created from classes.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Python’s class is an object.</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5)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nabi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an object.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6) The instance of the Cat class is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nabi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7) 100 is an integer type object. </a:t>
            </a:r>
          </a:p>
        </p:txBody>
      </p:sp>
      <p:sp>
        <p:nvSpPr>
          <p:cNvPr id="8" name="직사각형 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9" name="직사각형 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Differences Between Instances and Objects</a:t>
            </a:r>
          </a:p>
        </p:txBody>
      </p:sp>
      <p:sp>
        <p:nvSpPr>
          <p:cNvPr id="16" name="TextBox 15">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3.3. Precise distinction between object and instance</a:t>
            </a:r>
          </a:p>
        </p:txBody>
      </p:sp>
      <p:sp>
        <p:nvSpPr>
          <p:cNvPr id="18" name="직사각형 17">
            <a:extLst>
              <a:ext uri="{FF2B5EF4-FFF2-40B4-BE49-F238E27FC236}">
                <a16:creationId xmlns="" xmlns:a16="http://schemas.microsoft.com/office/drawing/2014/main" id="{F592450A-01E1-4E06-9A3E-8EA290D8E695}"/>
              </a:ext>
            </a:extLst>
          </p:cNvPr>
          <p:cNvSpPr/>
          <p:nvPr/>
        </p:nvSpPr>
        <p:spPr>
          <a:xfrm>
            <a:off x="580388" y="2023739"/>
            <a:ext cx="8887612" cy="1508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8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Many documents mix object and instances as terms of similar concepts. </a:t>
            </a:r>
          </a:p>
          <a:p>
            <a:pPr marL="115888" indent="-115888" latinLnBrk="0">
              <a:spcAft>
                <a:spcPts val="8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two terms are similar, but to be more precise, the object can be defined as a material or a thing, while the instance is defined as a material or thing created by a class. </a:t>
            </a:r>
          </a:p>
          <a:p>
            <a:pPr marL="115888" indent="-115888" latinLnBrk="0">
              <a:spcAft>
                <a:spcPts val="8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from the previous diagram, Cat is a class acting as a framework. The material </a:t>
            </a:r>
            <a:r>
              <a:rPr lang="en-US" altLang="ko-KR" sz="1300" dirty="0" err="1">
                <a:solidFill>
                  <a:schemeClr val="tx1"/>
                </a:solidFill>
                <a:latin typeface="SamsungOne 400" panose="020B0503030303020204" pitchFamily="34" charset="0"/>
                <a:ea typeface="SamsungOne 400" panose="020B0503030303020204" pitchFamily="34" charset="0"/>
              </a:rPr>
              <a:t>nabi</a:t>
            </a:r>
            <a:r>
              <a:rPr lang="en-US" altLang="ko-KR" sz="1300" dirty="0">
                <a:solidFill>
                  <a:schemeClr val="tx1"/>
                </a:solidFill>
                <a:latin typeface="SamsungOne 400" panose="020B0503030303020204" pitchFamily="34" charset="0"/>
                <a:ea typeface="SamsungOne 400" panose="020B0503030303020204" pitchFamily="34" charset="0"/>
              </a:rPr>
              <a:t> created by the class is an “object” and at the same time an “instance of the class Cat.”</a:t>
            </a:r>
          </a:p>
          <a:p>
            <a:pPr marL="115888" indent="-115888" latinLnBrk="0">
              <a:spcAft>
                <a:spcPts val="8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To summarize, the following descriptions are correct.</a:t>
            </a:r>
          </a:p>
        </p:txBody>
      </p:sp>
    </p:spTree>
    <p:extLst>
      <p:ext uri="{BB962C8B-B14F-4D97-AF65-F5344CB8AC3E}">
        <p14:creationId xmlns:p14="http://schemas.microsoft.com/office/powerpoint/2010/main" val="3255800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Arbitrary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2" name="TextBox 11">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a:t>
            </a:r>
            <a:r>
              <a:rPr lang="en-US" altLang="ko-KR" b="1" dirty="0">
                <a:solidFill>
                  <a:schemeClr val="tx1">
                    <a:lumMod val="95000"/>
                    <a:lumOff val="5000"/>
                  </a:schemeClr>
                </a:solidFill>
                <a:latin typeface="+mj-ea"/>
                <a:cs typeface="Samsung Sharp Sans" pitchFamily="2" charset="0"/>
              </a:rPr>
              <a:t>Arbitrary argument passing</a:t>
            </a:r>
            <a:endParaRPr lang="ko-KR" altLang="en-US" b="1" dirty="0">
              <a:latin typeface="Samsung Sharp Sans" pitchFamily="2" charset="0"/>
            </a:endParaRPr>
          </a:p>
        </p:txBody>
      </p:sp>
      <p:grpSp>
        <p:nvGrpSpPr>
          <p:cNvPr id="2" name="그룹 1"/>
          <p:cNvGrpSpPr/>
          <p:nvPr/>
        </p:nvGrpSpPr>
        <p:grpSpPr>
          <a:xfrm>
            <a:off x="580388" y="2014585"/>
            <a:ext cx="8887612" cy="1479093"/>
            <a:chOff x="580388" y="2014585"/>
            <a:chExt cx="8887612" cy="1479093"/>
          </a:xfrm>
        </p:grpSpPr>
        <p:sp>
          <p:nvSpPr>
            <p:cNvPr id="15" name="직사각형 14">
              <a:extLst>
                <a:ext uri="{FF2B5EF4-FFF2-40B4-BE49-F238E27FC236}">
                  <a16:creationId xmlns="" xmlns:a16="http://schemas.microsoft.com/office/drawing/2014/main" id="{90EFA62F-9637-4E5A-AAB1-9E61461D75DD}"/>
                </a:ext>
              </a:extLst>
            </p:cNvPr>
            <p:cNvSpPr/>
            <p:nvPr/>
          </p:nvSpPr>
          <p:spPr>
            <a:xfrm>
              <a:off x="580388" y="201458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arbitrary argument passing.</a:t>
              </a:r>
            </a:p>
          </p:txBody>
        </p:sp>
        <p:sp>
          <p:nvSpPr>
            <p:cNvPr id="16" name="직사각형 15">
              <a:extLst>
                <a:ext uri="{FF2B5EF4-FFF2-40B4-BE49-F238E27FC236}">
                  <a16:creationId xmlns="" xmlns:a16="http://schemas.microsoft.com/office/drawing/2014/main" id="{F1B12DA7-C15F-4B00-8AB3-088BA5E0B6A4}"/>
                </a:ext>
              </a:extLst>
            </p:cNvPr>
            <p:cNvSpPr/>
            <p:nvPr/>
          </p:nvSpPr>
          <p:spPr>
            <a:xfrm>
              <a:off x="690341" y="2288220"/>
              <a:ext cx="8619913"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using a function, there are cases where the number of arguments is not determined. This is called an arbitrary argument.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receiving an arbitrary argument from a function, put an asterisk (*) in front of the parameter. A variable inside a function that receives an arbitrary argument is an </a:t>
              </a:r>
              <a:r>
                <a:rPr lang="en-US" altLang="ko-KR" sz="1300" b="1" dirty="0">
                  <a:solidFill>
                    <a:srgbClr val="193EB0"/>
                  </a:solidFill>
                  <a:latin typeface="SamsungOne 400" panose="020B0503030303020204" pitchFamily="34" charset="0"/>
                </a:rPr>
                <a:t>arbitrary parameter</a:t>
              </a:r>
              <a:r>
                <a:rPr lang="en-US" altLang="ko-KR" sz="1300" dirty="0">
                  <a:solidFill>
                    <a:prstClr val="black">
                      <a:lumMod val="85000"/>
                      <a:lumOff val="15000"/>
                    </a:prstClr>
                  </a:solidFill>
                  <a:latin typeface="SamsungOne 400" panose="020B0503030303020204" pitchFamily="34" charset="0"/>
                </a:rPr>
                <a: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Arbitrary parameters can be used in for - in statements, like tuples and lists.</a:t>
              </a:r>
            </a:p>
          </p:txBody>
        </p:sp>
      </p:grpSp>
      <p:sp>
        <p:nvSpPr>
          <p:cNvPr id="8" name="직사각형 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9" name="직사각형 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1299692431"/>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F1B12DA7-C15F-4B00-8AB3-088BA5E0B6A4}"/>
              </a:ext>
            </a:extLst>
          </p:cNvPr>
          <p:cNvSpPr/>
          <p:nvPr/>
        </p:nvSpPr>
        <p:spPr>
          <a:xfrm>
            <a:off x="690341" y="256642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write necessary attributes and methods in accordance with Python syntax. </a:t>
            </a:r>
            <a:endParaRPr lang="ko-KR" altLang="en-US" sz="1300" dirty="0">
              <a:solidFill>
                <a:prstClr val="black">
                  <a:lumMod val="85000"/>
                  <a:lumOff val="15000"/>
                </a:prstClr>
              </a:solidFill>
              <a:latin typeface="SamsungOne 400" panose="020B0503030303020204" pitchFamily="34" charset="0"/>
            </a:endParaRPr>
          </a:p>
        </p:txBody>
      </p:sp>
      <p:grpSp>
        <p:nvGrpSpPr>
          <p:cNvPr id="26" name="그룹 25">
            <a:extLst>
              <a:ext uri="{FF2B5EF4-FFF2-40B4-BE49-F238E27FC236}">
                <a16:creationId xmlns:a16="http://schemas.microsoft.com/office/drawing/2014/main" xmlns="" id="{A9DB7DD0-AA7A-4B07-8996-7FC36E5F9099}"/>
              </a:ext>
            </a:extLst>
          </p:cNvPr>
          <p:cNvGrpSpPr/>
          <p:nvPr/>
        </p:nvGrpSpPr>
        <p:grpSpPr>
          <a:xfrm>
            <a:off x="667020" y="4830282"/>
            <a:ext cx="8680179" cy="1005483"/>
            <a:chOff x="676851" y="3081412"/>
            <a:chExt cx="8680179" cy="1005483"/>
          </a:xfrm>
        </p:grpSpPr>
        <p:sp>
          <p:nvSpPr>
            <p:cNvPr id="27"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680179" cy="10054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9"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 5</a:t>
              </a:r>
            </a:p>
          </p:txBody>
        </p:sp>
        <p:sp>
          <p:nvSpPr>
            <p:cNvPr id="31" name="TextBox 21">
              <a:extLst>
                <a:ext uri="{FF2B5EF4-FFF2-40B4-BE49-F238E27FC236}">
                  <a16:creationId xmlns:a16="http://schemas.microsoft.com/office/drawing/2014/main" xmlns="" id="{56521AD1-2372-4709-9497-BC4191E7C8E0}"/>
                </a:ext>
              </a:extLst>
            </p:cNvPr>
            <p:cNvSpPr txBox="1"/>
            <p:nvPr/>
          </p:nvSpPr>
          <p:spPr>
            <a:xfrm>
              <a:off x="1036274" y="3504419"/>
              <a:ext cx="8108322" cy="44627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P</a:t>
              </a:r>
              <a:r>
                <a:rPr lang="en-US" altLang="ko-KR" sz="1200" dirty="0" smtClean="0">
                  <a:solidFill>
                    <a:prstClr val="black">
                      <a:lumMod val="85000"/>
                      <a:lumOff val="15000"/>
                    </a:prstClr>
                  </a:solidFill>
                  <a:latin typeface="SamsungOne 400" panose="020B0503030303020204" pitchFamily="34" charset="0"/>
                </a:rPr>
                <a:t>arentheses are needed </a:t>
              </a:r>
              <a:r>
                <a:rPr lang="en-US" altLang="ko-KR" sz="1200" dirty="0">
                  <a:solidFill>
                    <a:prstClr val="black">
                      <a:lumMod val="85000"/>
                      <a:lumOff val="15000"/>
                    </a:prstClr>
                  </a:solidFill>
                  <a:latin typeface="SamsungOne 400" panose="020B0503030303020204" pitchFamily="34" charset="0"/>
                </a:rPr>
                <a:t>to generate a Cat instance. </a:t>
              </a:r>
            </a:p>
            <a:p>
              <a:pPr marL="182563" lvl="0" indent="-182563" latinLnBrk="0">
                <a:spcAft>
                  <a:spcPts val="600"/>
                </a:spcAft>
                <a:buClr>
                  <a:srgbClr val="1429A0"/>
                </a:buClr>
                <a:buFont typeface="Arial" panose="020B0604020202020204" pitchFamily="34" charset="0"/>
                <a:buChar char="•"/>
              </a:pPr>
              <a:r>
                <a:rPr lang="en-US" altLang="ko-KR" sz="1200" dirty="0" smtClean="0">
                  <a:solidFill>
                    <a:prstClr val="black">
                      <a:lumMod val="85000"/>
                      <a:lumOff val="15000"/>
                    </a:prstClr>
                  </a:solidFill>
                  <a:latin typeface="SamsungOne 400" panose="020B0503030303020204" pitchFamily="34" charset="0"/>
                </a:rPr>
                <a:t>When </a:t>
              </a:r>
              <a:r>
                <a:rPr lang="en-US" altLang="ko-KR" sz="1200" dirty="0" err="1" smtClean="0">
                  <a:solidFill>
                    <a:prstClr val="black">
                      <a:lumMod val="85000"/>
                      <a:lumOff val="15000"/>
                    </a:prstClr>
                  </a:solidFill>
                  <a:latin typeface="SamsungOne 400" panose="020B0503030303020204" pitchFamily="34" charset="0"/>
                </a:rPr>
                <a:t>runing</a:t>
              </a:r>
              <a:r>
                <a:rPr lang="en-US" altLang="ko-KR" sz="1200" dirty="0" smtClean="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print(</a:t>
              </a:r>
              <a:r>
                <a:rPr lang="en-US" altLang="ko-KR" sz="1200" dirty="0" err="1">
                  <a:solidFill>
                    <a:prstClr val="black">
                      <a:lumMod val="85000"/>
                      <a:lumOff val="15000"/>
                    </a:prstClr>
                  </a:solidFill>
                  <a:latin typeface="SamsungOne 400" panose="020B0503030303020204" pitchFamily="34" charset="0"/>
                </a:rPr>
                <a:t>nabi</a:t>
              </a:r>
              <a:r>
                <a:rPr lang="en-US" altLang="ko-KR" sz="1200" dirty="0">
                  <a:solidFill>
                    <a:prstClr val="black">
                      <a:lumMod val="85000"/>
                      <a:lumOff val="15000"/>
                    </a:prstClr>
                  </a:solidFill>
                  <a:latin typeface="SamsungOne 400" panose="020B0503030303020204" pitchFamily="34" charset="0"/>
                </a:rPr>
                <a:t>), the id value of the object is printed in hexadecimals. </a:t>
              </a:r>
            </a:p>
          </p:txBody>
        </p:sp>
      </p:grpSp>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32" name="TextBox 31">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Simple syntax for class definition</a:t>
            </a:r>
          </a:p>
        </p:txBody>
      </p:sp>
      <p:sp>
        <p:nvSpPr>
          <p:cNvPr id="33" name="직사각형 32">
            <a:extLst>
              <a:ext uri="{FF2B5EF4-FFF2-40B4-BE49-F238E27FC236}">
                <a16:creationId xmlns="" xmlns:a16="http://schemas.microsoft.com/office/drawing/2014/main" id="{F592450A-01E1-4E06-9A3E-8EA290D8E695}"/>
              </a:ext>
            </a:extLst>
          </p:cNvPr>
          <p:cNvSpPr/>
          <p:nvPr/>
        </p:nvSpPr>
        <p:spPr>
          <a:xfrm>
            <a:off x="580388" y="2023739"/>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Define a simple class and run a test.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Write a keyword named class and write a name of the class. </a:t>
            </a:r>
          </a:p>
        </p:txBody>
      </p:sp>
      <p:sp>
        <p:nvSpPr>
          <p:cNvPr id="34" name="직사각형 33">
            <a:extLst>
              <a:ext uri="{FF2B5EF4-FFF2-40B4-BE49-F238E27FC236}">
                <a16:creationId xmlns="" xmlns:a16="http://schemas.microsoft.com/office/drawing/2014/main" id="{F592450A-01E1-4E06-9A3E-8EA290D8E695}"/>
              </a:ext>
            </a:extLst>
          </p:cNvPr>
          <p:cNvSpPr/>
          <p:nvPr/>
        </p:nvSpPr>
        <p:spPr>
          <a:xfrm>
            <a:off x="580388" y="2835787"/>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pass statement is a Python statement that does nothing.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Since the class’s internal functions are not actualized, use the pass statement. </a:t>
            </a:r>
          </a:p>
        </p:txBody>
      </p:sp>
      <p:grpSp>
        <p:nvGrpSpPr>
          <p:cNvPr id="2" name="그룹 1"/>
          <p:cNvGrpSpPr/>
          <p:nvPr/>
        </p:nvGrpSpPr>
        <p:grpSpPr>
          <a:xfrm>
            <a:off x="609884" y="3378562"/>
            <a:ext cx="8858116" cy="1251306"/>
            <a:chOff x="609884" y="3378562"/>
            <a:chExt cx="8858116" cy="1251306"/>
          </a:xfrm>
        </p:grpSpPr>
        <p:pic>
          <p:nvPicPr>
            <p:cNvPr id="4" name="그림 3">
              <a:extLst>
                <a:ext uri="{FF2B5EF4-FFF2-40B4-BE49-F238E27FC236}">
                  <a16:creationId xmlns:a16="http://schemas.microsoft.com/office/drawing/2014/main" xmlns="" id="{85BF167E-8A90-404A-B791-86DAD54D6924}"/>
                </a:ext>
              </a:extLst>
            </p:cNvPr>
            <p:cNvPicPr>
              <a:picLocks noChangeAspect="1"/>
            </p:cNvPicPr>
            <p:nvPr/>
          </p:nvPicPr>
          <p:blipFill>
            <a:blip r:embed="rId5"/>
            <a:stretch>
              <a:fillRect/>
            </a:stretch>
          </p:blipFill>
          <p:spPr>
            <a:xfrm>
              <a:off x="609884" y="3378562"/>
              <a:ext cx="8858116" cy="1251306"/>
            </a:xfrm>
            <a:prstGeom prst="rect">
              <a:avLst/>
            </a:prstGeom>
          </p:spPr>
        </p:pic>
        <p:sp>
          <p:nvSpPr>
            <p:cNvPr id="35" name="TextBox 34">
              <a:extLst>
                <a:ext uri="{FF2B5EF4-FFF2-40B4-BE49-F238E27FC236}">
                  <a16:creationId xmlns:a16="http://schemas.microsoft.com/office/drawing/2014/main" xmlns="" id="{85CC63A4-8280-AF40-B67A-1FD1E9E96B76}"/>
                </a:ext>
              </a:extLst>
            </p:cNvPr>
            <p:cNvSpPr txBox="1"/>
            <p:nvPr/>
          </p:nvSpPr>
          <p:spPr>
            <a:xfrm>
              <a:off x="2915918" y="3466087"/>
              <a:ext cx="1877437" cy="276999"/>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Define the Cat class</a:t>
              </a:r>
            </a:p>
          </p:txBody>
        </p:sp>
        <p:sp>
          <p:nvSpPr>
            <p:cNvPr id="36" name="TextBox 35">
              <a:extLst>
                <a:ext uri="{FF2B5EF4-FFF2-40B4-BE49-F238E27FC236}">
                  <a16:creationId xmlns:a16="http://schemas.microsoft.com/office/drawing/2014/main" xmlns="" id="{85CC63A4-8280-AF40-B67A-1FD1E9E96B76}"/>
                </a:ext>
              </a:extLst>
            </p:cNvPr>
            <p:cNvSpPr txBox="1"/>
            <p:nvPr/>
          </p:nvSpPr>
          <p:spPr>
            <a:xfrm>
              <a:off x="2919916" y="3930366"/>
              <a:ext cx="2723823" cy="276999"/>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 an instance of the Cat</a:t>
              </a:r>
            </a:p>
          </p:txBody>
        </p:sp>
      </p:grpSp>
    </p:spTree>
    <p:extLst>
      <p:ext uri="{BB962C8B-B14F-4D97-AF65-F5344CB8AC3E}">
        <p14:creationId xmlns:p14="http://schemas.microsoft.com/office/powerpoint/2010/main" val="40463727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9" name="TextBox 28">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Simple syntax for class definition</a:t>
            </a:r>
          </a:p>
        </p:txBody>
      </p:sp>
      <p:grpSp>
        <p:nvGrpSpPr>
          <p:cNvPr id="3" name="그룹 2"/>
          <p:cNvGrpSpPr/>
          <p:nvPr/>
        </p:nvGrpSpPr>
        <p:grpSpPr>
          <a:xfrm>
            <a:off x="503124" y="2104349"/>
            <a:ext cx="8863770" cy="3213963"/>
            <a:chOff x="503124" y="2104349"/>
            <a:chExt cx="8863770" cy="3213963"/>
          </a:xfrm>
        </p:grpSpPr>
        <p:sp>
          <p:nvSpPr>
            <p:cNvPr id="15" name="모서리가 둥근 직사각형 48">
              <a:extLst>
                <a:ext uri="{FF2B5EF4-FFF2-40B4-BE49-F238E27FC236}">
                  <a16:creationId xmlns:a16="http://schemas.microsoft.com/office/drawing/2014/main" xmlns="" id="{6FD65231-E000-4F7F-AB6E-66940C009EC4}"/>
                </a:ext>
              </a:extLst>
            </p:cNvPr>
            <p:cNvSpPr/>
            <p:nvPr/>
          </p:nvSpPr>
          <p:spPr>
            <a:xfrm>
              <a:off x="503124" y="2104349"/>
              <a:ext cx="8859039" cy="32139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6" name="모서리가 둥근 직사각형 54">
              <a:extLst>
                <a:ext uri="{FF2B5EF4-FFF2-40B4-BE49-F238E27FC236}">
                  <a16:creationId xmlns:a16="http://schemas.microsoft.com/office/drawing/2014/main" xmlns="" id="{9C2B800A-D978-4528-BFD8-CD5AB1425D8B}"/>
                </a:ext>
              </a:extLst>
            </p:cNvPr>
            <p:cNvSpPr/>
            <p:nvPr/>
          </p:nvSpPr>
          <p:spPr>
            <a:xfrm>
              <a:off x="507855" y="2104349"/>
              <a:ext cx="8859039" cy="319651"/>
            </a:xfrm>
            <a:prstGeom prst="roundRect">
              <a:avLst>
                <a:gd name="adj" fmla="val 0"/>
              </a:avLst>
            </a:prstGeom>
            <a:solidFill>
              <a:srgbClr val="8497B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7" name="TextBox 16">
              <a:extLst>
                <a:ext uri="{FF2B5EF4-FFF2-40B4-BE49-F238E27FC236}">
                  <a16:creationId xmlns:a16="http://schemas.microsoft.com/office/drawing/2014/main" xmlns="" id="{D2CE11D7-3852-43C5-B609-DBF9EB001405}"/>
                </a:ext>
              </a:extLst>
            </p:cNvPr>
            <p:cNvSpPr txBox="1"/>
            <p:nvPr/>
          </p:nvSpPr>
          <p:spPr>
            <a:xfrm>
              <a:off x="838420" y="2123168"/>
              <a:ext cx="7989432" cy="292388"/>
            </a:xfrm>
            <a:prstGeom prst="rect">
              <a:avLst/>
            </a:prstGeom>
            <a:noFill/>
          </p:spPr>
          <p:txBody>
            <a:bodyPr wrap="square">
              <a:spAutoFit/>
            </a:bodyPr>
            <a:lstStyle/>
            <a:p>
              <a:r>
                <a:rPr lang="en-US" altLang="ko-KR" sz="1300" b="1" dirty="0">
                  <a:solidFill>
                    <a:schemeClr val="bg1"/>
                  </a:solidFill>
                  <a:latin typeface="SamsungOne 400" panose="020B0503030303020204" pitchFamily="34" charset="0"/>
                  <a:ea typeface="SamsungOne 400" panose="020B0503030303020204" pitchFamily="34" charset="0"/>
                  <a:cs typeface="Malgun Gothic Semilight" panose="020B0503020000020004" pitchFamily="34" charset="-127"/>
                </a:rPr>
                <a:t>TIP</a:t>
              </a:r>
              <a:endParaRPr lang="ko-KR" altLang="en-US" sz="1300" b="1" dirty="0">
                <a:solidFill>
                  <a:schemeClr val="bg1"/>
                </a:solidFill>
                <a:latin typeface="SamsungOne 400" panose="020B0503030303020204" pitchFamily="34" charset="0"/>
                <a:ea typeface="+mn-ea"/>
              </a:endParaRPr>
            </a:p>
          </p:txBody>
        </p:sp>
        <p:pic>
          <p:nvPicPr>
            <p:cNvPr id="18" name="그림 17">
              <a:extLst>
                <a:ext uri="{FF2B5EF4-FFF2-40B4-BE49-F238E27FC236}">
                  <a16:creationId xmlns:a16="http://schemas.microsoft.com/office/drawing/2014/main" xmlns="" id="{5FF7AF0B-10AF-49BC-A33F-9878CE8863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226" y="2131047"/>
              <a:ext cx="269075" cy="246783"/>
            </a:xfrm>
            <a:prstGeom prst="rect">
              <a:avLst/>
            </a:prstGeom>
          </p:spPr>
        </p:pic>
        <p:grpSp>
          <p:nvGrpSpPr>
            <p:cNvPr id="2" name="그룹 1"/>
            <p:cNvGrpSpPr/>
            <p:nvPr/>
          </p:nvGrpSpPr>
          <p:grpSpPr>
            <a:xfrm>
              <a:off x="675737" y="2595181"/>
              <a:ext cx="8528777" cy="2561722"/>
              <a:chOff x="642117" y="2595181"/>
              <a:chExt cx="8528777" cy="2561722"/>
            </a:xfrm>
          </p:grpSpPr>
          <p:sp>
            <p:nvSpPr>
              <p:cNvPr id="25" name="직사각형 24">
                <a:extLst>
                  <a:ext uri="{FF2B5EF4-FFF2-40B4-BE49-F238E27FC236}">
                    <a16:creationId xmlns:a16="http://schemas.microsoft.com/office/drawing/2014/main" xmlns="" id="{65396302-8076-4CF6-951E-19826CE03FAD}"/>
                  </a:ext>
                </a:extLst>
              </p:cNvPr>
              <p:cNvSpPr/>
              <p:nvPr/>
            </p:nvSpPr>
            <p:spPr>
              <a:xfrm>
                <a:off x="772756" y="2854863"/>
                <a:ext cx="8311978" cy="2302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Use a lowercase letter for the first letter of a function, an object or a variable. </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Use uppercase letters for the first letter of a class.,</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name has equal or more than two words, uppercase the first letter of second word.</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you are defining a protected attribute in an object or a class, begin the first word with an underscore (_). (A protected attribute means that you should not directly access the attribute from an outer class or object)</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To use names of reserved words as a name of a variable, add an underscore after the reserved word. </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private attribute has a structure in which the names are internally modified so that external access is denied. If you add __ (double underscore), _class name automatically follows. </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For special attributes or methods inside Python, add __ in the front and end of a name. </a:t>
                </a:r>
              </a:p>
            </p:txBody>
          </p:sp>
          <p:sp>
            <p:nvSpPr>
              <p:cNvPr id="30" name="직사각형 29">
                <a:extLst>
                  <a:ext uri="{FF2B5EF4-FFF2-40B4-BE49-F238E27FC236}">
                    <a16:creationId xmlns="" xmlns:a16="http://schemas.microsoft.com/office/drawing/2014/main" id="{F592450A-01E1-4E06-9A3E-8EA290D8E695}"/>
                  </a:ext>
                </a:extLst>
              </p:cNvPr>
              <p:cNvSpPr/>
              <p:nvPr/>
            </p:nvSpPr>
            <p:spPr>
              <a:xfrm>
                <a:off x="642117" y="2595181"/>
                <a:ext cx="852877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naming convention for class names in Python are as follows. </a:t>
                </a:r>
              </a:p>
            </p:txBody>
          </p:sp>
        </p:grpSp>
      </p:grpSp>
    </p:spTree>
    <p:extLst>
      <p:ext uri="{BB962C8B-B14F-4D97-AF65-F5344CB8AC3E}">
        <p14:creationId xmlns:p14="http://schemas.microsoft.com/office/powerpoint/2010/main" val="726211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9" name="그룹 8"/>
          <p:cNvGrpSpPr/>
          <p:nvPr/>
        </p:nvGrpSpPr>
        <p:grpSpPr>
          <a:xfrm>
            <a:off x="580388" y="3045340"/>
            <a:ext cx="8835803" cy="1688448"/>
            <a:chOff x="580388" y="3278518"/>
            <a:chExt cx="8835803" cy="1688448"/>
          </a:xfrm>
        </p:grpSpPr>
        <p:pic>
          <p:nvPicPr>
            <p:cNvPr id="4" name="그림 3">
              <a:extLst>
                <a:ext uri="{FF2B5EF4-FFF2-40B4-BE49-F238E27FC236}">
                  <a16:creationId xmlns:a16="http://schemas.microsoft.com/office/drawing/2014/main" xmlns="" id="{FEFE6C9E-4ECC-427D-8DFC-B57C4D3624C0}"/>
                </a:ext>
              </a:extLst>
            </p:cNvPr>
            <p:cNvPicPr>
              <a:picLocks noChangeAspect="1"/>
            </p:cNvPicPr>
            <p:nvPr/>
          </p:nvPicPr>
          <p:blipFill>
            <a:blip r:embed="rId3"/>
            <a:stretch>
              <a:fillRect/>
            </a:stretch>
          </p:blipFill>
          <p:spPr>
            <a:xfrm>
              <a:off x="580388" y="3511471"/>
              <a:ext cx="8835803" cy="1403293"/>
            </a:xfrm>
            <a:prstGeom prst="rect">
              <a:avLst/>
            </a:prstGeom>
          </p:spPr>
        </p:pic>
        <p:sp>
          <p:nvSpPr>
            <p:cNvPr id="22" name="TextBox 21">
              <a:extLst>
                <a:ext uri="{FF2B5EF4-FFF2-40B4-BE49-F238E27FC236}">
                  <a16:creationId xmlns:a16="http://schemas.microsoft.com/office/drawing/2014/main" xmlns="" id="{3E105158-6F8A-435F-8BF1-C9374DDA6876}"/>
                </a:ext>
              </a:extLst>
            </p:cNvPr>
            <p:cNvSpPr txBox="1"/>
            <p:nvPr/>
          </p:nvSpPr>
          <p:spPr>
            <a:xfrm>
              <a:off x="3457266" y="3278518"/>
              <a:ext cx="3067645" cy="492443"/>
            </a:xfrm>
            <a:prstGeom prst="rect">
              <a:avLst/>
            </a:prstGeom>
            <a:solidFill>
              <a:srgbClr val="DAE3F3"/>
            </a:solidFill>
            <a:ln>
              <a:solidFill>
                <a:srgbClr val="193EB0"/>
              </a:solidFill>
            </a:ln>
          </p:spPr>
          <p:txBody>
            <a:bodyPr wrap="square" rtlCol="0">
              <a:spAutoFit/>
            </a:bodyPr>
            <a:lstStyle/>
            <a:p>
              <a:r>
                <a:rPr lang="en-US" altLang="ko-KR" sz="1300" dirty="0">
                  <a:latin typeface="SamsungOne 400" panose="020B0503030303020204" pitchFamily="34" charset="0"/>
                  <a:ea typeface="SamsungOne 400" panose="020B0503030303020204" pitchFamily="34" charset="0"/>
                </a:rPr>
                <a:t>The method which is a function inside Cat class</a:t>
              </a:r>
              <a:endParaRPr lang="ko-KR" altLang="en-US" sz="1300" dirty="0">
                <a:latin typeface="SamsungOne 400" panose="020B0503030303020204" pitchFamily="34" charset="0"/>
              </a:endParaRPr>
            </a:p>
          </p:txBody>
        </p:sp>
        <p:sp>
          <p:nvSpPr>
            <p:cNvPr id="26" name="TextBox 25">
              <a:extLst>
                <a:ext uri="{FF2B5EF4-FFF2-40B4-BE49-F238E27FC236}">
                  <a16:creationId xmlns:a16="http://schemas.microsoft.com/office/drawing/2014/main" xmlns="" id="{2437D5D8-62B5-4EF8-B0CD-F7904109376B}"/>
                </a:ext>
              </a:extLst>
            </p:cNvPr>
            <p:cNvSpPr txBox="1"/>
            <p:nvPr/>
          </p:nvSpPr>
          <p:spPr>
            <a:xfrm>
              <a:off x="3070742" y="4222267"/>
              <a:ext cx="3764518" cy="492443"/>
            </a:xfrm>
            <a:prstGeom prst="rect">
              <a:avLst/>
            </a:prstGeom>
            <a:solidFill>
              <a:srgbClr val="DAE3F3"/>
            </a:solidFill>
            <a:ln>
              <a:solidFill>
                <a:srgbClr val="193EB0"/>
              </a:solidFill>
            </a:ln>
          </p:spPr>
          <p:txBody>
            <a:bodyPr wrap="square" rtlCol="0">
              <a:spAutoFit/>
            </a:bodyPr>
            <a:lstStyle/>
            <a:p>
              <a:r>
                <a:rPr lang="en-US" altLang="ko-KR" sz="1300" dirty="0">
                  <a:latin typeface="SamsungOne 400" panose="020B0503030303020204" pitchFamily="34" charset="0"/>
                  <a:ea typeface="SamsungOne 400" panose="020B0503030303020204" pitchFamily="34" charset="0"/>
                </a:rPr>
                <a:t>Creates an object of Cat class through Cat</a:t>
              </a:r>
            </a:p>
            <a:p>
              <a:r>
                <a:rPr lang="en-US" altLang="ko-KR" sz="1300" dirty="0">
                  <a:latin typeface="SamsungOne 400" panose="020B0503030303020204" pitchFamily="34" charset="0"/>
                  <a:ea typeface="SamsungOne 400" panose="020B0503030303020204" pitchFamily="34" charset="0"/>
                </a:rPr>
                <a:t>Now you can call the method through </a:t>
              </a:r>
              <a:r>
                <a:rPr lang="en-US" altLang="ko-KR" sz="1300" dirty="0" err="1">
                  <a:latin typeface="SamsungOne 400" panose="020B0503030303020204" pitchFamily="34" charset="0"/>
                  <a:ea typeface="SamsungOne 400" panose="020B0503030303020204" pitchFamily="34" charset="0"/>
                </a:rPr>
                <a:t>nabi.meow</a:t>
              </a:r>
              <a:endParaRPr lang="ko-KR" altLang="en-US" sz="1300" dirty="0">
                <a:latin typeface="SamsungOne 400" panose="020B0503030303020204" pitchFamily="34" charset="0"/>
              </a:endParaRPr>
            </a:p>
          </p:txBody>
        </p:sp>
        <p:cxnSp>
          <p:nvCxnSpPr>
            <p:cNvPr id="3" name="직선 화살표 연결선 2"/>
            <p:cNvCxnSpPr>
              <a:stCxn id="22" idx="1"/>
            </p:cNvCxnSpPr>
            <p:nvPr/>
          </p:nvCxnSpPr>
          <p:spPr>
            <a:xfrm flipH="1">
              <a:off x="2556388" y="3524740"/>
              <a:ext cx="900878" cy="337972"/>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a:stCxn id="26" idx="1"/>
            </p:cNvCxnSpPr>
            <p:nvPr/>
          </p:nvCxnSpPr>
          <p:spPr>
            <a:xfrm flipH="1">
              <a:off x="1775012" y="4468489"/>
              <a:ext cx="1295730" cy="29552"/>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3BAE0A7-1B0A-AB45-8B62-9C45B70847BC}"/>
                </a:ext>
              </a:extLst>
            </p:cNvPr>
            <p:cNvSpPr txBox="1"/>
            <p:nvPr/>
          </p:nvSpPr>
          <p:spPr>
            <a:xfrm>
              <a:off x="1436378" y="3971901"/>
              <a:ext cx="1642102" cy="196239"/>
            </a:xfrm>
            <a:prstGeom prst="rect">
              <a:avLst/>
            </a:prstGeom>
            <a:solidFill>
              <a:srgbClr val="F7F7F7"/>
            </a:solidFill>
          </p:spPr>
          <p:txBody>
            <a:bodyPr wrap="none" rtlCol="0" anchor="ctr">
              <a:noAutofit/>
            </a:bodyPr>
            <a:lstStyle/>
            <a:p>
              <a:r>
                <a:rPr kumimoji="1" lang="en-US" altLang="ko-KR" sz="1100" dirty="0" smtClean="0">
                  <a:solidFill>
                    <a:srgbClr val="007D08"/>
                  </a:solidFill>
                  <a:latin typeface="D2Coding" panose="020B0609020101020101" pitchFamily="49" charset="-127"/>
                  <a:ea typeface="D2Coding" panose="020B0609020101020101" pitchFamily="49" charset="-127"/>
                </a:rPr>
                <a:t>print</a:t>
              </a:r>
              <a:r>
                <a:rPr kumimoji="1" lang="en-US" altLang="ko-KR" sz="1100" dirty="0" smtClean="0">
                  <a:latin typeface="D2Coding" panose="020B0609020101020101" pitchFamily="49" charset="-127"/>
                  <a:ea typeface="D2Coding" panose="020B0609020101020101" pitchFamily="49" charset="-127"/>
                </a:rPr>
                <a:t>(</a:t>
              </a:r>
              <a:r>
                <a:rPr kumimoji="1" lang="en-US" altLang="ko-KR" sz="1100" dirty="0" smtClean="0">
                  <a:solidFill>
                    <a:srgbClr val="C00000"/>
                  </a:solidFill>
                  <a:latin typeface="D2Coding" panose="020B0609020101020101" pitchFamily="49" charset="-127"/>
                  <a:ea typeface="D2Coding" panose="020B0609020101020101" pitchFamily="49" charset="-127"/>
                </a:rPr>
                <a:t>'meow </a:t>
              </a:r>
              <a:r>
                <a:rPr kumimoji="1" lang="en-US" altLang="ko-KR" sz="1100" dirty="0">
                  <a:solidFill>
                    <a:srgbClr val="C00000"/>
                  </a:solidFill>
                  <a:latin typeface="D2Coding" panose="020B0609020101020101" pitchFamily="49" charset="-127"/>
                  <a:ea typeface="D2Coding" panose="020B0609020101020101" pitchFamily="49" charset="-127"/>
                </a:rPr>
                <a:t>meow</a:t>
              </a:r>
              <a:r>
                <a:rPr lang="en-US" altLang="ko-KR" sz="1100" dirty="0" smtClean="0">
                  <a:solidFill>
                    <a:srgbClr val="C00000"/>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kumimoji="1" lang="en-US" altLang="ko-KR" sz="1100" dirty="0">
                <a:latin typeface="D2Coding" panose="020B0609020101020101" pitchFamily="49" charset="-127"/>
                <a:ea typeface="D2Coding" panose="020B0609020101020101" pitchFamily="49" charset="-127"/>
              </a:endParaRPr>
            </a:p>
          </p:txBody>
        </p:sp>
        <p:sp>
          <p:nvSpPr>
            <p:cNvPr id="14" name="TextBox 13">
              <a:extLst>
                <a:ext uri="{FF2B5EF4-FFF2-40B4-BE49-F238E27FC236}">
                  <a16:creationId xmlns:a16="http://schemas.microsoft.com/office/drawing/2014/main" xmlns="" id="{BFCCDC06-5333-E14E-845D-A1A58E98EDBD}"/>
                </a:ext>
              </a:extLst>
            </p:cNvPr>
            <p:cNvSpPr txBox="1"/>
            <p:nvPr/>
          </p:nvSpPr>
          <p:spPr>
            <a:xfrm>
              <a:off x="617619" y="4705356"/>
              <a:ext cx="1031051" cy="261610"/>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meow meow~~~</a:t>
              </a:r>
            </a:p>
          </p:txBody>
        </p:sp>
      </p:grpSp>
      <p:sp>
        <p:nvSpPr>
          <p:cNvPr id="19" name="직사각형 18">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3" name="TextBox 22">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4.2. Using methods and self</a:t>
            </a:r>
          </a:p>
        </p:txBody>
      </p:sp>
      <p:sp>
        <p:nvSpPr>
          <p:cNvPr id="25" name="직사각형 24">
            <a:extLst>
              <a:ext uri="{FF2B5EF4-FFF2-40B4-BE49-F238E27FC236}">
                <a16:creationId xmlns="" xmlns:a16="http://schemas.microsoft.com/office/drawing/2014/main" id="{F592450A-01E1-4E06-9A3E-8EA290D8E695}"/>
              </a:ext>
            </a:extLst>
          </p:cNvPr>
          <p:cNvSpPr/>
          <p:nvPr/>
        </p:nvSpPr>
        <p:spPr>
          <a:xfrm>
            <a:off x="580388" y="2023739"/>
            <a:ext cx="8191079"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Study methods and self through the following example of the Cat class.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 method or a member function is a function defined inside a class that is used by the class or class instances.</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self parameter of meow method is a variable that references itself. It is mandatory as the first parameter of a method. </a:t>
            </a:r>
          </a:p>
        </p:txBody>
      </p:sp>
    </p:spTree>
    <p:extLst>
      <p:ext uri="{BB962C8B-B14F-4D97-AF65-F5344CB8AC3E}">
        <p14:creationId xmlns:p14="http://schemas.microsoft.com/office/powerpoint/2010/main" val="25756005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2"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37" name="직사각형 36">
            <a:extLst>
              <a:ext uri="{FF2B5EF4-FFF2-40B4-BE49-F238E27FC236}">
                <a16:creationId xmlns:a16="http://schemas.microsoft.com/office/drawing/2014/main" xmlns="" id="{F1B12DA7-C15F-4B00-8AB3-088BA5E0B6A4}"/>
              </a:ext>
            </a:extLst>
          </p:cNvPr>
          <p:cNvSpPr/>
          <p:nvPr/>
        </p:nvSpPr>
        <p:spPr>
          <a:xfrm>
            <a:off x="690341" y="2275226"/>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Then write necessary attributes and methods in accordance with Python syntax. </a:t>
            </a:r>
            <a:endParaRPr lang="ko-KR" altLang="en-US" sz="1300" dirty="0">
              <a:solidFill>
                <a:prstClr val="black">
                  <a:lumMod val="85000"/>
                  <a:lumOff val="15000"/>
                </a:prstClr>
              </a:solidFill>
              <a:latin typeface="SamsungOne 400" panose="020B0503030303020204" pitchFamily="34" charset="0"/>
            </a:endParaRPr>
          </a:p>
        </p:txBody>
      </p:sp>
      <p:sp>
        <p:nvSpPr>
          <p:cNvPr id="32" name="직사각형 3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9" name="직사각형 3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0" name="직사각형 3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41" name="TextBox 40">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4.3. Syntax for calling methods</a:t>
            </a:r>
          </a:p>
        </p:txBody>
      </p:sp>
      <p:sp>
        <p:nvSpPr>
          <p:cNvPr id="42" name="직사각형 41">
            <a:extLst>
              <a:ext uri="{FF2B5EF4-FFF2-40B4-BE49-F238E27FC236}">
                <a16:creationId xmlns="" xmlns:a16="http://schemas.microsoft.com/office/drawing/2014/main" id="{F592450A-01E1-4E06-9A3E-8EA290D8E695}"/>
              </a:ext>
            </a:extLst>
          </p:cNvPr>
          <p:cNvSpPr/>
          <p:nvPr/>
        </p:nvSpPr>
        <p:spPr>
          <a:xfrm>
            <a:off x="580388" y="2010291"/>
            <a:ext cx="819107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 (dot) operator to call methods for an instance. </a:t>
            </a:r>
          </a:p>
        </p:txBody>
      </p:sp>
      <p:sp>
        <p:nvSpPr>
          <p:cNvPr id="43" name="직사각형 42">
            <a:extLst>
              <a:ext uri="{FF2B5EF4-FFF2-40B4-BE49-F238E27FC236}">
                <a16:creationId xmlns="" xmlns:a16="http://schemas.microsoft.com/office/drawing/2014/main" id="{F592450A-01E1-4E06-9A3E-8EA290D8E695}"/>
              </a:ext>
            </a:extLst>
          </p:cNvPr>
          <p:cNvSpPr/>
          <p:nvPr/>
        </p:nvSpPr>
        <p:spPr>
          <a:xfrm>
            <a:off x="574040" y="2556414"/>
            <a:ext cx="819107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instance </a:t>
            </a:r>
            <a:r>
              <a:rPr lang="en-US" altLang="ko-KR" sz="1300" dirty="0" err="1">
                <a:solidFill>
                  <a:schemeClr val="tx1"/>
                </a:solidFill>
                <a:latin typeface="SamsungOne 400" panose="020B0503030303020204" pitchFamily="34" charset="0"/>
                <a:ea typeface="SamsungOne 400" panose="020B0503030303020204" pitchFamily="34" charset="0"/>
              </a:rPr>
              <a:t>nabi</a:t>
            </a:r>
            <a:r>
              <a:rPr lang="en-US" altLang="ko-KR" sz="1300" dirty="0">
                <a:solidFill>
                  <a:schemeClr val="tx1"/>
                </a:solidFill>
                <a:latin typeface="SamsungOne 400" panose="020B0503030303020204" pitchFamily="34" charset="0"/>
                <a:ea typeface="SamsungOne 400" panose="020B0503030303020204" pitchFamily="34" charset="0"/>
              </a:rPr>
              <a:t> below can use the meow method in the Cat class. </a:t>
            </a:r>
          </a:p>
        </p:txBody>
      </p:sp>
      <p:grpSp>
        <p:nvGrpSpPr>
          <p:cNvPr id="2" name="그룹 1"/>
          <p:cNvGrpSpPr/>
          <p:nvPr/>
        </p:nvGrpSpPr>
        <p:grpSpPr>
          <a:xfrm>
            <a:off x="574040" y="2810515"/>
            <a:ext cx="8778522" cy="2521749"/>
            <a:chOff x="574040" y="2894790"/>
            <a:chExt cx="8778522" cy="2521749"/>
          </a:xfrm>
        </p:grpSpPr>
        <p:pic>
          <p:nvPicPr>
            <p:cNvPr id="3" name="그림 2">
              <a:extLst>
                <a:ext uri="{FF2B5EF4-FFF2-40B4-BE49-F238E27FC236}">
                  <a16:creationId xmlns:a16="http://schemas.microsoft.com/office/drawing/2014/main" xmlns="" id="{6D0AD736-DA55-486E-945F-41CEE9FBB9F4}"/>
                </a:ext>
              </a:extLst>
            </p:cNvPr>
            <p:cNvPicPr>
              <a:picLocks noChangeAspect="1"/>
            </p:cNvPicPr>
            <p:nvPr/>
          </p:nvPicPr>
          <p:blipFill>
            <a:blip r:embed="rId4"/>
            <a:stretch>
              <a:fillRect/>
            </a:stretch>
          </p:blipFill>
          <p:spPr>
            <a:xfrm>
              <a:off x="580388" y="2894790"/>
              <a:ext cx="8772174" cy="2345801"/>
            </a:xfrm>
            <a:prstGeom prst="rect">
              <a:avLst/>
            </a:prstGeom>
          </p:spPr>
        </p:pic>
        <p:grpSp>
          <p:nvGrpSpPr>
            <p:cNvPr id="17" name="그룹 16">
              <a:extLst>
                <a:ext uri="{FF2B5EF4-FFF2-40B4-BE49-F238E27FC236}">
                  <a16:creationId xmlns:a16="http://schemas.microsoft.com/office/drawing/2014/main" xmlns="" id="{81456BC7-CC75-4EE0-B887-AA093D4D07B4}"/>
                </a:ext>
              </a:extLst>
            </p:cNvPr>
            <p:cNvGrpSpPr/>
            <p:nvPr/>
          </p:nvGrpSpPr>
          <p:grpSpPr>
            <a:xfrm>
              <a:off x="1812827" y="3635005"/>
              <a:ext cx="3538106" cy="292388"/>
              <a:chOff x="7477382" y="1283798"/>
              <a:chExt cx="4184244" cy="418379"/>
            </a:xfrm>
          </p:grpSpPr>
          <p:sp>
            <p:nvSpPr>
              <p:cNvPr id="18" name="TextBox 17">
                <a:extLst>
                  <a:ext uri="{FF2B5EF4-FFF2-40B4-BE49-F238E27FC236}">
                    <a16:creationId xmlns:a16="http://schemas.microsoft.com/office/drawing/2014/main" xmlns="" id="{CEA7A84C-C9DF-434D-BB83-BC23A230EF8B}"/>
                  </a:ext>
                </a:extLst>
              </p:cNvPr>
              <p:cNvSpPr txBox="1"/>
              <p:nvPr/>
            </p:nvSpPr>
            <p:spPr>
              <a:xfrm>
                <a:off x="9066330" y="1283798"/>
                <a:ext cx="2595296" cy="418379"/>
              </a:xfrm>
              <a:prstGeom prst="rect">
                <a:avLst/>
              </a:prstGeom>
              <a:solidFill>
                <a:srgbClr val="DAE3F3"/>
              </a:solidFill>
              <a:ln>
                <a:solidFill>
                  <a:srgbClr val="193EB0"/>
                </a:solidFill>
              </a:ln>
            </p:spPr>
            <p:txBody>
              <a:bodyPr wrap="square" rtlCol="0">
                <a:spAutoFit/>
              </a:bodyPr>
              <a:lstStyle/>
              <a:p>
                <a:pPr algn="ctr"/>
                <a:r>
                  <a:rPr lang="en-US" altLang="ko-KR" sz="1300" dirty="0" err="1">
                    <a:latin typeface="SamsungOne 400" panose="020B0503030303020204" pitchFamily="34" charset="0"/>
                    <a:ea typeface="SamsungOne 400" panose="020B0503030303020204" pitchFamily="34" charset="0"/>
                  </a:rPr>
                  <a:t>nabi</a:t>
                </a:r>
                <a:r>
                  <a:rPr lang="en-US" altLang="ko-KR" sz="1300" dirty="0">
                    <a:latin typeface="SamsungOne 400" panose="020B0503030303020204" pitchFamily="34" charset="0"/>
                    <a:ea typeface="SamsungOne 400" panose="020B0503030303020204" pitchFamily="34" charset="0"/>
                  </a:rPr>
                  <a:t> object executes meow</a:t>
                </a:r>
                <a:endParaRPr lang="ko-KR" altLang="en-US" sz="1300" dirty="0">
                  <a:latin typeface="SamsungOne 400" panose="020B0503030303020204" pitchFamily="34" charset="0"/>
                </a:endParaRPr>
              </a:p>
            </p:txBody>
          </p:sp>
          <p:cxnSp>
            <p:nvCxnSpPr>
              <p:cNvPr id="19" name="직선 화살표 연결선 18">
                <a:extLst>
                  <a:ext uri="{FF2B5EF4-FFF2-40B4-BE49-F238E27FC236}">
                    <a16:creationId xmlns:a16="http://schemas.microsoft.com/office/drawing/2014/main" xmlns="" id="{3B62512F-607F-4317-8008-5C7CBDE90CE1}"/>
                  </a:ext>
                </a:extLst>
              </p:cNvPr>
              <p:cNvCxnSpPr>
                <a:cxnSpLocks/>
                <a:stCxn id="18" idx="1"/>
              </p:cNvCxnSpPr>
              <p:nvPr/>
            </p:nvCxnSpPr>
            <p:spPr>
              <a:xfrm flipH="1">
                <a:off x="7477382" y="1492988"/>
                <a:ext cx="1588948" cy="172434"/>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xmlns="" id="{9080BFA9-0C20-48D2-983E-6A683BD1204E}"/>
                </a:ext>
              </a:extLst>
            </p:cNvPr>
            <p:cNvGrpSpPr/>
            <p:nvPr/>
          </p:nvGrpSpPr>
          <p:grpSpPr>
            <a:xfrm>
              <a:off x="1816820" y="4121972"/>
              <a:ext cx="3534114" cy="292388"/>
              <a:chOff x="7799280" y="1092673"/>
              <a:chExt cx="4130350" cy="413524"/>
            </a:xfrm>
            <a:solidFill>
              <a:srgbClr val="DAE3F3"/>
            </a:solidFill>
          </p:grpSpPr>
          <p:sp>
            <p:nvSpPr>
              <p:cNvPr id="24" name="TextBox 23">
                <a:extLst>
                  <a:ext uri="{FF2B5EF4-FFF2-40B4-BE49-F238E27FC236}">
                    <a16:creationId xmlns:a16="http://schemas.microsoft.com/office/drawing/2014/main" xmlns="" id="{01EACE09-51E9-4A0B-9AED-420A1FD23878}"/>
                  </a:ext>
                </a:extLst>
              </p:cNvPr>
              <p:cNvSpPr txBox="1"/>
              <p:nvPr/>
            </p:nvSpPr>
            <p:spPr>
              <a:xfrm>
                <a:off x="9317726" y="1092673"/>
                <a:ext cx="2611904" cy="413524"/>
              </a:xfrm>
              <a:prstGeom prst="rect">
                <a:avLst/>
              </a:prstGeom>
              <a:grpFill/>
              <a:ln>
                <a:solidFill>
                  <a:srgbClr val="193EB0"/>
                </a:solidFill>
              </a:ln>
            </p:spPr>
            <p:txBody>
              <a:bodyPr wrap="square" rtlCol="0">
                <a:spAutoFit/>
              </a:bodyPr>
              <a:lstStyle/>
              <a:p>
                <a:pPr algn="ctr"/>
                <a:r>
                  <a:rPr lang="en-US" altLang="ko-KR" sz="1300" dirty="0" err="1">
                    <a:latin typeface="SamsungOne 400" panose="020B0503030303020204" pitchFamily="34" charset="0"/>
                    <a:ea typeface="SamsungOne 400" panose="020B0503030303020204" pitchFamily="34" charset="0"/>
                  </a:rPr>
                  <a:t>nero</a:t>
                </a:r>
                <a:r>
                  <a:rPr lang="en-US" altLang="ko-KR" sz="1300" dirty="0">
                    <a:latin typeface="SamsungOne 400" panose="020B0503030303020204" pitchFamily="34" charset="0"/>
                    <a:ea typeface="SamsungOne 400" panose="020B0503030303020204" pitchFamily="34" charset="0"/>
                  </a:rPr>
                  <a:t> object executes meow</a:t>
                </a:r>
                <a:endParaRPr lang="ko-KR" altLang="en-US" sz="1300" dirty="0">
                  <a:latin typeface="SamsungOne 400" panose="020B0503030303020204" pitchFamily="34" charset="0"/>
                </a:endParaRPr>
              </a:p>
            </p:txBody>
          </p:sp>
          <p:cxnSp>
            <p:nvCxnSpPr>
              <p:cNvPr id="30" name="직선 화살표 연결선 29">
                <a:extLst>
                  <a:ext uri="{FF2B5EF4-FFF2-40B4-BE49-F238E27FC236}">
                    <a16:creationId xmlns:a16="http://schemas.microsoft.com/office/drawing/2014/main" xmlns="" id="{68041E06-BA6F-48A3-8C83-0200388B1DA0}"/>
                  </a:ext>
                </a:extLst>
              </p:cNvPr>
              <p:cNvCxnSpPr>
                <a:cxnSpLocks/>
                <a:stCxn id="24" idx="1"/>
              </p:cNvCxnSpPr>
              <p:nvPr/>
            </p:nvCxnSpPr>
            <p:spPr>
              <a:xfrm flipH="1" flipV="1">
                <a:off x="7799280" y="1238870"/>
                <a:ext cx="1518446" cy="60565"/>
              </a:xfrm>
              <a:prstGeom prst="straightConnector1">
                <a:avLst/>
              </a:prstGeom>
              <a:grpFill/>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그룹 30">
              <a:extLst>
                <a:ext uri="{FF2B5EF4-FFF2-40B4-BE49-F238E27FC236}">
                  <a16:creationId xmlns:a16="http://schemas.microsoft.com/office/drawing/2014/main" xmlns="" id="{32406E57-FC90-4EDA-BC89-C647E86EE80A}"/>
                </a:ext>
              </a:extLst>
            </p:cNvPr>
            <p:cNvGrpSpPr/>
            <p:nvPr/>
          </p:nvGrpSpPr>
          <p:grpSpPr>
            <a:xfrm>
              <a:off x="1812826" y="4526817"/>
              <a:ext cx="3538107" cy="438580"/>
              <a:chOff x="7517713" y="256851"/>
              <a:chExt cx="4184243" cy="627566"/>
            </a:xfrm>
          </p:grpSpPr>
          <p:sp>
            <p:nvSpPr>
              <p:cNvPr id="33" name="TextBox 32">
                <a:extLst>
                  <a:ext uri="{FF2B5EF4-FFF2-40B4-BE49-F238E27FC236}">
                    <a16:creationId xmlns:a16="http://schemas.microsoft.com/office/drawing/2014/main" xmlns="" id="{9EE1AC5B-627F-48C2-ACF1-BF80E5F6A7CC}"/>
                  </a:ext>
                </a:extLst>
              </p:cNvPr>
              <p:cNvSpPr txBox="1"/>
              <p:nvPr/>
            </p:nvSpPr>
            <p:spPr>
              <a:xfrm>
                <a:off x="9088859" y="466038"/>
                <a:ext cx="2613097" cy="418379"/>
              </a:xfrm>
              <a:prstGeom prst="rect">
                <a:avLst/>
              </a:prstGeom>
              <a:solidFill>
                <a:srgbClr val="DAE3F3"/>
              </a:solidFill>
              <a:ln>
                <a:solidFill>
                  <a:srgbClr val="193EB0"/>
                </a:solidFill>
              </a:ln>
            </p:spPr>
            <p:txBody>
              <a:bodyPr wrap="square" rtlCol="0">
                <a:spAutoFit/>
              </a:bodyPr>
              <a:lstStyle/>
              <a:p>
                <a:pPr algn="ctr"/>
                <a:r>
                  <a:rPr lang="en-US" altLang="ko-KR" sz="1300" dirty="0" err="1">
                    <a:latin typeface="SamsungOne 400" panose="020B0503030303020204" pitchFamily="34" charset="0"/>
                    <a:ea typeface="SamsungOne 400" panose="020B0503030303020204" pitchFamily="34" charset="0"/>
                  </a:rPr>
                  <a:t>mimi</a:t>
                </a:r>
                <a:r>
                  <a:rPr lang="en-US" altLang="ko-KR" sz="1300" dirty="0">
                    <a:latin typeface="SamsungOne 400" panose="020B0503030303020204" pitchFamily="34" charset="0"/>
                    <a:ea typeface="SamsungOne 400" panose="020B0503030303020204" pitchFamily="34" charset="0"/>
                  </a:rPr>
                  <a:t> object executes meow</a:t>
                </a:r>
                <a:endParaRPr lang="ko-KR" altLang="en-US" sz="1300" dirty="0">
                  <a:latin typeface="SamsungOne 400" panose="020B0503030303020204" pitchFamily="34" charset="0"/>
                </a:endParaRPr>
              </a:p>
            </p:txBody>
          </p:sp>
          <p:cxnSp>
            <p:nvCxnSpPr>
              <p:cNvPr id="34" name="직선 화살표 연결선 33">
                <a:extLst>
                  <a:ext uri="{FF2B5EF4-FFF2-40B4-BE49-F238E27FC236}">
                    <a16:creationId xmlns:a16="http://schemas.microsoft.com/office/drawing/2014/main" xmlns="" id="{2F9DFFD5-C9FC-4ACD-94C0-4879C50B11CC}"/>
                  </a:ext>
                </a:extLst>
              </p:cNvPr>
              <p:cNvCxnSpPr>
                <a:cxnSpLocks/>
                <a:stCxn id="33" idx="1"/>
              </p:cNvCxnSpPr>
              <p:nvPr/>
            </p:nvCxnSpPr>
            <p:spPr>
              <a:xfrm flipH="1" flipV="1">
                <a:off x="7517713" y="256851"/>
                <a:ext cx="1571146" cy="418376"/>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xmlns="" id="{41A8B14D-9D66-2C41-B043-7C392B52A475}"/>
                </a:ext>
              </a:extLst>
            </p:cNvPr>
            <p:cNvSpPr txBox="1"/>
            <p:nvPr/>
          </p:nvSpPr>
          <p:spPr>
            <a:xfrm>
              <a:off x="574040" y="4703787"/>
              <a:ext cx="1101584" cy="261610"/>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meow meow ~~~</a:t>
              </a:r>
              <a:endParaRPr kumimoji="1" lang="ko-KR" altLang="en-US" sz="110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a16="http://schemas.microsoft.com/office/drawing/2014/main" xmlns="" id="{058AB50F-6CF0-4D47-8E99-45C92E1CCE08}"/>
                </a:ext>
              </a:extLst>
            </p:cNvPr>
            <p:cNvSpPr txBox="1"/>
            <p:nvPr/>
          </p:nvSpPr>
          <p:spPr>
            <a:xfrm>
              <a:off x="574040" y="4929358"/>
              <a:ext cx="1101584" cy="261610"/>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meow meow ~~~</a:t>
              </a:r>
              <a:endParaRPr kumimoji="1" lang="ko-KR" altLang="en-US" sz="1100" dirty="0">
                <a:latin typeface="D2Coding" panose="020B0609020101020101" pitchFamily="49" charset="-127"/>
                <a:ea typeface="D2Coding" panose="020B0609020101020101" pitchFamily="49" charset="-127"/>
              </a:endParaRPr>
            </a:p>
          </p:txBody>
        </p:sp>
        <p:sp>
          <p:nvSpPr>
            <p:cNvPr id="29" name="TextBox 28">
              <a:extLst>
                <a:ext uri="{FF2B5EF4-FFF2-40B4-BE49-F238E27FC236}">
                  <a16:creationId xmlns:a16="http://schemas.microsoft.com/office/drawing/2014/main" xmlns="" id="{64F6DACC-D29F-9E4E-82E2-702FF776B9A0}"/>
                </a:ext>
              </a:extLst>
            </p:cNvPr>
            <p:cNvSpPr txBox="1"/>
            <p:nvPr/>
          </p:nvSpPr>
          <p:spPr>
            <a:xfrm>
              <a:off x="574040" y="5154929"/>
              <a:ext cx="1101584" cy="261610"/>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meow meow ~~~</a:t>
              </a:r>
              <a:endParaRPr kumimoji="1" lang="ko-KR" altLang="en-US" sz="1100" dirty="0">
                <a:latin typeface="D2Coding" panose="020B0609020101020101" pitchFamily="49" charset="-127"/>
                <a:ea typeface="D2Coding" panose="020B0609020101020101" pitchFamily="49" charset="-127"/>
              </a:endParaRPr>
            </a:p>
          </p:txBody>
        </p:sp>
        <p:sp>
          <p:nvSpPr>
            <p:cNvPr id="44" name="TextBox 43">
              <a:extLst>
                <a:ext uri="{FF2B5EF4-FFF2-40B4-BE49-F238E27FC236}">
                  <a16:creationId xmlns:a16="http://schemas.microsoft.com/office/drawing/2014/main" xmlns="" id="{53BAE0A7-1B0A-AB45-8B62-9C45B70847BC}"/>
                </a:ext>
              </a:extLst>
            </p:cNvPr>
            <p:cNvSpPr txBox="1"/>
            <p:nvPr/>
          </p:nvSpPr>
          <p:spPr>
            <a:xfrm>
              <a:off x="1412334" y="3358800"/>
              <a:ext cx="1665841" cy="174848"/>
            </a:xfrm>
            <a:prstGeom prst="rect">
              <a:avLst/>
            </a:prstGeom>
            <a:solidFill>
              <a:srgbClr val="F7F7F7"/>
            </a:solidFill>
          </p:spPr>
          <p:txBody>
            <a:bodyPr wrap="none" rtlCol="0" anchor="ctr">
              <a:noAutofit/>
            </a:bodyPr>
            <a:lstStyle/>
            <a:p>
              <a:r>
                <a:rPr kumimoji="1" lang="en-US" altLang="ko-KR" sz="1100" dirty="0" smtClean="0">
                  <a:solidFill>
                    <a:srgbClr val="007D08"/>
                  </a:solidFill>
                  <a:latin typeface="D2Coding" panose="020B0609020101020101" pitchFamily="49" charset="-127"/>
                  <a:ea typeface="D2Coding" panose="020B0609020101020101" pitchFamily="49" charset="-127"/>
                </a:rPr>
                <a:t>print</a:t>
              </a:r>
              <a:r>
                <a:rPr kumimoji="1" lang="en-US" altLang="ko-KR" sz="1100" dirty="0" smtClean="0">
                  <a:latin typeface="D2Coding" panose="020B0609020101020101" pitchFamily="49" charset="-127"/>
                  <a:ea typeface="D2Coding" panose="020B0609020101020101" pitchFamily="49" charset="-127"/>
                </a:rPr>
                <a:t>(</a:t>
              </a:r>
              <a:r>
                <a:rPr lang="en-US" altLang="ko-KR" sz="1100" dirty="0">
                  <a:solidFill>
                    <a:srgbClr val="C00000"/>
                  </a:solidFill>
                  <a:latin typeface="D2Coding" panose="020B0609020101020101" pitchFamily="49" charset="-127"/>
                  <a:ea typeface="D2Coding" panose="020B0609020101020101" pitchFamily="49" charset="-127"/>
                </a:rPr>
                <a:t>'</a:t>
              </a:r>
              <a:r>
                <a:rPr kumimoji="1" lang="en-US" altLang="ko-KR" sz="1100" dirty="0" smtClean="0">
                  <a:solidFill>
                    <a:srgbClr val="C00000"/>
                  </a:solidFill>
                  <a:latin typeface="D2Coding" panose="020B0609020101020101" pitchFamily="49" charset="-127"/>
                  <a:ea typeface="D2Coding" panose="020B0609020101020101" pitchFamily="49" charset="-127"/>
                </a:rPr>
                <a:t>meow </a:t>
              </a:r>
              <a:r>
                <a:rPr kumimoji="1" lang="en-US" altLang="ko-KR" sz="1100" dirty="0">
                  <a:solidFill>
                    <a:srgbClr val="C00000"/>
                  </a:solidFill>
                  <a:latin typeface="D2Coding" panose="020B0609020101020101" pitchFamily="49" charset="-127"/>
                  <a:ea typeface="D2Coding" panose="020B0609020101020101" pitchFamily="49" charset="-127"/>
                </a:rPr>
                <a:t>meow</a:t>
              </a:r>
              <a:r>
                <a:rPr kumimoji="1" lang="en-US" altLang="ko-KR" sz="1100" dirty="0" smtClean="0">
                  <a:solidFill>
                    <a:srgbClr val="C00000"/>
                  </a:solidFill>
                  <a:latin typeface="D2Coding" panose="020B0609020101020101" pitchFamily="49" charset="-127"/>
                  <a:ea typeface="D2Coding" panose="020B0609020101020101" pitchFamily="49" charset="-127"/>
                </a:rPr>
                <a:t>~~~</a:t>
              </a:r>
              <a:r>
                <a:rPr lang="en-US" altLang="ko-KR" sz="1100" dirty="0" smtClean="0">
                  <a:solidFill>
                    <a:srgbClr val="C00000"/>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kumimoji="1" lang="en-US"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821033"/>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0"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7" name="직사각형 16">
            <a:extLst>
              <a:ext uri="{FF2B5EF4-FFF2-40B4-BE49-F238E27FC236}">
                <a16:creationId xmlns:a16="http://schemas.microsoft.com/office/drawing/2014/main" xmlns="" id="{F1B12DA7-C15F-4B00-8AB3-088BA5E0B6A4}"/>
              </a:ext>
            </a:extLst>
          </p:cNvPr>
          <p:cNvSpPr/>
          <p:nvPr/>
        </p:nvSpPr>
        <p:spPr>
          <a:xfrm>
            <a:off x="655550" y="2280032"/>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method that assigns a default value to a variable inside an instance when creating an object.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Its name is __int__.</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Automatically executed when an object is generated. </a:t>
            </a:r>
          </a:p>
        </p:txBody>
      </p:sp>
      <p:sp>
        <p:nvSpPr>
          <p:cNvPr id="18" name="직사각형 17">
            <a:extLst>
              <a:ext uri="{FF2B5EF4-FFF2-40B4-BE49-F238E27FC236}">
                <a16:creationId xmlns:a16="http://schemas.microsoft.com/office/drawing/2014/main" xmlns="" id="{90EFA62F-9637-4E5A-AAB1-9E61461D75DD}"/>
              </a:ext>
            </a:extLst>
          </p:cNvPr>
          <p:cNvSpPr/>
          <p:nvPr/>
        </p:nvSpPr>
        <p:spPr>
          <a:xfrm>
            <a:off x="580389" y="322638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__str__ 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a16="http://schemas.microsoft.com/office/drawing/2014/main" xmlns="" id="{F1B12DA7-C15F-4B00-8AB3-088BA5E0B6A4}"/>
              </a:ext>
            </a:extLst>
          </p:cNvPr>
          <p:cNvSpPr/>
          <p:nvPr/>
        </p:nvSpPr>
        <p:spPr>
          <a:xfrm>
            <a:off x="655550" y="3487842"/>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method that displays the information of an object in string format.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An example within the Cat class : __str__ method that displays the name and color of a cat. </a:t>
            </a:r>
          </a:p>
        </p:txBody>
      </p:sp>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1" name="TextBox 20">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4.4. </a:t>
            </a:r>
            <a:r>
              <a:rPr lang="en-US" altLang="ko-KR" b="1" dirty="0">
                <a:latin typeface="Samsung Sharp Sans" pitchFamily="2" charset="0"/>
                <a:ea typeface="Samsung Sharp Sans" pitchFamily="2" charset="0"/>
                <a:cs typeface="Samsung Sharp Sans" pitchFamily="2" charset="0"/>
              </a:rPr>
              <a:t>Constructor method __</a:t>
            </a:r>
            <a:r>
              <a:rPr lang="en-US" altLang="ko-KR" b="1" dirty="0" err="1">
                <a:latin typeface="Samsung Sharp Sans" pitchFamily="2" charset="0"/>
                <a:ea typeface="Samsung Sharp Sans" pitchFamily="2" charset="0"/>
                <a:cs typeface="Samsung Sharp Sans" pitchFamily="2" charset="0"/>
              </a:rPr>
              <a:t>init</a:t>
            </a:r>
            <a:r>
              <a:rPr lang="en-US" altLang="ko-KR" b="1" dirty="0">
                <a:latin typeface="Samsung Sharp Sans" pitchFamily="2" charset="0"/>
                <a:ea typeface="Samsung Sharp Sans" pitchFamily="2" charset="0"/>
                <a:cs typeface="Samsung Sharp Sans" pitchFamily="2" charset="0"/>
              </a:rPr>
              <a:t>__ and __str__</a:t>
            </a:r>
          </a:p>
        </p:txBody>
      </p:sp>
      <p:sp>
        <p:nvSpPr>
          <p:cNvPr id="22" name="직사각형 21">
            <a:extLst>
              <a:ext uri="{FF2B5EF4-FFF2-40B4-BE49-F238E27FC236}">
                <a16:creationId xmlns="" xmlns:a16="http://schemas.microsoft.com/office/drawing/2014/main" id="{F592450A-01E1-4E06-9A3E-8EA290D8E695}"/>
              </a:ext>
            </a:extLst>
          </p:cNvPr>
          <p:cNvSpPr/>
          <p:nvPr/>
        </p:nvSpPr>
        <p:spPr>
          <a:xfrm>
            <a:off x="580388" y="2023739"/>
            <a:ext cx="819107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Constructor __</a:t>
            </a:r>
            <a:r>
              <a:rPr lang="en-US" altLang="ko-KR" sz="1300" dirty="0" err="1">
                <a:solidFill>
                  <a:schemeClr val="tx1"/>
                </a:solidFill>
                <a:latin typeface="SamsungOne 400" panose="020B0503030303020204" pitchFamily="34" charset="0"/>
                <a:ea typeface="SamsungOne 400" panose="020B0503030303020204" pitchFamily="34" charset="0"/>
              </a:rPr>
              <a:t>init</a:t>
            </a:r>
            <a:r>
              <a:rPr lang="en-US" altLang="ko-KR" sz="1300" dirty="0">
                <a:solidFill>
                  <a:schemeClr val="tx1"/>
                </a:solidFill>
                <a:latin typeface="SamsungOne 400" panose="020B0503030303020204" pitchFamily="34" charset="0"/>
                <a:ea typeface="SamsungOne 400" panose="020B0503030303020204" pitchFamily="34" charset="0"/>
              </a:rPr>
              <a:t>__</a:t>
            </a:r>
          </a:p>
        </p:txBody>
      </p:sp>
    </p:spTree>
    <p:extLst>
      <p:ext uri="{BB962C8B-B14F-4D97-AF65-F5344CB8AC3E}">
        <p14:creationId xmlns:p14="http://schemas.microsoft.com/office/powerpoint/2010/main" val="898345406"/>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6" name="직사각형 25">
            <a:extLst>
              <a:ext uri="{FF2B5EF4-FFF2-40B4-BE49-F238E27FC236}">
                <a16:creationId xmlns:a16="http://schemas.microsoft.com/office/drawing/2014/main" xmlns="" id="{F1B12DA7-C15F-4B00-8AB3-088BA5E0B6A4}"/>
              </a:ext>
            </a:extLst>
          </p:cNvPr>
          <p:cNvSpPr/>
          <p:nvPr/>
        </p:nvSpPr>
        <p:spPr>
          <a:xfrm>
            <a:off x="675214" y="2565628"/>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run print(</a:t>
            </a:r>
            <a:r>
              <a:rPr lang="en-US" altLang="ko-KR" sz="1300" dirty="0" err="1">
                <a:solidFill>
                  <a:prstClr val="black">
                    <a:lumMod val="85000"/>
                    <a:lumOff val="15000"/>
                  </a:prstClr>
                </a:solidFill>
                <a:latin typeface="SamsungOne 400" panose="020B0503030303020204" pitchFamily="34" charset="0"/>
              </a:rPr>
              <a:t>nabi</a:t>
            </a:r>
            <a:r>
              <a:rPr lang="en-US" altLang="ko-KR" sz="1300" dirty="0">
                <a:solidFill>
                  <a:prstClr val="black">
                    <a:lumMod val="85000"/>
                    <a:lumOff val="15000"/>
                  </a:prstClr>
                </a:solidFill>
                <a:latin typeface="SamsungOne 400" panose="020B0503030303020204" pitchFamily="34" charset="0"/>
              </a:rPr>
              <a:t>) to print the color and name of the cat, print(</a:t>
            </a:r>
            <a:r>
              <a:rPr lang="en-US" altLang="ko-KR" sz="1300" dirty="0" err="1">
                <a:solidFill>
                  <a:prstClr val="black">
                    <a:lumMod val="85000"/>
                    <a:lumOff val="15000"/>
                  </a:prstClr>
                </a:solidFill>
                <a:latin typeface="SamsungOne 400" panose="020B0503030303020204" pitchFamily="34" charset="0"/>
              </a:rPr>
              <a:t>nabi</a:t>
            </a:r>
            <a:r>
              <a:rPr lang="en-US" altLang="ko-KR" sz="1300" dirty="0">
                <a:solidFill>
                  <a:prstClr val="black">
                    <a:lumMod val="85000"/>
                    <a:lumOff val="15000"/>
                  </a:prstClr>
                </a:solidFill>
                <a:latin typeface="SamsungOne 400" panose="020B0503030303020204" pitchFamily="34" charset="0"/>
              </a:rPr>
              <a:t>.__str__()) is automatically called. </a:t>
            </a:r>
          </a:p>
        </p:txBody>
      </p:sp>
      <p:sp>
        <p:nvSpPr>
          <p:cNvPr id="27" name="직사각형 2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8" name="직사각형 2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30" name="TextBox 29">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4.5. </a:t>
            </a:r>
            <a:r>
              <a:rPr lang="en-US" altLang="ko-KR" b="1" dirty="0">
                <a:latin typeface="Samsung Sharp Sans" pitchFamily="2" charset="0"/>
                <a:ea typeface="Samsung Sharp Sans" pitchFamily="2" charset="0"/>
                <a:cs typeface="Samsung Sharp Sans" pitchFamily="2" charset="0"/>
              </a:rPr>
              <a:t>Class definition and __</a:t>
            </a:r>
            <a:r>
              <a:rPr lang="en-US" altLang="ko-KR" b="1" dirty="0" err="1">
                <a:latin typeface="Samsung Sharp Sans" pitchFamily="2" charset="0"/>
                <a:ea typeface="Samsung Sharp Sans" pitchFamily="2" charset="0"/>
                <a:cs typeface="Samsung Sharp Sans" pitchFamily="2" charset="0"/>
              </a:rPr>
              <a:t>init</a:t>
            </a:r>
            <a:r>
              <a:rPr lang="en-US" altLang="ko-KR" b="1" dirty="0">
                <a:latin typeface="Samsung Sharp Sans" pitchFamily="2" charset="0"/>
                <a:ea typeface="Samsung Sharp Sans" pitchFamily="2" charset="0"/>
                <a:cs typeface="Samsung Sharp Sans" pitchFamily="2" charset="0"/>
              </a:rPr>
              <a:t>__, __str__ special method</a:t>
            </a:r>
          </a:p>
        </p:txBody>
      </p:sp>
      <p:sp>
        <p:nvSpPr>
          <p:cNvPr id="31" name="직사각형 30">
            <a:extLst>
              <a:ext uri="{FF2B5EF4-FFF2-40B4-BE49-F238E27FC236}">
                <a16:creationId xmlns="" xmlns:a16="http://schemas.microsoft.com/office/drawing/2014/main" id="{F592450A-01E1-4E06-9A3E-8EA290D8E695}"/>
              </a:ext>
            </a:extLst>
          </p:cNvPr>
          <p:cNvSpPr/>
          <p:nvPr/>
        </p:nvSpPr>
        <p:spPr>
          <a:xfrm>
            <a:off x="580388" y="2023739"/>
            <a:ext cx="8191079"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Add __str__ method to the Cat class as shown below. This method is automatically called by the print function</a:t>
            </a:r>
            <a:r>
              <a:rPr lang="en-US" altLang="ko-KR" sz="1300" dirty="0" smtClean="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__str__</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method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returns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nicely</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printable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string</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representation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object.</a:t>
            </a:r>
          </a:p>
          <a:p>
            <a:pPr latinLnBrk="0">
              <a:spcAft>
                <a:spcPts val="600"/>
              </a:spcAft>
              <a:buSzPct val="120000"/>
              <a:defRPr/>
            </a:pPr>
            <a:r>
              <a:rPr lang="en-US" altLang="ko-KR" sz="1300" dirty="0" smtClean="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p:txBody>
      </p:sp>
      <p:grpSp>
        <p:nvGrpSpPr>
          <p:cNvPr id="10" name="그룹 9"/>
          <p:cNvGrpSpPr/>
          <p:nvPr/>
        </p:nvGrpSpPr>
        <p:grpSpPr>
          <a:xfrm>
            <a:off x="562262" y="2819966"/>
            <a:ext cx="8800644" cy="2993180"/>
            <a:chOff x="562262" y="2833414"/>
            <a:chExt cx="8800644" cy="2993180"/>
          </a:xfrm>
        </p:grpSpPr>
        <p:pic>
          <p:nvPicPr>
            <p:cNvPr id="4" name="그림 3" descr="텍스트이(가) 표시된 사진&#10;&#10;자동 생성된 설명">
              <a:extLst>
                <a:ext uri="{FF2B5EF4-FFF2-40B4-BE49-F238E27FC236}">
                  <a16:creationId xmlns:a16="http://schemas.microsoft.com/office/drawing/2014/main" xmlns="" id="{47FC8F55-2664-4E58-89B9-A6B6DCAAE7C0}"/>
                </a:ext>
              </a:extLst>
            </p:cNvPr>
            <p:cNvPicPr>
              <a:picLocks noChangeAspect="1"/>
            </p:cNvPicPr>
            <p:nvPr/>
          </p:nvPicPr>
          <p:blipFill>
            <a:blip r:embed="rId4"/>
            <a:stretch>
              <a:fillRect/>
            </a:stretch>
          </p:blipFill>
          <p:spPr>
            <a:xfrm>
              <a:off x="580388" y="2833414"/>
              <a:ext cx="8782518" cy="2969528"/>
            </a:xfrm>
            <a:prstGeom prst="rect">
              <a:avLst/>
            </a:prstGeom>
          </p:spPr>
        </p:pic>
        <p:sp>
          <p:nvSpPr>
            <p:cNvPr id="13" name="TextBox 12">
              <a:extLst>
                <a:ext uri="{FF2B5EF4-FFF2-40B4-BE49-F238E27FC236}">
                  <a16:creationId xmlns:a16="http://schemas.microsoft.com/office/drawing/2014/main" xmlns="" id="{B7F85C1F-6B97-4861-A496-AC57646645E1}"/>
                </a:ext>
              </a:extLst>
            </p:cNvPr>
            <p:cNvSpPr txBox="1"/>
            <p:nvPr/>
          </p:nvSpPr>
          <p:spPr>
            <a:xfrm>
              <a:off x="4367302" y="3137363"/>
              <a:ext cx="3358032" cy="461665"/>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latinLnBrk="0"/>
              <a:r>
                <a:rPr lang="en-US" altLang="ko-KR" sz="1200" dirty="0">
                  <a:latin typeface="SamsungOne 400" panose="020B0503030303020204" pitchFamily="34" charset="0"/>
                  <a:ea typeface="SamsungOne 400" panose="020B0503030303020204" pitchFamily="34" charset="0"/>
                </a:rPr>
                <a:t>Initializes the values by being called when Cat instances are generated. </a:t>
              </a:r>
              <a:endParaRPr lang="ko-KR" altLang="en-US" sz="1200" dirty="0">
                <a:latin typeface="SamsungOne 400" panose="020B0503030303020204" pitchFamily="34" charset="0"/>
              </a:endParaRPr>
            </a:p>
          </p:txBody>
        </p:sp>
        <p:cxnSp>
          <p:nvCxnSpPr>
            <p:cNvPr id="14" name="직선 화살표 연결선 13">
              <a:extLst>
                <a:ext uri="{FF2B5EF4-FFF2-40B4-BE49-F238E27FC236}">
                  <a16:creationId xmlns:a16="http://schemas.microsoft.com/office/drawing/2014/main" xmlns="" id="{FBA00C3E-A21C-46C9-BB90-5DE22324FA1D}"/>
                </a:ext>
              </a:extLst>
            </p:cNvPr>
            <p:cNvCxnSpPr>
              <a:cxnSpLocks/>
              <a:stCxn id="13" idx="1"/>
              <a:endCxn id="15" idx="3"/>
            </p:cNvCxnSpPr>
            <p:nvPr/>
          </p:nvCxnSpPr>
          <p:spPr>
            <a:xfrm flipH="1" flipV="1">
              <a:off x="3643872" y="3362227"/>
              <a:ext cx="723430" cy="5969"/>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xmlns="" id="{E86DB73C-E6F2-4A1B-85E2-73CFD5F403C4}"/>
                </a:ext>
              </a:extLst>
            </p:cNvPr>
            <p:cNvSpPr/>
            <p:nvPr/>
          </p:nvSpPr>
          <p:spPr>
            <a:xfrm>
              <a:off x="1173937" y="3105325"/>
              <a:ext cx="2469935" cy="513804"/>
            </a:xfrm>
            <a:prstGeom prst="rect">
              <a:avLst/>
            </a:prstGeom>
            <a:noFill/>
            <a:ln w="9525">
              <a:solidFill>
                <a:srgbClr val="193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xmlns="" id="{4164E334-0CB2-4DF4-B7E1-09FD71B23446}"/>
                </a:ext>
              </a:extLst>
            </p:cNvPr>
            <p:cNvSpPr txBox="1"/>
            <p:nvPr/>
          </p:nvSpPr>
          <p:spPr>
            <a:xfrm>
              <a:off x="6029613" y="3761066"/>
              <a:ext cx="2704247" cy="461665"/>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latinLnBrk="0"/>
              <a:r>
                <a:rPr lang="en-US" altLang="ko-KR" sz="1200" dirty="0">
                  <a:latin typeface="SamsungOne 400" panose="020B0503030303020204" pitchFamily="34" charset="0"/>
                  <a:ea typeface="SamsungOne 400" panose="020B0503030303020204" pitchFamily="34" charset="0"/>
                </a:rPr>
                <a:t>A special method that defines string expression format of the Cat class</a:t>
              </a:r>
            </a:p>
          </p:txBody>
        </p:sp>
        <p:cxnSp>
          <p:nvCxnSpPr>
            <p:cNvPr id="17" name="직선 화살표 연결선 16">
              <a:extLst>
                <a:ext uri="{FF2B5EF4-FFF2-40B4-BE49-F238E27FC236}">
                  <a16:creationId xmlns:a16="http://schemas.microsoft.com/office/drawing/2014/main" xmlns="" id="{69067951-EA16-4BA4-8ADC-1AB257BCC949}"/>
                </a:ext>
              </a:extLst>
            </p:cNvPr>
            <p:cNvCxnSpPr>
              <a:cxnSpLocks/>
              <a:stCxn id="16" idx="1"/>
              <a:endCxn id="18" idx="3"/>
            </p:cNvCxnSpPr>
            <p:nvPr/>
          </p:nvCxnSpPr>
          <p:spPr>
            <a:xfrm flipH="1" flipV="1">
              <a:off x="5388077" y="3991072"/>
              <a:ext cx="641536" cy="827"/>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xmlns="" id="{F96F2A4C-F558-4871-98AE-3E92558F6C63}"/>
                </a:ext>
              </a:extLst>
            </p:cNvPr>
            <p:cNvSpPr/>
            <p:nvPr/>
          </p:nvSpPr>
          <p:spPr>
            <a:xfrm>
              <a:off x="1052757" y="3734170"/>
              <a:ext cx="4335320" cy="513804"/>
            </a:xfrm>
            <a:prstGeom prst="rect">
              <a:avLst/>
            </a:prstGeom>
            <a:noFill/>
            <a:ln w="9525">
              <a:solidFill>
                <a:srgbClr val="193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3A3FD1CE-71FA-8C4B-A56E-9B0683BA2C9A}"/>
                </a:ext>
              </a:extLst>
            </p:cNvPr>
            <p:cNvSpPr txBox="1"/>
            <p:nvPr/>
          </p:nvSpPr>
          <p:spPr>
            <a:xfrm>
              <a:off x="562262" y="5395707"/>
              <a:ext cx="2159566" cy="430887"/>
            </a:xfrm>
            <a:prstGeom prst="rect">
              <a:avLst/>
            </a:prstGeom>
            <a:solidFill>
              <a:schemeClr val="bg1"/>
            </a:solidFill>
          </p:spPr>
          <p:txBody>
            <a:bodyPr wrap="none" rtlCol="0">
              <a:spAutoFit/>
            </a:bodyPr>
            <a:lstStyle/>
            <a:p>
              <a:r>
                <a:rPr lang="en-US" altLang="ko-KR" sz="1100" dirty="0" smtClean="0">
                  <a:latin typeface="D2Coding" panose="020B0609020101020101" pitchFamily="49" charset="-127"/>
                  <a:ea typeface="D2Coding" panose="020B0609020101020101" pitchFamily="49" charset="-127"/>
                </a:rPr>
                <a:t>Cat(name=</a:t>
              </a:r>
              <a:r>
                <a:rPr lang="en-US" altLang="ko-KR" sz="1100" dirty="0" err="1" smtClean="0">
                  <a:latin typeface="D2Coding" panose="020B0609020101020101" pitchFamily="49" charset="-127"/>
                  <a:ea typeface="D2Coding" panose="020B0609020101020101" pitchFamily="49" charset="-127"/>
                </a:rPr>
                <a:t>nabi</a:t>
              </a:r>
              <a:r>
                <a:rPr lang="en-US" altLang="ko-KR" sz="1100" dirty="0">
                  <a:latin typeface="D2Coding" panose="020B0609020101020101" pitchFamily="49" charset="-127"/>
                  <a:ea typeface="D2Coding" panose="020B0609020101020101" pitchFamily="49" charset="-127"/>
                </a:rPr>
                <a:t>, </a:t>
              </a:r>
              <a:r>
                <a:rPr lang="en-US" altLang="ko-KR" sz="1100" dirty="0" smtClean="0">
                  <a:latin typeface="D2Coding" panose="020B0609020101020101" pitchFamily="49" charset="-127"/>
                  <a:ea typeface="D2Coding" panose="020B0609020101020101" pitchFamily="49" charset="-127"/>
                </a:rPr>
                <a:t>color=black)</a:t>
              </a:r>
              <a:endParaRPr lang="en-US" altLang="ko-KR" sz="1100" dirty="0">
                <a:latin typeface="D2Coding" panose="020B0609020101020101" pitchFamily="49" charset="-127"/>
                <a:ea typeface="D2Coding" panose="020B0609020101020101" pitchFamily="49" charset="-127"/>
              </a:endParaRPr>
            </a:p>
            <a:p>
              <a:r>
                <a:rPr lang="en-US" altLang="ko-KR" sz="1100" dirty="0" smtClean="0">
                  <a:latin typeface="D2Coding" panose="020B0609020101020101" pitchFamily="49" charset="-127"/>
                  <a:ea typeface="D2Coding" panose="020B0609020101020101" pitchFamily="49" charset="-127"/>
                </a:rPr>
                <a:t>Cat(name=</a:t>
              </a:r>
              <a:r>
                <a:rPr lang="en-US" altLang="ko-KR" sz="1100" dirty="0" err="1" smtClean="0">
                  <a:latin typeface="D2Coding" panose="020B0609020101020101" pitchFamily="49" charset="-127"/>
                  <a:ea typeface="D2Coding" panose="020B0609020101020101" pitchFamily="49" charset="-127"/>
                </a:rPr>
                <a:t>nero</a:t>
              </a:r>
              <a:r>
                <a:rPr lang="en-US" altLang="ko-KR" sz="1100" dirty="0">
                  <a:latin typeface="D2Coding" panose="020B0609020101020101" pitchFamily="49" charset="-127"/>
                  <a:ea typeface="D2Coding" panose="020B0609020101020101" pitchFamily="49" charset="-127"/>
                </a:rPr>
                <a:t>, </a:t>
              </a:r>
              <a:r>
                <a:rPr lang="en-US" altLang="ko-KR" sz="1100" dirty="0" smtClean="0">
                  <a:latin typeface="D2Coding" panose="020B0609020101020101" pitchFamily="49" charset="-127"/>
                  <a:ea typeface="D2Coding" panose="020B0609020101020101" pitchFamily="49" charset="-127"/>
                </a:rPr>
                <a:t>color=white)</a:t>
              </a:r>
              <a:endParaRPr kumimoji="1" lang="ko-KR" altLang="en-US" sz="1100" dirty="0">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a16="http://schemas.microsoft.com/office/drawing/2014/main" xmlns="" id="{85CC63A4-8280-AF40-B67A-1FD1E9E96B76}"/>
                </a:ext>
              </a:extLst>
            </p:cNvPr>
            <p:cNvSpPr txBox="1"/>
            <p:nvPr/>
          </p:nvSpPr>
          <p:spPr>
            <a:xfrm>
              <a:off x="1120893" y="3754543"/>
              <a:ext cx="3647152" cy="162000"/>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A string expression format of the Cat class</a:t>
              </a:r>
            </a:p>
          </p:txBody>
        </p:sp>
        <p:sp>
          <p:nvSpPr>
            <p:cNvPr id="33" name="TextBox 32">
              <a:extLst>
                <a:ext uri="{FF2B5EF4-FFF2-40B4-BE49-F238E27FC236}">
                  <a16:creationId xmlns:a16="http://schemas.microsoft.com/office/drawing/2014/main" xmlns="" id="{85CC63A4-8280-AF40-B67A-1FD1E9E96B76}"/>
                </a:ext>
              </a:extLst>
            </p:cNvPr>
            <p:cNvSpPr txBox="1"/>
            <p:nvPr/>
          </p:nvSpPr>
          <p:spPr>
            <a:xfrm>
              <a:off x="2888191" y="4527444"/>
              <a:ext cx="2031325" cy="162000"/>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 instance </a:t>
              </a:r>
              <a:r>
                <a:rPr lang="en-US" altLang="ko-KR" sz="1200" i="1" dirty="0" err="1">
                  <a:solidFill>
                    <a:srgbClr val="2E8489"/>
                  </a:solidFill>
                  <a:latin typeface="D2Coding" panose="020B0609020101020101" pitchFamily="49" charset="-127"/>
                  <a:ea typeface="D2Coding" panose="020B0609020101020101" pitchFamily="49" charset="-127"/>
                </a:rPr>
                <a:t>nabi</a:t>
              </a:r>
              <a:endParaRPr lang="en-US" altLang="ko-KR" sz="1200" i="1" dirty="0">
                <a:solidFill>
                  <a:srgbClr val="2E8489"/>
                </a:solidFill>
                <a:latin typeface="D2Coding" panose="020B0609020101020101" pitchFamily="49" charset="-127"/>
                <a:ea typeface="D2Coding" panose="020B0609020101020101" pitchFamily="49" charset="-127"/>
              </a:endParaRPr>
            </a:p>
          </p:txBody>
        </p:sp>
        <p:sp>
          <p:nvSpPr>
            <p:cNvPr id="34" name="TextBox 33">
              <a:extLst>
                <a:ext uri="{FF2B5EF4-FFF2-40B4-BE49-F238E27FC236}">
                  <a16:creationId xmlns:a16="http://schemas.microsoft.com/office/drawing/2014/main" xmlns="" id="{85CC63A4-8280-AF40-B67A-1FD1E9E96B76}"/>
                </a:ext>
              </a:extLst>
            </p:cNvPr>
            <p:cNvSpPr txBox="1"/>
            <p:nvPr/>
          </p:nvSpPr>
          <p:spPr>
            <a:xfrm>
              <a:off x="2864265" y="4677888"/>
              <a:ext cx="2031325" cy="162000"/>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 instance </a:t>
              </a:r>
              <a:r>
                <a:rPr lang="en-US" altLang="ko-KR" sz="1200" i="1" dirty="0" err="1">
                  <a:solidFill>
                    <a:srgbClr val="2E8489"/>
                  </a:solidFill>
                  <a:latin typeface="D2Coding" panose="020B0609020101020101" pitchFamily="49" charset="-127"/>
                  <a:ea typeface="D2Coding" panose="020B0609020101020101" pitchFamily="49" charset="-127"/>
                </a:rPr>
                <a:t>nero</a:t>
              </a:r>
              <a:endParaRPr lang="en-US" altLang="ko-KR" sz="1200" i="1" dirty="0">
                <a:solidFill>
                  <a:srgbClr val="2E8489"/>
                </a:solidFill>
                <a:latin typeface="D2Coding" panose="020B0609020101020101" pitchFamily="49" charset="-127"/>
                <a:ea typeface="D2Coding" panose="020B0609020101020101" pitchFamily="49" charset="-127"/>
              </a:endParaRPr>
            </a:p>
          </p:txBody>
        </p:sp>
        <p:sp>
          <p:nvSpPr>
            <p:cNvPr id="35" name="TextBox 34">
              <a:extLst>
                <a:ext uri="{FF2B5EF4-FFF2-40B4-BE49-F238E27FC236}">
                  <a16:creationId xmlns:a16="http://schemas.microsoft.com/office/drawing/2014/main" xmlns="" id="{85CC63A4-8280-AF40-B67A-1FD1E9E96B76}"/>
                </a:ext>
              </a:extLst>
            </p:cNvPr>
            <p:cNvSpPr txBox="1"/>
            <p:nvPr/>
          </p:nvSpPr>
          <p:spPr>
            <a:xfrm>
              <a:off x="1731499" y="4512277"/>
              <a:ext cx="1250461" cy="177760"/>
            </a:xfrm>
            <a:prstGeom prst="rect">
              <a:avLst/>
            </a:prstGeom>
            <a:solidFill>
              <a:srgbClr val="F7F7F7"/>
            </a:solidFill>
          </p:spPr>
          <p:txBody>
            <a:bodyPr wrap="none" lIns="0" tIns="0" rIns="0" bIns="0" rtlCol="0" anchor="ctr">
              <a:noAutofit/>
            </a:bodyPr>
            <a:lstStyle/>
            <a:p>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err="1" smtClean="0">
                  <a:solidFill>
                    <a:srgbClr val="C13A52"/>
                  </a:solidFill>
                  <a:latin typeface="D2Coding" panose="020B0609020101020101" pitchFamily="49" charset="-127"/>
                  <a:ea typeface="D2Coding" panose="020B0609020101020101" pitchFamily="49" charset="-127"/>
                </a:rPr>
                <a:t>nabi</a:t>
              </a:r>
              <a:r>
                <a:rPr lang="en-US" altLang="ko-KR" sz="1200" dirty="0" smtClean="0">
                  <a:solidFill>
                    <a:srgbClr val="C13A52"/>
                  </a:solidFill>
                  <a:latin typeface="D2Coding" panose="020B0609020101020101" pitchFamily="49" charset="-127"/>
                  <a:ea typeface="D2Coding" panose="020B0609020101020101" pitchFamily="49" charset="-127"/>
                </a:rPr>
                <a:t>, '</a:t>
              </a:r>
              <a:r>
                <a:rPr lang="en-US" altLang="ko-KR" sz="1200" dirty="0">
                  <a:solidFill>
                    <a:srgbClr val="C13A52"/>
                  </a:solidFill>
                  <a:latin typeface="D2Coding" panose="020B0609020101020101" pitchFamily="49" charset="-127"/>
                  <a:ea typeface="D2Coding" panose="020B0609020101020101" pitchFamily="49" charset="-127"/>
                </a:rPr>
                <a:t>black</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a:t>
              </a:r>
              <a:endParaRPr lang="en-US" altLang="ko-KR" sz="1200" dirty="0">
                <a:latin typeface="D2Coding" panose="020B0609020101020101" pitchFamily="49" charset="-127"/>
                <a:ea typeface="D2Coding" panose="020B0609020101020101" pitchFamily="49" charset="-127"/>
              </a:endParaRPr>
            </a:p>
          </p:txBody>
        </p:sp>
        <p:sp>
          <p:nvSpPr>
            <p:cNvPr id="36" name="TextBox 35">
              <a:extLst>
                <a:ext uri="{FF2B5EF4-FFF2-40B4-BE49-F238E27FC236}">
                  <a16:creationId xmlns:a16="http://schemas.microsoft.com/office/drawing/2014/main" xmlns="" id="{85CC63A4-8280-AF40-B67A-1FD1E9E96B76}"/>
                </a:ext>
              </a:extLst>
            </p:cNvPr>
            <p:cNvSpPr txBox="1"/>
            <p:nvPr/>
          </p:nvSpPr>
          <p:spPr>
            <a:xfrm>
              <a:off x="1731499" y="4671460"/>
              <a:ext cx="1230141" cy="169780"/>
            </a:xfrm>
            <a:prstGeom prst="rect">
              <a:avLst/>
            </a:prstGeom>
            <a:solidFill>
              <a:srgbClr val="F7F7F7"/>
            </a:solidFill>
          </p:spPr>
          <p:txBody>
            <a:bodyPr wrap="none" lIns="0" rtlCol="0" anchor="ctr">
              <a:noAutofit/>
            </a:bodyPr>
            <a:lstStyle/>
            <a:p>
              <a:r>
                <a:rPr lang="en-US" altLang="ko-KR" sz="1200" dirty="0">
                  <a:solidFill>
                    <a:srgbClr val="C13A52"/>
                  </a:solidFill>
                  <a:latin typeface="D2Coding" panose="020B0609020101020101" pitchFamily="49" charset="-127"/>
                  <a:ea typeface="D2Coding" panose="020B0609020101020101" pitchFamily="49" charset="-127"/>
                </a:rPr>
                <a:t>'</a:t>
              </a:r>
              <a:r>
                <a:rPr lang="en-US" altLang="ko-KR" sz="1200" dirty="0" err="1" smtClean="0">
                  <a:solidFill>
                    <a:srgbClr val="C13A52"/>
                  </a:solidFill>
                  <a:latin typeface="D2Coding" panose="020B0609020101020101" pitchFamily="49" charset="-127"/>
                  <a:ea typeface="D2Coding" panose="020B0609020101020101" pitchFamily="49" charset="-127"/>
                </a:rPr>
                <a:t>nero</a:t>
              </a:r>
              <a:r>
                <a:rPr lang="en-US" altLang="ko-KR" sz="1200" dirty="0">
                  <a:solidFill>
                    <a:srgbClr val="C13A52"/>
                  </a:solidFill>
                  <a:latin typeface="D2Coding" panose="020B0609020101020101" pitchFamily="49" charset="-127"/>
                  <a:ea typeface="D2Coding" panose="020B0609020101020101" pitchFamily="49" charset="-127"/>
                </a:rPr>
                <a:t>, </a:t>
              </a:r>
              <a:r>
                <a:rPr lang="en-US" altLang="ko-KR" sz="1200" dirty="0" smtClean="0">
                  <a:solidFill>
                    <a:srgbClr val="C00000"/>
                  </a:solidFill>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white</a:t>
              </a:r>
              <a:r>
                <a:rPr lang="en-US" altLang="ko-KR" sz="1200" dirty="0" smtClean="0">
                  <a:solidFill>
                    <a:srgbClr val="C00000"/>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a:t>
              </a:r>
              <a:endParaRPr lang="en-US" altLang="ko-KR" sz="12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55645154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4" name="직사각형 2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9" name="TextBox 28">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4.6. </a:t>
            </a:r>
            <a:r>
              <a:rPr lang="en-US" altLang="ko-KR" b="1" dirty="0">
                <a:latin typeface="Samsung Sharp Sans" pitchFamily="2" charset="0"/>
                <a:ea typeface="Samsung Sharp Sans" pitchFamily="2" charset="0"/>
                <a:cs typeface="Samsung Sharp Sans" pitchFamily="2" charset="0"/>
              </a:rPr>
              <a:t>Constructor __</a:t>
            </a:r>
            <a:r>
              <a:rPr lang="en-US" altLang="ko-KR" b="1" dirty="0" err="1">
                <a:latin typeface="Samsung Sharp Sans" pitchFamily="2" charset="0"/>
                <a:ea typeface="Samsung Sharp Sans" pitchFamily="2" charset="0"/>
                <a:cs typeface="Samsung Sharp Sans" pitchFamily="2" charset="0"/>
              </a:rPr>
              <a:t>init</a:t>
            </a:r>
            <a:r>
              <a:rPr lang="en-US" altLang="ko-KR" b="1" dirty="0">
                <a:latin typeface="Samsung Sharp Sans" pitchFamily="2" charset="0"/>
                <a:ea typeface="Samsung Sharp Sans" pitchFamily="2" charset="0"/>
                <a:cs typeface="Samsung Sharp Sans" pitchFamily="2" charset="0"/>
              </a:rPr>
              <a:t>__ and self parameter</a:t>
            </a:r>
          </a:p>
        </p:txBody>
      </p:sp>
      <p:sp>
        <p:nvSpPr>
          <p:cNvPr id="31" name="직사각형 30">
            <a:extLst>
              <a:ext uri="{FF2B5EF4-FFF2-40B4-BE49-F238E27FC236}">
                <a16:creationId xmlns="" xmlns:a16="http://schemas.microsoft.com/office/drawing/2014/main" id="{F592450A-01E1-4E06-9A3E-8EA290D8E695}"/>
              </a:ext>
            </a:extLst>
          </p:cNvPr>
          <p:cNvSpPr/>
          <p:nvPr/>
        </p:nvSpPr>
        <p:spPr>
          <a:xfrm>
            <a:off x="580388" y="2023739"/>
            <a:ext cx="8804244"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method’s first parameter self refers to the instances of the current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second parameter name and the third parameter color are variables that assign corresponding names and colors, which are instance attributes. </a:t>
            </a:r>
          </a:p>
        </p:txBody>
      </p:sp>
      <p:grpSp>
        <p:nvGrpSpPr>
          <p:cNvPr id="7" name="그룹 6"/>
          <p:cNvGrpSpPr/>
          <p:nvPr/>
        </p:nvGrpSpPr>
        <p:grpSpPr>
          <a:xfrm>
            <a:off x="580388" y="2879136"/>
            <a:ext cx="8698366" cy="2613988"/>
            <a:chOff x="580388" y="2879136"/>
            <a:chExt cx="8698366" cy="2613988"/>
          </a:xfrm>
        </p:grpSpPr>
        <p:sp>
          <p:nvSpPr>
            <p:cNvPr id="30" name="직사각형 29">
              <a:extLst>
                <a:ext uri="{FF2B5EF4-FFF2-40B4-BE49-F238E27FC236}">
                  <a16:creationId xmlns:a16="http://schemas.microsoft.com/office/drawing/2014/main" xmlns="" id="{42FC01C6-B344-46C0-A44F-08A3D09C6B6F}"/>
                </a:ext>
              </a:extLst>
            </p:cNvPr>
            <p:cNvSpPr/>
            <p:nvPr/>
          </p:nvSpPr>
          <p:spPr>
            <a:xfrm>
              <a:off x="580388" y="2879136"/>
              <a:ext cx="8698366" cy="261398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p:cNvGrpSpPr/>
            <p:nvPr/>
          </p:nvGrpSpPr>
          <p:grpSpPr>
            <a:xfrm>
              <a:off x="3284741" y="3049250"/>
              <a:ext cx="3326552" cy="2253267"/>
              <a:chOff x="3284741" y="3055974"/>
              <a:chExt cx="3326552" cy="2253267"/>
            </a:xfrm>
          </p:grpSpPr>
          <p:sp>
            <p:nvSpPr>
              <p:cNvPr id="10" name="직사각형 9">
                <a:extLst>
                  <a:ext uri="{FF2B5EF4-FFF2-40B4-BE49-F238E27FC236}">
                    <a16:creationId xmlns:a16="http://schemas.microsoft.com/office/drawing/2014/main" xmlns="" id="{7A3632E1-5856-4D59-9F14-031CED66996F}"/>
                  </a:ext>
                </a:extLst>
              </p:cNvPr>
              <p:cNvSpPr/>
              <p:nvPr/>
            </p:nvSpPr>
            <p:spPr>
              <a:xfrm>
                <a:off x="3284741" y="3055974"/>
                <a:ext cx="3326552" cy="738664"/>
              </a:xfrm>
              <a:prstGeom prst="rect">
                <a:avLst/>
              </a:prstGeom>
              <a:solidFill>
                <a:schemeClr val="accent3">
                  <a:lumMod val="20000"/>
                  <a:lumOff val="80000"/>
                </a:schemeClr>
              </a:solidFill>
            </p:spPr>
            <p:txBody>
              <a:bodyPr wrap="none">
                <a:spAutoFit/>
              </a:bodyPr>
              <a:lstStyle/>
              <a:p>
                <a:pPr fontAlgn="base"/>
                <a:r>
                  <a:rPr lang="en-US" altLang="ko-KR" sz="1400" dirty="0">
                    <a:latin typeface="D2Coding" pitchFamily="49" charset="-127"/>
                    <a:ea typeface="D2Coding" pitchFamily="49" charset="-127"/>
                  </a:rPr>
                  <a:t>class Cat:</a:t>
                </a:r>
              </a:p>
              <a:p>
                <a:pPr fontAlgn="base"/>
                <a:r>
                  <a:rPr lang="en-US" altLang="ko-KR" sz="1400" dirty="0">
                    <a:latin typeface="D2Coding" pitchFamily="49" charset="-127"/>
                    <a:ea typeface="D2Coding" pitchFamily="49" charset="-127"/>
                  </a:rPr>
                  <a:t>   def __init__(self, name, color):</a:t>
                </a:r>
              </a:p>
              <a:p>
                <a:pPr fontAlgn="base"/>
                <a:r>
                  <a:rPr lang="en-US" altLang="ko-KR" sz="1400" dirty="0">
                    <a:latin typeface="D2Coding" pitchFamily="49" charset="-127"/>
                    <a:ea typeface="D2Coding" pitchFamily="49" charset="-127"/>
                  </a:rPr>
                  <a:t>      …</a:t>
                </a:r>
                <a:endParaRPr lang="ko-KR" altLang="en-US" sz="1400" dirty="0">
                  <a:latin typeface="D2Coding" pitchFamily="49" charset="-127"/>
                  <a:ea typeface="D2Coding" pitchFamily="49" charset="-127"/>
                </a:endParaRPr>
              </a:p>
            </p:txBody>
          </p:sp>
          <p:sp>
            <p:nvSpPr>
              <p:cNvPr id="11" name="직사각형 10">
                <a:extLst>
                  <a:ext uri="{FF2B5EF4-FFF2-40B4-BE49-F238E27FC236}">
                    <a16:creationId xmlns:a16="http://schemas.microsoft.com/office/drawing/2014/main" xmlns="" id="{CDBB8D61-C237-47E6-A125-BE0B17C7A2B5}"/>
                  </a:ext>
                </a:extLst>
              </p:cNvPr>
              <p:cNvSpPr/>
              <p:nvPr/>
            </p:nvSpPr>
            <p:spPr>
              <a:xfrm>
                <a:off x="3351238" y="4007273"/>
                <a:ext cx="2698175" cy="307777"/>
              </a:xfrm>
              <a:prstGeom prst="rect">
                <a:avLst/>
              </a:prstGeom>
            </p:spPr>
            <p:txBody>
              <a:bodyPr wrap="none">
                <a:spAutoFit/>
              </a:bodyPr>
              <a:lstStyle/>
              <a:p>
                <a:pPr fontAlgn="base"/>
                <a:r>
                  <a:rPr lang="en-US" altLang="ko-KR" sz="1400" dirty="0" err="1">
                    <a:latin typeface="D2Coding" pitchFamily="49" charset="-127"/>
                    <a:ea typeface="D2Coding" pitchFamily="49" charset="-127"/>
                  </a:rPr>
                  <a:t>nabi</a:t>
                </a:r>
                <a:r>
                  <a:rPr lang="en-US" altLang="ko-KR" sz="1400" dirty="0">
                    <a:latin typeface="D2Coding" pitchFamily="49" charset="-127"/>
                    <a:ea typeface="D2Coding" pitchFamily="49" charset="-127"/>
                  </a:rPr>
                  <a:t> = Cat(‘</a:t>
                </a:r>
                <a:r>
                  <a:rPr lang="ko-KR" altLang="en-US" sz="1400" dirty="0">
                    <a:latin typeface="D2Coding" pitchFamily="49" charset="-127"/>
                    <a:ea typeface="D2Coding" pitchFamily="49" charset="-127"/>
                  </a:rPr>
                  <a:t>나비</a:t>
                </a:r>
                <a:r>
                  <a:rPr lang="en-US" altLang="ko-KR" sz="1400" dirty="0">
                    <a:latin typeface="D2Coding" pitchFamily="49" charset="-127"/>
                    <a:ea typeface="D2Coding" pitchFamily="49" charset="-127"/>
                  </a:rPr>
                  <a:t>’, ’</a:t>
                </a:r>
                <a:r>
                  <a:rPr lang="ko-KR" altLang="en-US" sz="1400" dirty="0">
                    <a:latin typeface="D2Coding" pitchFamily="49" charset="-127"/>
                    <a:ea typeface="D2Coding" pitchFamily="49" charset="-127"/>
                  </a:rPr>
                  <a:t>검정색</a:t>
                </a:r>
                <a:r>
                  <a:rPr lang="en-US" altLang="ko-KR" sz="1400" dirty="0">
                    <a:latin typeface="D2Coding" pitchFamily="49" charset="-127"/>
                    <a:ea typeface="D2Coding" pitchFamily="49" charset="-127"/>
                  </a:rPr>
                  <a:t>’)</a:t>
                </a:r>
                <a:endParaRPr lang="ko-KR" altLang="en-US" sz="1400" dirty="0">
                  <a:latin typeface="D2Coding" pitchFamily="49" charset="-127"/>
                  <a:ea typeface="D2Coding" pitchFamily="49" charset="-127"/>
                </a:endParaRPr>
              </a:p>
            </p:txBody>
          </p:sp>
          <p:sp>
            <p:nvSpPr>
              <p:cNvPr id="13" name="직사각형 12">
                <a:extLst>
                  <a:ext uri="{FF2B5EF4-FFF2-40B4-BE49-F238E27FC236}">
                    <a16:creationId xmlns:a16="http://schemas.microsoft.com/office/drawing/2014/main" xmlns="" id="{74B3599F-1FA5-4C36-865F-E1B23EEE3DDE}"/>
                  </a:ext>
                </a:extLst>
              </p:cNvPr>
              <p:cNvSpPr/>
              <p:nvPr/>
            </p:nvSpPr>
            <p:spPr>
              <a:xfrm>
                <a:off x="3351238" y="4498014"/>
                <a:ext cx="2518638" cy="307777"/>
              </a:xfrm>
              <a:prstGeom prst="rect">
                <a:avLst/>
              </a:prstGeom>
            </p:spPr>
            <p:txBody>
              <a:bodyPr wrap="none">
                <a:spAutoFit/>
              </a:bodyPr>
              <a:lstStyle/>
              <a:p>
                <a:pPr fontAlgn="base"/>
                <a:r>
                  <a:rPr lang="en-US" altLang="ko-KR" sz="1400" dirty="0">
                    <a:latin typeface="D2Coding" pitchFamily="49" charset="-127"/>
                    <a:ea typeface="D2Coding" pitchFamily="49" charset="-127"/>
                  </a:rPr>
                  <a:t>nero = Cat('</a:t>
                </a:r>
                <a:r>
                  <a:rPr lang="ko-KR" altLang="en-US" sz="1400" dirty="0">
                    <a:latin typeface="D2Coding" pitchFamily="49" charset="-127"/>
                    <a:ea typeface="D2Coding" pitchFamily="49" charset="-127"/>
                  </a:rPr>
                  <a:t>네로</a:t>
                </a:r>
                <a:r>
                  <a:rPr lang="en-US" altLang="ko-KR" sz="1400" dirty="0">
                    <a:latin typeface="D2Coding" pitchFamily="49" charset="-127"/>
                    <a:ea typeface="D2Coding" pitchFamily="49" charset="-127"/>
                  </a:rPr>
                  <a:t>', '</a:t>
                </a:r>
                <a:r>
                  <a:rPr lang="ko-KR" altLang="en-US" sz="1400" dirty="0">
                    <a:latin typeface="D2Coding" pitchFamily="49" charset="-127"/>
                    <a:ea typeface="D2Coding" pitchFamily="49" charset="-127"/>
                  </a:rPr>
                  <a:t>흰색</a:t>
                </a:r>
                <a:r>
                  <a:rPr lang="en-US" altLang="ko-KR" sz="1400" dirty="0">
                    <a:latin typeface="D2Coding" pitchFamily="49" charset="-127"/>
                    <a:ea typeface="D2Coding" pitchFamily="49" charset="-127"/>
                  </a:rPr>
                  <a:t>')</a:t>
                </a:r>
                <a:endParaRPr lang="ko-KR" altLang="en-US" sz="1400" dirty="0">
                  <a:latin typeface="D2Coding" pitchFamily="49" charset="-127"/>
                  <a:ea typeface="D2Coding" pitchFamily="49" charset="-127"/>
                </a:endParaRPr>
              </a:p>
            </p:txBody>
          </p:sp>
          <p:sp>
            <p:nvSpPr>
              <p:cNvPr id="14" name="직사각형 13">
                <a:extLst>
                  <a:ext uri="{FF2B5EF4-FFF2-40B4-BE49-F238E27FC236}">
                    <a16:creationId xmlns:a16="http://schemas.microsoft.com/office/drawing/2014/main" xmlns="" id="{ED1D378A-577C-4317-8D5E-0985EECEECD8}"/>
                  </a:ext>
                </a:extLst>
              </p:cNvPr>
              <p:cNvSpPr/>
              <p:nvPr/>
            </p:nvSpPr>
            <p:spPr>
              <a:xfrm>
                <a:off x="3351238" y="4988755"/>
                <a:ext cx="2518638" cy="307777"/>
              </a:xfrm>
              <a:prstGeom prst="rect">
                <a:avLst/>
              </a:prstGeom>
            </p:spPr>
            <p:txBody>
              <a:bodyPr wrap="none">
                <a:spAutoFit/>
              </a:bodyPr>
              <a:lstStyle/>
              <a:p>
                <a:pPr fontAlgn="base"/>
                <a:r>
                  <a:rPr lang="en-US" altLang="ko-KR" sz="1400" dirty="0">
                    <a:latin typeface="D2Coding" pitchFamily="49" charset="-127"/>
                    <a:ea typeface="D2Coding" pitchFamily="49" charset="-127"/>
                  </a:rPr>
                  <a:t>mimi = Cat('</a:t>
                </a:r>
                <a:r>
                  <a:rPr lang="ko-KR" altLang="en-US" sz="1400" dirty="0">
                    <a:latin typeface="D2Coding" pitchFamily="49" charset="-127"/>
                    <a:ea typeface="D2Coding" pitchFamily="49" charset="-127"/>
                  </a:rPr>
                  <a:t>미미</a:t>
                </a:r>
                <a:r>
                  <a:rPr lang="en-US" altLang="ko-KR" sz="1400" dirty="0">
                    <a:latin typeface="D2Coding" pitchFamily="49" charset="-127"/>
                    <a:ea typeface="D2Coding" pitchFamily="49" charset="-127"/>
                  </a:rPr>
                  <a:t>', '</a:t>
                </a:r>
                <a:r>
                  <a:rPr lang="ko-KR" altLang="en-US" sz="1400" dirty="0">
                    <a:latin typeface="D2Coding" pitchFamily="49" charset="-127"/>
                    <a:ea typeface="D2Coding" pitchFamily="49" charset="-127"/>
                  </a:rPr>
                  <a:t>갈색</a:t>
                </a:r>
                <a:r>
                  <a:rPr lang="en-US" altLang="ko-KR" sz="1400" dirty="0">
                    <a:latin typeface="D2Coding" pitchFamily="49" charset="-127"/>
                    <a:ea typeface="D2Coding" pitchFamily="49" charset="-127"/>
                  </a:rPr>
                  <a:t>')</a:t>
                </a:r>
                <a:endParaRPr lang="ko-KR" altLang="en-US" sz="1400" dirty="0">
                  <a:latin typeface="D2Coding" pitchFamily="49" charset="-127"/>
                  <a:ea typeface="D2Coding" pitchFamily="49" charset="-127"/>
                </a:endParaRPr>
              </a:p>
            </p:txBody>
          </p:sp>
          <p:sp>
            <p:nvSpPr>
              <p:cNvPr id="17" name="직사각형 16">
                <a:extLst>
                  <a:ext uri="{FF2B5EF4-FFF2-40B4-BE49-F238E27FC236}">
                    <a16:creationId xmlns:a16="http://schemas.microsoft.com/office/drawing/2014/main" xmlns="" id="{B407130B-96EF-427B-A771-0B60063CE2E2}"/>
                  </a:ext>
                </a:extLst>
              </p:cNvPr>
              <p:cNvSpPr/>
              <p:nvPr/>
            </p:nvSpPr>
            <p:spPr>
              <a:xfrm>
                <a:off x="3334470" y="4007274"/>
                <a:ext cx="520824" cy="323270"/>
              </a:xfrm>
              <a:prstGeom prst="rect">
                <a:avLst/>
              </a:prstGeom>
              <a:noFill/>
              <a:ln w="1905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xmlns="" id="{5F4E8307-6F97-402B-BF98-E514285B6DBE}"/>
                  </a:ext>
                </a:extLst>
              </p:cNvPr>
              <p:cNvSpPr/>
              <p:nvPr/>
            </p:nvSpPr>
            <p:spPr>
              <a:xfrm>
                <a:off x="3334470" y="4498014"/>
                <a:ext cx="520824" cy="323270"/>
              </a:xfrm>
              <a:prstGeom prst="rect">
                <a:avLst/>
              </a:prstGeom>
              <a:noFill/>
              <a:ln w="1905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xmlns="" id="{979A0E1D-277B-46ED-ADD1-BFCC08C2932C}"/>
                  </a:ext>
                </a:extLst>
              </p:cNvPr>
              <p:cNvSpPr/>
              <p:nvPr/>
            </p:nvSpPr>
            <p:spPr>
              <a:xfrm>
                <a:off x="3334706" y="4985971"/>
                <a:ext cx="520824" cy="323270"/>
              </a:xfrm>
              <a:prstGeom prst="rect">
                <a:avLst/>
              </a:prstGeom>
              <a:noFill/>
              <a:ln w="1905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xmlns="" id="{E4FB2D5A-E1F5-439E-8FDC-A7FF30434DC4}"/>
                  </a:ext>
                </a:extLst>
              </p:cNvPr>
              <p:cNvSpPr/>
              <p:nvPr/>
            </p:nvSpPr>
            <p:spPr>
              <a:xfrm>
                <a:off x="4693416" y="3290582"/>
                <a:ext cx="530029" cy="260012"/>
              </a:xfrm>
              <a:prstGeom prst="rect">
                <a:avLst/>
              </a:prstGeom>
              <a:solidFill>
                <a:schemeClr val="accent2">
                  <a:lumMod val="20000"/>
                  <a:lumOff val="80000"/>
                  <a:alpha val="42000"/>
                </a:schemeClr>
              </a:solidFill>
              <a:ln w="9525">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a:extLst>
                  <a:ext uri="{FF2B5EF4-FFF2-40B4-BE49-F238E27FC236}">
                    <a16:creationId xmlns:a16="http://schemas.microsoft.com/office/drawing/2014/main" xmlns="" id="{8370EF58-ADA0-BC49-874E-AC2C9139E710}"/>
                  </a:ext>
                </a:extLst>
              </p:cNvPr>
              <p:cNvSpPr txBox="1"/>
              <p:nvPr/>
            </p:nvSpPr>
            <p:spPr>
              <a:xfrm>
                <a:off x="3871826" y="4995109"/>
                <a:ext cx="2069797" cy="307777"/>
              </a:xfrm>
              <a:prstGeom prst="rect">
                <a:avLst/>
              </a:prstGeom>
              <a:solidFill>
                <a:schemeClr val="bg1"/>
              </a:solidFill>
            </p:spPr>
            <p:txBody>
              <a:bodyPr wrap="none" rtlCol="0">
                <a:spAutoFit/>
              </a:bodyPr>
              <a:lstStyle/>
              <a:p>
                <a:r>
                  <a:rPr lang="en-US" altLang="ko-KR" sz="1400" dirty="0" smtClean="0">
                    <a:latin typeface="D2Coding" panose="020B0609020101020101" pitchFamily="49" charset="-127"/>
                    <a:ea typeface="D2Coding" panose="020B0609020101020101" pitchFamily="49" charset="-127"/>
                  </a:rPr>
                  <a:t>=Cat('</a:t>
                </a:r>
                <a:r>
                  <a:rPr lang="en-US" altLang="ko-KR" sz="1400" dirty="0" err="1" smtClean="0">
                    <a:latin typeface="D2Coding" panose="020B0609020101020101" pitchFamily="49" charset="-127"/>
                    <a:ea typeface="D2Coding" panose="020B0609020101020101" pitchFamily="49" charset="-127"/>
                  </a:rPr>
                  <a:t>mimi</a:t>
                </a:r>
                <a:r>
                  <a:rPr lang="en-US" altLang="ko-KR" sz="1400" dirty="0">
                    <a:latin typeface="D2Coding" panose="020B0609020101020101" pitchFamily="49" charset="-127"/>
                    <a:ea typeface="D2Coding" panose="020B0609020101020101" pitchFamily="49" charset="-127"/>
                  </a:rPr>
                  <a:t>'</a:t>
                </a:r>
                <a:r>
                  <a:rPr lang="en-US" altLang="ko-KR" sz="1400" dirty="0" smtClean="0">
                    <a:latin typeface="D2Coding" panose="020B0609020101020101" pitchFamily="49" charset="-127"/>
                    <a:ea typeface="D2Coding" panose="020B0609020101020101" pitchFamily="49" charset="-127"/>
                  </a:rPr>
                  <a:t>, 'brown</a:t>
                </a:r>
                <a:r>
                  <a:rPr lang="en-US" altLang="ko-KR" sz="1400" dirty="0">
                    <a:latin typeface="D2Coding" panose="020B0609020101020101" pitchFamily="49" charset="-127"/>
                    <a:ea typeface="D2Coding" panose="020B0609020101020101" pitchFamily="49" charset="-127"/>
                  </a:rPr>
                  <a:t>'</a:t>
                </a:r>
                <a:r>
                  <a:rPr lang="en-US" altLang="ko-KR" sz="1400" dirty="0" smtClean="0">
                    <a:latin typeface="D2Coding" panose="020B0609020101020101" pitchFamily="49" charset="-127"/>
                    <a:ea typeface="D2Coding" panose="020B0609020101020101" pitchFamily="49" charset="-127"/>
                  </a:rPr>
                  <a:t>)</a:t>
                </a:r>
                <a:endParaRPr kumimoji="1" lang="ko-KR" altLang="en-US" sz="1400" dirty="0">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a16="http://schemas.microsoft.com/office/drawing/2014/main" xmlns="" id="{8370EF58-ADA0-BC49-874E-AC2C9139E710}"/>
                  </a:ext>
                </a:extLst>
              </p:cNvPr>
              <p:cNvSpPr txBox="1"/>
              <p:nvPr/>
            </p:nvSpPr>
            <p:spPr>
              <a:xfrm>
                <a:off x="3885097" y="4013627"/>
                <a:ext cx="2069797" cy="307777"/>
              </a:xfrm>
              <a:prstGeom prst="rect">
                <a:avLst/>
              </a:prstGeom>
              <a:solidFill>
                <a:schemeClr val="bg1"/>
              </a:solidFill>
            </p:spPr>
            <p:txBody>
              <a:bodyPr wrap="none" rtlCol="0">
                <a:spAutoFit/>
              </a:bodyPr>
              <a:lstStyle/>
              <a:p>
                <a:r>
                  <a:rPr kumimoji="1" lang="en-US" altLang="ko-KR" sz="1400" dirty="0" smtClean="0">
                    <a:latin typeface="D2Coding" panose="020B0609020101020101" pitchFamily="49" charset="-127"/>
                    <a:ea typeface="D2Coding" panose="020B0609020101020101" pitchFamily="49" charset="-127"/>
                  </a:rPr>
                  <a:t>=Cat</a:t>
                </a:r>
                <a:r>
                  <a:rPr lang="en-US" altLang="ko-KR" sz="1400" dirty="0">
                    <a:latin typeface="D2Coding" panose="020B0609020101020101" pitchFamily="49" charset="-127"/>
                    <a:ea typeface="D2Coding" panose="020B0609020101020101" pitchFamily="49" charset="-127"/>
                  </a:rPr>
                  <a:t>('</a:t>
                </a:r>
                <a:r>
                  <a:rPr lang="en-US" altLang="ko-KR" sz="1400" dirty="0" err="1">
                    <a:latin typeface="D2Coding" panose="020B0609020101020101" pitchFamily="49" charset="-127"/>
                    <a:ea typeface="D2Coding" panose="020B0609020101020101" pitchFamily="49" charset="-127"/>
                  </a:rPr>
                  <a:t>nabi</a:t>
                </a:r>
                <a:r>
                  <a:rPr lang="en-US" altLang="ko-KR" sz="1400" dirty="0">
                    <a:latin typeface="D2Coding" panose="020B0609020101020101" pitchFamily="49" charset="-127"/>
                    <a:ea typeface="D2Coding" panose="020B0609020101020101" pitchFamily="49" charset="-127"/>
                  </a:rPr>
                  <a:t>', </a:t>
                </a:r>
                <a:r>
                  <a:rPr lang="en-US" altLang="ko-KR" sz="1400" dirty="0" smtClean="0">
                    <a:latin typeface="D2Coding" panose="020B0609020101020101" pitchFamily="49" charset="-127"/>
                    <a:ea typeface="D2Coding" panose="020B0609020101020101" pitchFamily="49" charset="-127"/>
                  </a:rPr>
                  <a:t>'black</a:t>
                </a:r>
                <a:r>
                  <a:rPr lang="en-US" altLang="ko-KR" sz="1400" dirty="0">
                    <a:latin typeface="D2Coding" panose="020B0609020101020101" pitchFamily="49" charset="-127"/>
                    <a:ea typeface="D2Coding" panose="020B0609020101020101" pitchFamily="49" charset="-127"/>
                  </a:rPr>
                  <a:t>')</a:t>
                </a:r>
                <a:endParaRPr kumimoji="1" lang="en-US" altLang="ko-KR" sz="1400" dirty="0">
                  <a:latin typeface="D2Coding" panose="020B0609020101020101" pitchFamily="49" charset="-127"/>
                  <a:ea typeface="D2Coding" panose="020B0609020101020101" pitchFamily="49" charset="-127"/>
                </a:endParaRPr>
              </a:p>
            </p:txBody>
          </p:sp>
          <p:sp>
            <p:nvSpPr>
              <p:cNvPr id="33" name="TextBox 32">
                <a:extLst>
                  <a:ext uri="{FF2B5EF4-FFF2-40B4-BE49-F238E27FC236}">
                    <a16:creationId xmlns:a16="http://schemas.microsoft.com/office/drawing/2014/main" xmlns="" id="{8370EF58-ADA0-BC49-874E-AC2C9139E710}"/>
                  </a:ext>
                </a:extLst>
              </p:cNvPr>
              <p:cNvSpPr txBox="1"/>
              <p:nvPr/>
            </p:nvSpPr>
            <p:spPr>
              <a:xfrm>
                <a:off x="3885821" y="4493668"/>
                <a:ext cx="2069797" cy="307777"/>
              </a:xfrm>
              <a:prstGeom prst="rect">
                <a:avLst/>
              </a:prstGeom>
              <a:solidFill>
                <a:schemeClr val="bg1"/>
              </a:solidFill>
            </p:spPr>
            <p:txBody>
              <a:bodyPr wrap="none" rtlCol="0">
                <a:spAutoFit/>
              </a:bodyPr>
              <a:lstStyle/>
              <a:p>
                <a:r>
                  <a:rPr kumimoji="1" lang="en-US" altLang="ko-KR" sz="1400" dirty="0" smtClean="0">
                    <a:latin typeface="D2Coding" panose="020B0609020101020101" pitchFamily="49" charset="-127"/>
                    <a:ea typeface="D2Coding" panose="020B0609020101020101" pitchFamily="49" charset="-127"/>
                  </a:rPr>
                  <a:t>=Cat</a:t>
                </a:r>
                <a:r>
                  <a:rPr lang="en-US" altLang="ko-KR" sz="1400" dirty="0">
                    <a:latin typeface="D2Coding" panose="020B0609020101020101" pitchFamily="49" charset="-127"/>
                    <a:ea typeface="D2Coding" panose="020B0609020101020101" pitchFamily="49" charset="-127"/>
                  </a:rPr>
                  <a:t>('</a:t>
                </a:r>
                <a:r>
                  <a:rPr lang="en-US" altLang="ko-KR" sz="1400" dirty="0" err="1" smtClean="0">
                    <a:latin typeface="D2Coding" panose="020B0609020101020101" pitchFamily="49" charset="-127"/>
                    <a:ea typeface="D2Coding" panose="020B0609020101020101" pitchFamily="49" charset="-127"/>
                  </a:rPr>
                  <a:t>nero</a:t>
                </a:r>
                <a:r>
                  <a:rPr lang="en-US" altLang="ko-KR" sz="1400" dirty="0">
                    <a:latin typeface="D2Coding" panose="020B0609020101020101" pitchFamily="49" charset="-127"/>
                    <a:ea typeface="D2Coding" panose="020B0609020101020101" pitchFamily="49" charset="-127"/>
                  </a:rPr>
                  <a:t>', '</a:t>
                </a:r>
                <a:r>
                  <a:rPr lang="en-US" altLang="ko-KR" sz="1400" dirty="0" smtClean="0">
                    <a:latin typeface="D2Coding" panose="020B0609020101020101" pitchFamily="49" charset="-127"/>
                    <a:ea typeface="D2Coding" panose="020B0609020101020101" pitchFamily="49" charset="-127"/>
                  </a:rPr>
                  <a:t>white</a:t>
                </a:r>
                <a:r>
                  <a:rPr lang="en-US" altLang="ko-KR" sz="1400" dirty="0">
                    <a:latin typeface="D2Coding" panose="020B0609020101020101" pitchFamily="49" charset="-127"/>
                    <a:ea typeface="D2Coding" panose="020B0609020101020101" pitchFamily="49" charset="-127"/>
                  </a:rPr>
                  <a:t>')</a:t>
                </a:r>
                <a:endParaRPr kumimoji="1" lang="en-US" altLang="ko-KR" sz="1400" dirty="0">
                  <a:latin typeface="D2Coding" panose="020B0609020101020101" pitchFamily="49" charset="-127"/>
                  <a:ea typeface="D2Coding" panose="020B0609020101020101" pitchFamily="49" charset="-127"/>
                </a:endParaRPr>
              </a:p>
            </p:txBody>
          </p:sp>
          <p:cxnSp>
            <p:nvCxnSpPr>
              <p:cNvPr id="15" name="직선 화살표 연결선 14">
                <a:extLst>
                  <a:ext uri="{FF2B5EF4-FFF2-40B4-BE49-F238E27FC236}">
                    <a16:creationId xmlns:a16="http://schemas.microsoft.com/office/drawing/2014/main" xmlns="" id="{8E10A3F8-0554-43EC-8B9D-71997DCE4FAB}"/>
                  </a:ext>
                </a:extLst>
              </p:cNvPr>
              <p:cNvCxnSpPr/>
              <p:nvPr/>
            </p:nvCxnSpPr>
            <p:spPr>
              <a:xfrm flipV="1">
                <a:off x="3871826" y="3543300"/>
                <a:ext cx="1056521" cy="967499"/>
              </a:xfrm>
              <a:prstGeom prst="straightConnector1">
                <a:avLst/>
              </a:prstGeom>
              <a:ln w="19050">
                <a:solidFill>
                  <a:srgbClr val="193EB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A7566B24-F331-4D39-9162-10D0867F2A8C}"/>
                  </a:ext>
                </a:extLst>
              </p:cNvPr>
              <p:cNvCxnSpPr/>
              <p:nvPr/>
            </p:nvCxnSpPr>
            <p:spPr>
              <a:xfrm flipV="1">
                <a:off x="3871826" y="3570194"/>
                <a:ext cx="1110309" cy="1415777"/>
              </a:xfrm>
              <a:prstGeom prst="straightConnector1">
                <a:avLst/>
              </a:prstGeom>
              <a:ln w="19050">
                <a:solidFill>
                  <a:srgbClr val="193EB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xmlns="" id="{508E8EF0-CA86-47CD-A827-8486D5DC6C08}"/>
                  </a:ext>
                </a:extLst>
              </p:cNvPr>
              <p:cNvCxnSpPr/>
              <p:nvPr/>
            </p:nvCxnSpPr>
            <p:spPr>
              <a:xfrm flipV="1">
                <a:off x="3855294" y="3536392"/>
                <a:ext cx="1002380" cy="523342"/>
              </a:xfrm>
              <a:prstGeom prst="straightConnector1">
                <a:avLst/>
              </a:prstGeom>
              <a:ln w="19050">
                <a:solidFill>
                  <a:srgbClr val="193EB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420842"/>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0" name="직사각형 19">
            <a:extLst>
              <a:ext uri="{FF2B5EF4-FFF2-40B4-BE49-F238E27FC236}">
                <a16:creationId xmlns:a16="http://schemas.microsoft.com/office/drawing/2014/main" xmlns="" id="{F1B12DA7-C15F-4B00-8AB3-088BA5E0B6A4}"/>
              </a:ext>
            </a:extLst>
          </p:cNvPr>
          <p:cNvSpPr/>
          <p:nvPr/>
        </p:nvSpPr>
        <p:spPr>
          <a:xfrm>
            <a:off x="690341" y="2288390"/>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code below, in which the information is printed by the format method with a {} placeholder, __str__ method is automatically called and executed. </a:t>
            </a:r>
          </a:p>
        </p:txBody>
      </p:sp>
      <p:grpSp>
        <p:nvGrpSpPr>
          <p:cNvPr id="4" name="그룹 3"/>
          <p:cNvGrpSpPr/>
          <p:nvPr/>
        </p:nvGrpSpPr>
        <p:grpSpPr>
          <a:xfrm>
            <a:off x="735908" y="2743655"/>
            <a:ext cx="8640525" cy="654904"/>
            <a:chOff x="735908" y="2743655"/>
            <a:chExt cx="8640525" cy="654904"/>
          </a:xfrm>
        </p:grpSpPr>
        <p:pic>
          <p:nvPicPr>
            <p:cNvPr id="3" name="그림 2">
              <a:extLst>
                <a:ext uri="{FF2B5EF4-FFF2-40B4-BE49-F238E27FC236}">
                  <a16:creationId xmlns:a16="http://schemas.microsoft.com/office/drawing/2014/main" xmlns="" id="{0A0C8489-CA8D-49D3-95F2-9E548DA330CE}"/>
                </a:ext>
              </a:extLst>
            </p:cNvPr>
            <p:cNvPicPr>
              <a:picLocks noChangeAspect="1"/>
            </p:cNvPicPr>
            <p:nvPr/>
          </p:nvPicPr>
          <p:blipFill>
            <a:blip r:embed="rId3"/>
            <a:stretch>
              <a:fillRect/>
            </a:stretch>
          </p:blipFill>
          <p:spPr>
            <a:xfrm>
              <a:off x="735908" y="2743655"/>
              <a:ext cx="8640525" cy="598508"/>
            </a:xfrm>
            <a:prstGeom prst="rect">
              <a:avLst/>
            </a:prstGeom>
          </p:spPr>
        </p:pic>
        <p:sp>
          <p:nvSpPr>
            <p:cNvPr id="2" name="TextBox 1">
              <a:extLst>
                <a:ext uri="{FF2B5EF4-FFF2-40B4-BE49-F238E27FC236}">
                  <a16:creationId xmlns:a16="http://schemas.microsoft.com/office/drawing/2014/main" xmlns="" id="{260E9F1B-4323-F148-A514-2772F46E6CF6}"/>
                </a:ext>
              </a:extLst>
            </p:cNvPr>
            <p:cNvSpPr txBox="1"/>
            <p:nvPr/>
          </p:nvSpPr>
          <p:spPr>
            <a:xfrm>
              <a:off x="735908" y="3144643"/>
              <a:ext cx="3550972" cy="253916"/>
            </a:xfrm>
            <a:prstGeom prst="rect">
              <a:avLst/>
            </a:prstGeom>
            <a:solidFill>
              <a:schemeClr val="bg1"/>
            </a:solidFill>
          </p:spPr>
          <p:txBody>
            <a:bodyPr wrap="none" rtlCol="0">
              <a:spAutoFit/>
            </a:bodyPr>
            <a:lstStyle/>
            <a:p>
              <a:r>
                <a:rPr lang="en-US" altLang="ko-KR" sz="1050" dirty="0">
                  <a:latin typeface="D2Coding" panose="020B0609020101020101" pitchFamily="49" charset="-127"/>
                  <a:ea typeface="D2Coding" panose="020B0609020101020101" pitchFamily="49" charset="-127"/>
                </a:rPr>
                <a:t>i</a:t>
              </a:r>
              <a:r>
                <a:rPr kumimoji="1" lang="en-US" altLang="ko-KR" sz="1050" dirty="0">
                  <a:latin typeface="D2Coding" panose="020B0609020101020101" pitchFamily="49" charset="-127"/>
                  <a:ea typeface="D2Coding" panose="020B0609020101020101" pitchFamily="49" charset="-127"/>
                </a:rPr>
                <a:t>nformation of </a:t>
              </a:r>
              <a:r>
                <a:rPr kumimoji="1" lang="en-US" altLang="ko-KR" sz="1050" dirty="0" err="1">
                  <a:latin typeface="D2Coding" panose="020B0609020101020101" pitchFamily="49" charset="-127"/>
                  <a:ea typeface="D2Coding" panose="020B0609020101020101" pitchFamily="49" charset="-127"/>
                </a:rPr>
                <a:t>nabi</a:t>
              </a:r>
              <a:r>
                <a:rPr kumimoji="1" lang="en-US" altLang="ko-KR" sz="1050" dirty="0">
                  <a:latin typeface="D2Coding" panose="020B0609020101020101" pitchFamily="49" charset="-127"/>
                  <a:ea typeface="D2Coding" panose="020B0609020101020101" pitchFamily="49" charset="-127"/>
                </a:rPr>
                <a:t> : Cat (name=</a:t>
              </a:r>
              <a:r>
                <a:rPr kumimoji="1" lang="en-US" altLang="ko-KR" sz="1050" dirty="0" err="1">
                  <a:latin typeface="D2Coding" panose="020B0609020101020101" pitchFamily="49" charset="-127"/>
                  <a:ea typeface="D2Coding" panose="020B0609020101020101" pitchFamily="49" charset="-127"/>
                </a:rPr>
                <a:t>nabi</a:t>
              </a:r>
              <a:r>
                <a:rPr kumimoji="1" lang="en-US" altLang="ko-KR" sz="1050" dirty="0">
                  <a:latin typeface="D2Coding" panose="020B0609020101020101" pitchFamily="49" charset="-127"/>
                  <a:ea typeface="D2Coding" panose="020B0609020101020101" pitchFamily="49" charset="-127"/>
                </a:rPr>
                <a:t>, color=black)</a:t>
              </a:r>
              <a:endParaRPr kumimoji="1" lang="ko-KR" altLang="en-US" sz="1050" dirty="0">
                <a:latin typeface="D2Coding" panose="020B0609020101020101" pitchFamily="49" charset="-127"/>
                <a:ea typeface="D2Coding" panose="020B0609020101020101" pitchFamily="49" charset="-127"/>
              </a:endParaRPr>
            </a:p>
          </p:txBody>
        </p:sp>
        <p:sp>
          <p:nvSpPr>
            <p:cNvPr id="11" name="TextBox 10">
              <a:extLst>
                <a:ext uri="{FF2B5EF4-FFF2-40B4-BE49-F238E27FC236}">
                  <a16:creationId xmlns:a16="http://schemas.microsoft.com/office/drawing/2014/main" xmlns="" id="{9CF6D101-FD4B-324F-83EC-83D118EAF85E}"/>
                </a:ext>
              </a:extLst>
            </p:cNvPr>
            <p:cNvSpPr txBox="1"/>
            <p:nvPr/>
          </p:nvSpPr>
          <p:spPr>
            <a:xfrm>
              <a:off x="1465584" y="2843769"/>
              <a:ext cx="3012363" cy="216000"/>
            </a:xfrm>
            <a:prstGeom prst="rect">
              <a:avLst/>
            </a:prstGeom>
            <a:solidFill>
              <a:srgbClr val="F7F7F7"/>
            </a:solidFill>
          </p:spPr>
          <p:txBody>
            <a:bodyPr wrap="none" lIns="0" rtlCol="0">
              <a:noAutofit/>
            </a:bodyPr>
            <a:lstStyle/>
            <a:p>
              <a:r>
                <a:rPr kumimoji="1" lang="en-US" altLang="ko-KR" sz="1050" dirty="0" smtClean="0">
                  <a:latin typeface="D2Coding" panose="020B0609020101020101" pitchFamily="49" charset="-127"/>
                  <a:ea typeface="D2Coding" panose="020B0609020101020101" pitchFamily="49" charset="-127"/>
                </a:rPr>
                <a:t>(</a:t>
              </a:r>
              <a:r>
                <a:rPr kumimoji="1" lang="en-US" altLang="ko-KR" sz="1050" dirty="0" smtClean="0">
                  <a:solidFill>
                    <a:srgbClr val="C13A52"/>
                  </a:solidFill>
                  <a:latin typeface="D2Coding" panose="020B0609020101020101" pitchFamily="49" charset="-127"/>
                  <a:ea typeface="D2Coding" panose="020B0609020101020101" pitchFamily="49" charset="-127"/>
                </a:rPr>
                <a:t>'information </a:t>
              </a:r>
              <a:r>
                <a:rPr kumimoji="1" lang="en-US" altLang="ko-KR" sz="1050" dirty="0">
                  <a:solidFill>
                    <a:srgbClr val="C13A52"/>
                  </a:solidFill>
                  <a:latin typeface="D2Coding" panose="020B0609020101020101" pitchFamily="49" charset="-127"/>
                  <a:ea typeface="D2Coding" panose="020B0609020101020101" pitchFamily="49" charset="-127"/>
                </a:rPr>
                <a:t>of </a:t>
              </a:r>
              <a:r>
                <a:rPr kumimoji="1" lang="en-US" altLang="ko-KR" sz="1050" dirty="0" err="1">
                  <a:solidFill>
                    <a:srgbClr val="C13A52"/>
                  </a:solidFill>
                  <a:latin typeface="D2Coding" panose="020B0609020101020101" pitchFamily="49" charset="-127"/>
                  <a:ea typeface="D2Coding" panose="020B0609020101020101" pitchFamily="49" charset="-127"/>
                </a:rPr>
                <a:t>nabi</a:t>
              </a:r>
              <a:r>
                <a:rPr kumimoji="1" lang="en-US" altLang="ko-KR" sz="1050" dirty="0">
                  <a:solidFill>
                    <a:srgbClr val="C13A52"/>
                  </a:solidFill>
                  <a:latin typeface="D2Coding" panose="020B0609020101020101" pitchFamily="49" charset="-127"/>
                  <a:ea typeface="D2Coding" panose="020B0609020101020101" pitchFamily="49" charset="-127"/>
                </a:rPr>
                <a:t> : </a:t>
              </a:r>
              <a:r>
                <a:rPr lang="en-US" altLang="ko-KR" sz="1050" dirty="0" smtClean="0">
                  <a:solidFill>
                    <a:srgbClr val="C13A52"/>
                  </a:solidFill>
                  <a:latin typeface="D2Coding" panose="020B0609020101020101" pitchFamily="49" charset="-127"/>
                  <a:ea typeface="D2Coding" panose="020B0609020101020101" pitchFamily="49" charset="-127"/>
                </a:rPr>
                <a:t>{}'</a:t>
              </a:r>
              <a:r>
                <a:rPr kumimoji="1" lang="en-US" altLang="ko-KR" sz="1050" dirty="0" smtClean="0">
                  <a:latin typeface="D2Coding" panose="020B0609020101020101" pitchFamily="49" charset="-127"/>
                  <a:ea typeface="D2Coding" panose="020B0609020101020101" pitchFamily="49" charset="-127"/>
                </a:rPr>
                <a:t> .format(</a:t>
              </a:r>
              <a:r>
                <a:rPr kumimoji="1" lang="en-US" altLang="ko-KR" sz="1050" dirty="0" err="1" smtClean="0">
                  <a:latin typeface="D2Coding" panose="020B0609020101020101" pitchFamily="49" charset="-127"/>
                  <a:ea typeface="D2Coding" panose="020B0609020101020101" pitchFamily="49" charset="-127"/>
                </a:rPr>
                <a:t>nabi</a:t>
              </a:r>
              <a:r>
                <a:rPr kumimoji="1" lang="en-US" altLang="ko-KR" sz="1050" dirty="0" smtClean="0">
                  <a:latin typeface="D2Coding" panose="020B0609020101020101" pitchFamily="49" charset="-127"/>
                  <a:ea typeface="D2Coding" panose="020B0609020101020101" pitchFamily="49" charset="-127"/>
                </a:rPr>
                <a:t>))</a:t>
              </a:r>
              <a:endParaRPr kumimoji="1" lang="ko-KR" altLang="en-US" sz="1050" dirty="0">
                <a:latin typeface="D2Coding" panose="020B0609020101020101" pitchFamily="49" charset="-127"/>
                <a:ea typeface="D2Coding" panose="020B0609020101020101" pitchFamily="49" charset="-127"/>
              </a:endParaRPr>
            </a:p>
          </p:txBody>
        </p:sp>
      </p:grpSp>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1" name="TextBox 20">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4.7. </a:t>
            </a:r>
            <a:r>
              <a:rPr lang="en-US" altLang="ko-KR" b="1" dirty="0">
                <a:latin typeface="Samsung Sharp Sans" pitchFamily="2" charset="0"/>
                <a:ea typeface="Samsung Sharp Sans" pitchFamily="2" charset="0"/>
                <a:cs typeface="Samsung Sharp Sans" pitchFamily="2" charset="0"/>
              </a:rPr>
              <a:t>When is the __str__ special method called? </a:t>
            </a:r>
          </a:p>
        </p:txBody>
      </p:sp>
      <p:sp>
        <p:nvSpPr>
          <p:cNvPr id="22" name="직사각형 21">
            <a:extLst>
              <a:ext uri="{FF2B5EF4-FFF2-40B4-BE49-F238E27FC236}">
                <a16:creationId xmlns="" xmlns:a16="http://schemas.microsoft.com/office/drawing/2014/main" id="{F592450A-01E1-4E06-9A3E-8EA290D8E695}"/>
              </a:ext>
            </a:extLst>
          </p:cNvPr>
          <p:cNvSpPr/>
          <p:nvPr/>
        </p:nvSpPr>
        <p:spPr>
          <a:xfrm>
            <a:off x="580388" y="2023739"/>
            <a:ext cx="880424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Generally, __str__ special methods are automatically called. </a:t>
            </a:r>
          </a:p>
        </p:txBody>
      </p:sp>
    </p:spTree>
    <p:extLst>
      <p:ext uri="{BB962C8B-B14F-4D97-AF65-F5344CB8AC3E}">
        <p14:creationId xmlns:p14="http://schemas.microsoft.com/office/powerpoint/2010/main" val="3241677223"/>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31" name="직사각형 3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Structure of Method</a:t>
            </a:r>
          </a:p>
        </p:txBody>
      </p:sp>
      <p:sp>
        <p:nvSpPr>
          <p:cNvPr id="34" name="TextBox 33">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5.1. Definition of method and exemplary code of calling method</a:t>
            </a:r>
          </a:p>
        </p:txBody>
      </p:sp>
      <p:grpSp>
        <p:nvGrpSpPr>
          <p:cNvPr id="12" name="그룹 11"/>
          <p:cNvGrpSpPr/>
          <p:nvPr/>
        </p:nvGrpSpPr>
        <p:grpSpPr>
          <a:xfrm>
            <a:off x="448395" y="1926442"/>
            <a:ext cx="9143841" cy="3712590"/>
            <a:chOff x="448395" y="2007130"/>
            <a:chExt cx="9143841" cy="3712590"/>
          </a:xfrm>
        </p:grpSpPr>
        <p:pic>
          <p:nvPicPr>
            <p:cNvPr id="4" name="그림 3">
              <a:extLst>
                <a:ext uri="{FF2B5EF4-FFF2-40B4-BE49-F238E27FC236}">
                  <a16:creationId xmlns:a16="http://schemas.microsoft.com/office/drawing/2014/main" xmlns="" id="{9E2F2CD9-311B-4888-A8A8-B4F27F676CED}"/>
                </a:ext>
              </a:extLst>
            </p:cNvPr>
            <p:cNvPicPr>
              <a:picLocks noChangeAspect="1"/>
            </p:cNvPicPr>
            <p:nvPr/>
          </p:nvPicPr>
          <p:blipFill>
            <a:blip r:embed="rId3"/>
            <a:stretch>
              <a:fillRect/>
            </a:stretch>
          </p:blipFill>
          <p:spPr>
            <a:xfrm>
              <a:off x="449999" y="2007130"/>
              <a:ext cx="9142237" cy="3554502"/>
            </a:xfrm>
            <a:prstGeom prst="rect">
              <a:avLst/>
            </a:prstGeom>
          </p:spPr>
        </p:pic>
        <p:sp>
          <p:nvSpPr>
            <p:cNvPr id="9" name="TextBox 8">
              <a:extLst>
                <a:ext uri="{FF2B5EF4-FFF2-40B4-BE49-F238E27FC236}">
                  <a16:creationId xmlns:a16="http://schemas.microsoft.com/office/drawing/2014/main" xmlns="" id="{02E8CAEB-C33A-4BEC-A183-1AF5121D8253}"/>
                </a:ext>
              </a:extLst>
            </p:cNvPr>
            <p:cNvSpPr txBox="1"/>
            <p:nvPr/>
          </p:nvSpPr>
          <p:spPr>
            <a:xfrm>
              <a:off x="6859548" y="2380339"/>
              <a:ext cx="2448272" cy="492443"/>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Defines meow of the Cat class via the def keyword.</a:t>
              </a:r>
            </a:p>
          </p:txBody>
        </p:sp>
        <p:cxnSp>
          <p:nvCxnSpPr>
            <p:cNvPr id="10" name="직선 화살표 연결선 9">
              <a:extLst>
                <a:ext uri="{FF2B5EF4-FFF2-40B4-BE49-F238E27FC236}">
                  <a16:creationId xmlns:a16="http://schemas.microsoft.com/office/drawing/2014/main" xmlns="" id="{8DDE1E54-8731-4A5D-86AB-5BCDD971BE2A}"/>
                </a:ext>
              </a:extLst>
            </p:cNvPr>
            <p:cNvCxnSpPr>
              <a:cxnSpLocks/>
              <a:stCxn id="9" idx="1"/>
            </p:cNvCxnSpPr>
            <p:nvPr/>
          </p:nvCxnSpPr>
          <p:spPr>
            <a:xfrm flipH="1">
              <a:off x="6192371" y="2626561"/>
              <a:ext cx="667177" cy="45955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xmlns="" id="{A531BBF0-2644-4B57-B6A0-EA60E60BCA85}"/>
                </a:ext>
              </a:extLst>
            </p:cNvPr>
            <p:cNvSpPr/>
            <p:nvPr/>
          </p:nvSpPr>
          <p:spPr>
            <a:xfrm>
              <a:off x="1060229" y="3086119"/>
              <a:ext cx="5951134" cy="570408"/>
            </a:xfrm>
            <a:prstGeom prst="rect">
              <a:avLst/>
            </a:prstGeom>
            <a:noFill/>
            <a:ln w="9525">
              <a:solidFill>
                <a:srgbClr val="193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xmlns="" id="{5EA26ED9-7F64-43A9-BA24-4B1DE97BAA48}"/>
                </a:ext>
              </a:extLst>
            </p:cNvPr>
            <p:cNvCxnSpPr>
              <a:cxnSpLocks/>
              <a:stCxn id="13" idx="1"/>
              <a:endCxn id="15" idx="3"/>
            </p:cNvCxnSpPr>
            <p:nvPr/>
          </p:nvCxnSpPr>
          <p:spPr>
            <a:xfrm flipH="1" flipV="1">
              <a:off x="1768289" y="4663350"/>
              <a:ext cx="851719" cy="626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xmlns="" id="{0D2F676F-D0A1-4CD9-8996-7676390357B6}"/>
                </a:ext>
              </a:extLst>
            </p:cNvPr>
            <p:cNvSpPr/>
            <p:nvPr/>
          </p:nvSpPr>
          <p:spPr>
            <a:xfrm>
              <a:off x="793377" y="4391138"/>
              <a:ext cx="974912" cy="544424"/>
            </a:xfrm>
            <a:prstGeom prst="rect">
              <a:avLst/>
            </a:prstGeom>
            <a:noFill/>
            <a:ln w="9525">
              <a:solidFill>
                <a:srgbClr val="193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448395" y="5008614"/>
              <a:ext cx="3214547" cy="711106"/>
              <a:chOff x="448395" y="4981718"/>
              <a:chExt cx="3214547" cy="711106"/>
            </a:xfrm>
          </p:grpSpPr>
          <p:sp>
            <p:nvSpPr>
              <p:cNvPr id="26" name="TextBox 25">
                <a:extLst>
                  <a:ext uri="{FF2B5EF4-FFF2-40B4-BE49-F238E27FC236}">
                    <a16:creationId xmlns:a16="http://schemas.microsoft.com/office/drawing/2014/main" xmlns="" id="{F4B2EFF8-E286-3B49-ACCD-952A9E2A28DA}"/>
                  </a:ext>
                </a:extLst>
              </p:cNvPr>
              <p:cNvSpPr txBox="1"/>
              <p:nvPr/>
            </p:nvSpPr>
            <p:spPr>
              <a:xfrm>
                <a:off x="449999" y="4981718"/>
                <a:ext cx="3209205" cy="253916"/>
              </a:xfrm>
              <a:prstGeom prst="rect">
                <a:avLst/>
              </a:prstGeom>
              <a:solidFill>
                <a:schemeClr val="bg1"/>
              </a:solidFill>
            </p:spPr>
            <p:txBody>
              <a:bodyPr wrap="square" rtlCol="0">
                <a:spAutoFit/>
              </a:bodyPr>
              <a:lstStyle/>
              <a:p>
                <a:r>
                  <a:rPr lang="en-US" altLang="ko-KR" sz="1050" dirty="0">
                    <a:latin typeface="D2Coding" panose="020B0609020101020101" pitchFamily="49" charset="-127"/>
                    <a:ea typeface="D2Coding" panose="020B0609020101020101" pitchFamily="49" charset="-127"/>
                  </a:rPr>
                  <a:t>M</a:t>
                </a:r>
                <a:r>
                  <a:rPr lang="en-US" altLang="ko-KR" sz="1050" dirty="0" smtClean="0">
                    <a:latin typeface="D2Coding" panose="020B0609020101020101" pitchFamily="49" charset="-127"/>
                    <a:ea typeface="D2Coding" panose="020B0609020101020101" pitchFamily="49" charset="-127"/>
                  </a:rPr>
                  <a:t>y </a:t>
                </a:r>
                <a:r>
                  <a:rPr lang="en-US" altLang="ko-KR" sz="1050" dirty="0">
                    <a:latin typeface="D2Coding" panose="020B0609020101020101" pitchFamily="49" charset="-127"/>
                    <a:ea typeface="D2Coding" panose="020B0609020101020101" pitchFamily="49" charset="-127"/>
                  </a:rPr>
                  <a:t>name is N</a:t>
                </a:r>
                <a:r>
                  <a:rPr lang="en-US" altLang="ko-KR" sz="1050" dirty="0" smtClean="0">
                    <a:latin typeface="D2Coding" panose="020B0609020101020101" pitchFamily="49" charset="-127"/>
                    <a:ea typeface="D2Coding" panose="020B0609020101020101" pitchFamily="49" charset="-127"/>
                  </a:rPr>
                  <a:t>abi</a:t>
                </a:r>
                <a:r>
                  <a:rPr lang="en-US" altLang="ko-KR" sz="1050" dirty="0">
                    <a:latin typeface="D2Coding" panose="020B0609020101020101" pitchFamily="49" charset="-127"/>
                    <a:ea typeface="D2Coding" panose="020B0609020101020101" pitchFamily="49" charset="-127"/>
                  </a:rPr>
                  <a:t>, color is black, meow meow~~</a:t>
                </a:r>
                <a:endParaRPr kumimoji="1" lang="en-US" altLang="ko-KR" sz="1050" dirty="0">
                  <a:latin typeface="D2Coding" panose="020B0609020101020101" pitchFamily="49" charset="-127"/>
                  <a:ea typeface="D2Coding" panose="020B0609020101020101" pitchFamily="49" charset="-127"/>
                </a:endParaRPr>
              </a:p>
            </p:txBody>
          </p:sp>
          <p:sp>
            <p:nvSpPr>
              <p:cNvPr id="27" name="TextBox 26">
                <a:extLst>
                  <a:ext uri="{FF2B5EF4-FFF2-40B4-BE49-F238E27FC236}">
                    <a16:creationId xmlns:a16="http://schemas.microsoft.com/office/drawing/2014/main" xmlns="" id="{0294C83C-A56B-9C4E-A0E5-BE0C842E37E2}"/>
                  </a:ext>
                </a:extLst>
              </p:cNvPr>
              <p:cNvSpPr txBox="1"/>
              <p:nvPr/>
            </p:nvSpPr>
            <p:spPr>
              <a:xfrm>
                <a:off x="448395" y="5207768"/>
                <a:ext cx="3209205" cy="253916"/>
              </a:xfrm>
              <a:prstGeom prst="rect">
                <a:avLst/>
              </a:prstGeom>
              <a:solidFill>
                <a:schemeClr val="bg1"/>
              </a:solidFill>
            </p:spPr>
            <p:txBody>
              <a:bodyPr wrap="square" rtlCol="0">
                <a:spAutoFit/>
              </a:bodyPr>
              <a:lstStyle/>
              <a:p>
                <a:r>
                  <a:rPr lang="en-US" altLang="ko-KR" sz="1050" dirty="0">
                    <a:latin typeface="D2Coding" panose="020B0609020101020101" pitchFamily="49" charset="-127"/>
                    <a:ea typeface="D2Coding" panose="020B0609020101020101" pitchFamily="49" charset="-127"/>
                  </a:rPr>
                  <a:t>M</a:t>
                </a:r>
                <a:r>
                  <a:rPr lang="en-US" altLang="ko-KR" sz="1050" dirty="0" smtClean="0">
                    <a:latin typeface="D2Coding" panose="020B0609020101020101" pitchFamily="49" charset="-127"/>
                    <a:ea typeface="D2Coding" panose="020B0609020101020101" pitchFamily="49" charset="-127"/>
                  </a:rPr>
                  <a:t>y </a:t>
                </a:r>
                <a:r>
                  <a:rPr lang="en-US" altLang="ko-KR" sz="1050" dirty="0">
                    <a:latin typeface="D2Coding" panose="020B0609020101020101" pitchFamily="49" charset="-127"/>
                    <a:ea typeface="D2Coding" panose="020B0609020101020101" pitchFamily="49" charset="-127"/>
                  </a:rPr>
                  <a:t>name is N</a:t>
                </a:r>
                <a:r>
                  <a:rPr lang="en-US" altLang="ko-KR" sz="1050" dirty="0" smtClean="0">
                    <a:latin typeface="D2Coding" panose="020B0609020101020101" pitchFamily="49" charset="-127"/>
                    <a:ea typeface="D2Coding" panose="020B0609020101020101" pitchFamily="49" charset="-127"/>
                  </a:rPr>
                  <a:t>ero</a:t>
                </a:r>
                <a:r>
                  <a:rPr lang="en-US" altLang="ko-KR" sz="1050" dirty="0">
                    <a:latin typeface="D2Coding" panose="020B0609020101020101" pitchFamily="49" charset="-127"/>
                    <a:ea typeface="D2Coding" panose="020B0609020101020101" pitchFamily="49" charset="-127"/>
                  </a:rPr>
                  <a:t>, color is white, meow meow~~</a:t>
                </a:r>
                <a:endParaRPr kumimoji="1" lang="en-US" altLang="ko-KR" sz="105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a16="http://schemas.microsoft.com/office/drawing/2014/main" xmlns="" id="{68797B74-930E-AF4B-AD82-3AC1CAA2F5D7}"/>
                  </a:ext>
                </a:extLst>
              </p:cNvPr>
              <p:cNvSpPr txBox="1"/>
              <p:nvPr/>
            </p:nvSpPr>
            <p:spPr>
              <a:xfrm>
                <a:off x="448395" y="5438908"/>
                <a:ext cx="3214547" cy="253916"/>
              </a:xfrm>
              <a:prstGeom prst="rect">
                <a:avLst/>
              </a:prstGeom>
              <a:solidFill>
                <a:schemeClr val="bg1"/>
              </a:solidFill>
            </p:spPr>
            <p:txBody>
              <a:bodyPr wrap="square" rtlCol="0">
                <a:spAutoFit/>
              </a:bodyPr>
              <a:lstStyle/>
              <a:p>
                <a:r>
                  <a:rPr lang="en-US" altLang="ko-KR" sz="1050" dirty="0">
                    <a:latin typeface="D2Coding" panose="020B0609020101020101" pitchFamily="49" charset="-127"/>
                    <a:ea typeface="D2Coding" panose="020B0609020101020101" pitchFamily="49" charset="-127"/>
                  </a:rPr>
                  <a:t>M</a:t>
                </a:r>
                <a:r>
                  <a:rPr lang="en-US" altLang="ko-KR" sz="1050" dirty="0" smtClean="0">
                    <a:latin typeface="D2Coding" panose="020B0609020101020101" pitchFamily="49" charset="-127"/>
                    <a:ea typeface="D2Coding" panose="020B0609020101020101" pitchFamily="49" charset="-127"/>
                  </a:rPr>
                  <a:t>y </a:t>
                </a:r>
                <a:r>
                  <a:rPr lang="en-US" altLang="ko-KR" sz="1050" dirty="0">
                    <a:latin typeface="D2Coding" panose="020B0609020101020101" pitchFamily="49" charset="-127"/>
                    <a:ea typeface="D2Coding" panose="020B0609020101020101" pitchFamily="49" charset="-127"/>
                  </a:rPr>
                  <a:t>name is M</a:t>
                </a:r>
                <a:r>
                  <a:rPr lang="en-US" altLang="ko-KR" sz="1050" dirty="0" smtClean="0">
                    <a:latin typeface="D2Coding" panose="020B0609020101020101" pitchFamily="49" charset="-127"/>
                    <a:ea typeface="D2Coding" panose="020B0609020101020101" pitchFamily="49" charset="-127"/>
                  </a:rPr>
                  <a:t>imi</a:t>
                </a:r>
                <a:r>
                  <a:rPr lang="en-US" altLang="ko-KR" sz="1050" dirty="0">
                    <a:latin typeface="D2Coding" panose="020B0609020101020101" pitchFamily="49" charset="-127"/>
                    <a:ea typeface="D2Coding" panose="020B0609020101020101" pitchFamily="49" charset="-127"/>
                  </a:rPr>
                  <a:t>, color is brown, meow meow~~</a:t>
                </a:r>
                <a:endParaRPr kumimoji="1" lang="en-US" altLang="ko-KR" sz="1050" dirty="0">
                  <a:latin typeface="D2Coding" panose="020B0609020101020101" pitchFamily="49" charset="-127"/>
                  <a:ea typeface="D2Coding" panose="020B0609020101020101" pitchFamily="49" charset="-127"/>
                </a:endParaRPr>
              </a:p>
            </p:txBody>
          </p:sp>
        </p:grpSp>
        <p:sp>
          <p:nvSpPr>
            <p:cNvPr id="30" name="TextBox 29">
              <a:extLst>
                <a:ext uri="{FF2B5EF4-FFF2-40B4-BE49-F238E27FC236}">
                  <a16:creationId xmlns:a16="http://schemas.microsoft.com/office/drawing/2014/main" xmlns="" id="{ED9F1E0A-2164-8942-887D-B32E9FEA2BA3}"/>
                </a:ext>
              </a:extLst>
            </p:cNvPr>
            <p:cNvSpPr txBox="1"/>
            <p:nvPr/>
          </p:nvSpPr>
          <p:spPr>
            <a:xfrm>
              <a:off x="2963959" y="3735538"/>
              <a:ext cx="2230098" cy="600164"/>
            </a:xfrm>
            <a:prstGeom prst="rect">
              <a:avLst/>
            </a:prstGeom>
            <a:solidFill>
              <a:srgbClr val="F7F7F7"/>
            </a:solidFill>
          </p:spPr>
          <p:txBody>
            <a:bodyPr wrap="none" rtlCol="0">
              <a:spAutoFit/>
            </a:bodyPr>
            <a:lstStyle/>
            <a:p>
              <a:r>
                <a:rPr lang="en-US" altLang="ko-KR" sz="1100" i="1" dirty="0">
                  <a:solidFill>
                    <a:srgbClr val="2E8489"/>
                  </a:solidFill>
                  <a:latin typeface="D2Coding" panose="020B0609020101020101" pitchFamily="49" charset="-127"/>
                  <a:ea typeface="D2Coding" panose="020B0609020101020101" pitchFamily="49" charset="-127"/>
                </a:rPr>
                <a:t># G</a:t>
              </a:r>
              <a:r>
                <a:rPr lang="en-US" altLang="ko-KR" sz="1100" i="1" dirty="0" smtClean="0">
                  <a:solidFill>
                    <a:srgbClr val="2E8489"/>
                  </a:solidFill>
                  <a:latin typeface="D2Coding" panose="020B0609020101020101" pitchFamily="49" charset="-127"/>
                  <a:ea typeface="D2Coding" panose="020B0609020101020101" pitchFamily="49" charset="-127"/>
                </a:rPr>
                <a:t>enerates </a:t>
              </a:r>
              <a:r>
                <a:rPr lang="en-US" altLang="ko-KR" sz="1100" i="1" dirty="0">
                  <a:solidFill>
                    <a:srgbClr val="2E8489"/>
                  </a:solidFill>
                  <a:latin typeface="D2Coding" panose="020B0609020101020101" pitchFamily="49" charset="-127"/>
                  <a:ea typeface="D2Coding" panose="020B0609020101020101" pitchFamily="49" charset="-127"/>
                </a:rPr>
                <a:t>the instance N</a:t>
              </a:r>
              <a:r>
                <a:rPr lang="en-US" altLang="ko-KR" sz="1100" i="1" dirty="0" smtClean="0">
                  <a:solidFill>
                    <a:srgbClr val="2E8489"/>
                  </a:solidFill>
                  <a:latin typeface="D2Coding" panose="020B0609020101020101" pitchFamily="49" charset="-127"/>
                  <a:ea typeface="D2Coding" panose="020B0609020101020101" pitchFamily="49" charset="-127"/>
                </a:rPr>
                <a:t>abi</a:t>
              </a:r>
              <a:endParaRPr lang="en-US" altLang="ko-KR" sz="1100" i="1" dirty="0">
                <a:solidFill>
                  <a:srgbClr val="2E8489"/>
                </a:solidFill>
                <a:latin typeface="D2Coding" panose="020B0609020101020101" pitchFamily="49" charset="-127"/>
                <a:ea typeface="D2Coding" panose="020B0609020101020101" pitchFamily="49" charset="-127"/>
              </a:endParaRPr>
            </a:p>
            <a:p>
              <a:r>
                <a:rPr lang="en-US" altLang="ko-KR" sz="1100" i="1" dirty="0">
                  <a:solidFill>
                    <a:srgbClr val="2E8489"/>
                  </a:solidFill>
                  <a:latin typeface="D2Coding" panose="020B0609020101020101" pitchFamily="49" charset="-127"/>
                  <a:ea typeface="D2Coding" panose="020B0609020101020101" pitchFamily="49" charset="-127"/>
                </a:rPr>
                <a:t># </a:t>
              </a:r>
              <a:r>
                <a:rPr lang="en-US" altLang="ko-KR" sz="1100" i="1" dirty="0" smtClean="0">
                  <a:solidFill>
                    <a:srgbClr val="2E8489"/>
                  </a:solidFill>
                  <a:latin typeface="D2Coding" panose="020B0609020101020101" pitchFamily="49" charset="-127"/>
                  <a:ea typeface="D2Coding" panose="020B0609020101020101" pitchFamily="49" charset="-127"/>
                </a:rPr>
                <a:t>Generates </a:t>
              </a:r>
              <a:r>
                <a:rPr lang="en-US" altLang="ko-KR" sz="1100" i="1" dirty="0">
                  <a:solidFill>
                    <a:srgbClr val="2E8489"/>
                  </a:solidFill>
                  <a:latin typeface="D2Coding" panose="020B0609020101020101" pitchFamily="49" charset="-127"/>
                  <a:ea typeface="D2Coding" panose="020B0609020101020101" pitchFamily="49" charset="-127"/>
                </a:rPr>
                <a:t>the instance N</a:t>
              </a:r>
              <a:r>
                <a:rPr lang="en-US" altLang="ko-KR" sz="1100" i="1" dirty="0" smtClean="0">
                  <a:solidFill>
                    <a:srgbClr val="2E8489"/>
                  </a:solidFill>
                  <a:latin typeface="D2Coding" panose="020B0609020101020101" pitchFamily="49" charset="-127"/>
                  <a:ea typeface="D2Coding" panose="020B0609020101020101" pitchFamily="49" charset="-127"/>
                </a:rPr>
                <a:t>ero</a:t>
              </a:r>
              <a:endParaRPr lang="en-US" altLang="ko-KR" sz="1100" i="1" dirty="0">
                <a:solidFill>
                  <a:srgbClr val="2E8489"/>
                </a:solidFill>
                <a:latin typeface="D2Coding" panose="020B0609020101020101" pitchFamily="49" charset="-127"/>
                <a:ea typeface="D2Coding" panose="020B0609020101020101" pitchFamily="49" charset="-127"/>
              </a:endParaRPr>
            </a:p>
            <a:p>
              <a:r>
                <a:rPr lang="en-US" altLang="ko-KR" sz="1100" i="1" dirty="0">
                  <a:solidFill>
                    <a:srgbClr val="2E8489"/>
                  </a:solidFill>
                  <a:latin typeface="D2Coding" panose="020B0609020101020101" pitchFamily="49" charset="-127"/>
                  <a:ea typeface="D2Coding" panose="020B0609020101020101" pitchFamily="49" charset="-127"/>
                </a:rPr>
                <a:t># </a:t>
              </a:r>
              <a:r>
                <a:rPr lang="en-US" altLang="ko-KR" sz="1100" i="1" dirty="0" smtClean="0">
                  <a:solidFill>
                    <a:srgbClr val="2E8489"/>
                  </a:solidFill>
                  <a:latin typeface="D2Coding" panose="020B0609020101020101" pitchFamily="49" charset="-127"/>
                  <a:ea typeface="D2Coding" panose="020B0609020101020101" pitchFamily="49" charset="-127"/>
                </a:rPr>
                <a:t>Generates </a:t>
              </a:r>
              <a:r>
                <a:rPr lang="en-US" altLang="ko-KR" sz="1100" i="1" dirty="0">
                  <a:solidFill>
                    <a:srgbClr val="2E8489"/>
                  </a:solidFill>
                  <a:latin typeface="D2Coding" panose="020B0609020101020101" pitchFamily="49" charset="-127"/>
                  <a:ea typeface="D2Coding" panose="020B0609020101020101" pitchFamily="49" charset="-127"/>
                </a:rPr>
                <a:t>the instance M</a:t>
              </a:r>
              <a:r>
                <a:rPr lang="en-US" altLang="ko-KR" sz="1100" i="1" dirty="0" smtClean="0">
                  <a:solidFill>
                    <a:srgbClr val="2E8489"/>
                  </a:solidFill>
                  <a:latin typeface="D2Coding" panose="020B0609020101020101" pitchFamily="49" charset="-127"/>
                  <a:ea typeface="D2Coding" panose="020B0609020101020101" pitchFamily="49" charset="-127"/>
                </a:rPr>
                <a:t>imi</a:t>
              </a:r>
              <a:endParaRPr lang="en-US" altLang="ko-KR" sz="1100" i="1" dirty="0">
                <a:solidFill>
                  <a:srgbClr val="2E8489"/>
                </a:solidFill>
                <a:latin typeface="D2Coding" panose="020B0609020101020101" pitchFamily="49" charset="-127"/>
                <a:ea typeface="D2Coding" panose="020B0609020101020101" pitchFamily="49" charset="-127"/>
              </a:endParaRPr>
            </a:p>
          </p:txBody>
        </p:sp>
        <p:sp>
          <p:nvSpPr>
            <p:cNvPr id="36" name="TextBox 35">
              <a:extLst>
                <a:ext uri="{FF2B5EF4-FFF2-40B4-BE49-F238E27FC236}">
                  <a16:creationId xmlns:a16="http://schemas.microsoft.com/office/drawing/2014/main" xmlns="" id="{85CC63A4-8280-AF40-B67A-1FD1E9E96B76}"/>
                </a:ext>
              </a:extLst>
            </p:cNvPr>
            <p:cNvSpPr txBox="1"/>
            <p:nvPr/>
          </p:nvSpPr>
          <p:spPr>
            <a:xfrm>
              <a:off x="1579724" y="3935730"/>
              <a:ext cx="1415772" cy="163830"/>
            </a:xfrm>
            <a:prstGeom prst="rect">
              <a:avLst/>
            </a:prstGeom>
            <a:solidFill>
              <a:srgbClr val="F7F7F7"/>
            </a:solidFill>
          </p:spPr>
          <p:txBody>
            <a:bodyPr wrap="none" lIns="0" rtlCol="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dirty="0" smtClean="0"/>
                <a:t>(</a:t>
              </a:r>
              <a:r>
                <a:rPr lang="en-US" altLang="ko-KR" dirty="0">
                  <a:solidFill>
                    <a:srgbClr val="C13A52"/>
                  </a:solidFill>
                </a:rPr>
                <a:t>'</a:t>
              </a:r>
              <a:r>
                <a:rPr lang="en-US" altLang="ko-KR" dirty="0" err="1">
                  <a:solidFill>
                    <a:srgbClr val="C13A52"/>
                  </a:solidFill>
                </a:rPr>
                <a:t>nero</a:t>
              </a:r>
              <a:r>
                <a:rPr lang="en-US" altLang="ko-KR" dirty="0">
                  <a:solidFill>
                    <a:srgbClr val="C13A52"/>
                  </a:solidFill>
                </a:rPr>
                <a:t>'</a:t>
              </a:r>
              <a:r>
                <a:rPr lang="en-US" altLang="ko-KR" dirty="0" smtClean="0"/>
                <a:t>, </a:t>
              </a:r>
              <a:r>
                <a:rPr lang="en-US" altLang="ko-KR" dirty="0">
                  <a:solidFill>
                    <a:srgbClr val="C13A52"/>
                  </a:solidFill>
                </a:rPr>
                <a:t>'white'</a:t>
              </a:r>
              <a:r>
                <a:rPr lang="en-US" altLang="ko-KR" dirty="0"/>
                <a:t>)</a:t>
              </a:r>
            </a:p>
          </p:txBody>
        </p:sp>
        <p:sp>
          <p:nvSpPr>
            <p:cNvPr id="37" name="TextBox 36">
              <a:extLst>
                <a:ext uri="{FF2B5EF4-FFF2-40B4-BE49-F238E27FC236}">
                  <a16:creationId xmlns:a16="http://schemas.microsoft.com/office/drawing/2014/main" xmlns="" id="{85CC63A4-8280-AF40-B67A-1FD1E9E96B76}"/>
                </a:ext>
              </a:extLst>
            </p:cNvPr>
            <p:cNvSpPr txBox="1"/>
            <p:nvPr/>
          </p:nvSpPr>
          <p:spPr>
            <a:xfrm>
              <a:off x="1583534" y="4098657"/>
              <a:ext cx="1415772" cy="162000"/>
            </a:xfrm>
            <a:prstGeom prst="rect">
              <a:avLst/>
            </a:prstGeom>
            <a:solidFill>
              <a:srgbClr val="F7F7F7"/>
            </a:solidFill>
          </p:spPr>
          <p:txBody>
            <a:bodyPr wrap="none" lIns="0" rtlCol="0" anchor="ctr">
              <a:noAutofit/>
            </a:bodyPr>
            <a:lstStyle>
              <a:defPPr>
                <a:defRPr lang="ko-KR"/>
              </a:defPPr>
              <a:lvl1pPr>
                <a:defRPr sz="1050">
                  <a:solidFill>
                    <a:srgbClr val="C13A52"/>
                  </a:solidFill>
                  <a:latin typeface="D2Coding" panose="020B0609020101020101" pitchFamily="49" charset="-127"/>
                  <a:ea typeface="D2Coding" panose="020B0609020101020101" pitchFamily="49" charset="-127"/>
                </a:defRPr>
              </a:lvl1pPr>
            </a:lstStyle>
            <a:p>
              <a:r>
                <a:rPr lang="en-US" altLang="ko-KR" sz="1100" dirty="0" smtClean="0">
                  <a:solidFill>
                    <a:schemeClr val="tx1"/>
                  </a:solidFill>
                </a:rPr>
                <a:t>(</a:t>
              </a:r>
              <a:r>
                <a:rPr lang="en-US" altLang="ko-KR" sz="1100" dirty="0" smtClean="0"/>
                <a:t>'</a:t>
              </a:r>
              <a:r>
                <a:rPr lang="en-US" altLang="ko-KR" sz="1100" dirty="0" err="1" smtClean="0"/>
                <a:t>mimi</a:t>
              </a:r>
              <a:r>
                <a:rPr lang="en-US" altLang="ko-KR" sz="1100" dirty="0"/>
                <a:t>'</a:t>
              </a:r>
              <a:r>
                <a:rPr lang="en-US" altLang="ko-KR" sz="1100" dirty="0" smtClean="0">
                  <a:solidFill>
                    <a:schemeClr val="tx1"/>
                  </a:solidFill>
                </a:rPr>
                <a:t>, </a:t>
              </a:r>
              <a:r>
                <a:rPr lang="en-US" altLang="ko-KR" sz="1100" dirty="0"/>
                <a:t>'brown'</a:t>
              </a:r>
              <a:r>
                <a:rPr lang="en-US" altLang="ko-KR" sz="1100" dirty="0" smtClean="0">
                  <a:solidFill>
                    <a:schemeClr val="tx1"/>
                  </a:solidFill>
                </a:rPr>
                <a:t>)</a:t>
              </a:r>
              <a:endParaRPr lang="en-US" altLang="ko-KR" sz="1100" dirty="0">
                <a:solidFill>
                  <a:schemeClr val="tx1"/>
                </a:solidFill>
              </a:endParaRPr>
            </a:p>
          </p:txBody>
        </p:sp>
        <p:sp>
          <p:nvSpPr>
            <p:cNvPr id="13" name="TextBox 12">
              <a:extLst>
                <a:ext uri="{FF2B5EF4-FFF2-40B4-BE49-F238E27FC236}">
                  <a16:creationId xmlns:a16="http://schemas.microsoft.com/office/drawing/2014/main" xmlns="" id="{94DCED43-FDCF-4703-93D8-3B34F7D7C394}"/>
                </a:ext>
              </a:extLst>
            </p:cNvPr>
            <p:cNvSpPr txBox="1"/>
            <p:nvPr/>
          </p:nvSpPr>
          <p:spPr>
            <a:xfrm>
              <a:off x="2620008" y="4423396"/>
              <a:ext cx="3740266" cy="492443"/>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meow(), a method of the Cat class, can be called by instances of the Cat, N</a:t>
              </a:r>
              <a:r>
                <a:rPr lang="en-US" altLang="ko-KR" sz="1300" dirty="0" smtClean="0">
                  <a:latin typeface="SamsungOne 400" panose="020B0503030303020204" pitchFamily="34" charset="0"/>
                  <a:ea typeface="SamsungOne 400" panose="020B0503030303020204" pitchFamily="34" charset="0"/>
                </a:rPr>
                <a:t>abi</a:t>
              </a:r>
              <a:r>
                <a:rPr lang="en-US" altLang="ko-KR" sz="1300" dirty="0">
                  <a:latin typeface="SamsungOne 400" panose="020B0503030303020204" pitchFamily="34" charset="0"/>
                  <a:ea typeface="SamsungOne 400" panose="020B0503030303020204" pitchFamily="34" charset="0"/>
                </a:rPr>
                <a:t>, N</a:t>
              </a:r>
              <a:r>
                <a:rPr lang="en-US" altLang="ko-KR" sz="1300" dirty="0" smtClean="0">
                  <a:latin typeface="SamsungOne 400" panose="020B0503030303020204" pitchFamily="34" charset="0"/>
                  <a:ea typeface="SamsungOne 400" panose="020B0503030303020204" pitchFamily="34" charset="0"/>
                </a:rPr>
                <a:t>ero </a:t>
              </a:r>
              <a:r>
                <a:rPr lang="en-US" altLang="ko-KR" sz="1300" dirty="0">
                  <a:latin typeface="SamsungOne 400" panose="020B0503030303020204" pitchFamily="34" charset="0"/>
                  <a:ea typeface="SamsungOne 400" panose="020B0503030303020204" pitchFamily="34" charset="0"/>
                </a:rPr>
                <a:t>and M</a:t>
              </a:r>
              <a:r>
                <a:rPr lang="en-US" altLang="ko-KR" sz="1300" dirty="0" smtClean="0">
                  <a:latin typeface="SamsungOne 400" panose="020B0503030303020204" pitchFamily="34" charset="0"/>
                  <a:ea typeface="SamsungOne 400" panose="020B0503030303020204" pitchFamily="34" charset="0"/>
                </a:rPr>
                <a:t>imi</a:t>
              </a:r>
              <a:r>
                <a:rPr lang="en-US" altLang="ko-KR" sz="1300" dirty="0">
                  <a:latin typeface="SamsungOne 400" panose="020B0503030303020204" pitchFamily="34" charset="0"/>
                  <a:ea typeface="SamsungOne 400" panose="020B0503030303020204" pitchFamily="34" charset="0"/>
                </a:rPr>
                <a:t>.</a:t>
              </a:r>
            </a:p>
          </p:txBody>
        </p:sp>
        <p:sp>
          <p:nvSpPr>
            <p:cNvPr id="38" name="TextBox 37">
              <a:extLst>
                <a:ext uri="{FF2B5EF4-FFF2-40B4-BE49-F238E27FC236}">
                  <a16:creationId xmlns:a16="http://schemas.microsoft.com/office/drawing/2014/main" xmlns="" id="{ED9F1E0A-2164-8942-887D-B32E9FEA2BA3}"/>
                </a:ext>
              </a:extLst>
            </p:cNvPr>
            <p:cNvSpPr txBox="1"/>
            <p:nvPr/>
          </p:nvSpPr>
          <p:spPr>
            <a:xfrm>
              <a:off x="959303" y="2325242"/>
              <a:ext cx="3711272"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Called as a constructor or the initialize method</a:t>
              </a:r>
            </a:p>
          </p:txBody>
        </p:sp>
        <p:sp>
          <p:nvSpPr>
            <p:cNvPr id="39" name="TextBox 38">
              <a:extLst>
                <a:ext uri="{FF2B5EF4-FFF2-40B4-BE49-F238E27FC236}">
                  <a16:creationId xmlns:a16="http://schemas.microsoft.com/office/drawing/2014/main" xmlns="" id="{ED9F1E0A-2164-8942-887D-B32E9FEA2BA3}"/>
                </a:ext>
              </a:extLst>
            </p:cNvPr>
            <p:cNvSpPr txBox="1"/>
            <p:nvPr/>
          </p:nvSpPr>
          <p:spPr>
            <a:xfrm>
              <a:off x="2800810" y="2656500"/>
              <a:ext cx="3217547"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Generates an instance variable named name</a:t>
              </a:r>
            </a:p>
          </p:txBody>
        </p:sp>
        <p:sp>
          <p:nvSpPr>
            <p:cNvPr id="40" name="TextBox 39">
              <a:extLst>
                <a:ext uri="{FF2B5EF4-FFF2-40B4-BE49-F238E27FC236}">
                  <a16:creationId xmlns:a16="http://schemas.microsoft.com/office/drawing/2014/main" xmlns="" id="{ED9F1E0A-2164-8942-887D-B32E9FEA2BA3}"/>
                </a:ext>
              </a:extLst>
            </p:cNvPr>
            <p:cNvSpPr txBox="1"/>
            <p:nvPr/>
          </p:nvSpPr>
          <p:spPr>
            <a:xfrm>
              <a:off x="2778584" y="2810642"/>
              <a:ext cx="3288080"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Generates an instance variable named color</a:t>
              </a:r>
            </a:p>
          </p:txBody>
        </p:sp>
        <p:sp>
          <p:nvSpPr>
            <p:cNvPr id="41" name="TextBox 40">
              <a:extLst>
                <a:ext uri="{FF2B5EF4-FFF2-40B4-BE49-F238E27FC236}">
                  <a16:creationId xmlns:a16="http://schemas.microsoft.com/office/drawing/2014/main" xmlns="" id="{ED9F1E0A-2164-8942-887D-B32E9FEA2BA3}"/>
                </a:ext>
              </a:extLst>
            </p:cNvPr>
            <p:cNvSpPr txBox="1"/>
            <p:nvPr/>
          </p:nvSpPr>
          <p:spPr>
            <a:xfrm>
              <a:off x="1070300" y="3123502"/>
              <a:ext cx="3640740"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The method that prints the information of a cat</a:t>
              </a:r>
            </a:p>
          </p:txBody>
        </p:sp>
        <p:sp>
          <p:nvSpPr>
            <p:cNvPr id="25" name="TextBox 24">
              <a:extLst>
                <a:ext uri="{FF2B5EF4-FFF2-40B4-BE49-F238E27FC236}">
                  <a16:creationId xmlns:a16="http://schemas.microsoft.com/office/drawing/2014/main" xmlns="" id="{7EB60158-66AA-BB45-8EFB-21356D27AA7A}"/>
                </a:ext>
              </a:extLst>
            </p:cNvPr>
            <p:cNvSpPr txBox="1"/>
            <p:nvPr/>
          </p:nvSpPr>
          <p:spPr>
            <a:xfrm>
              <a:off x="1863846" y="3457887"/>
              <a:ext cx="2772000" cy="162000"/>
            </a:xfrm>
            <a:prstGeom prst="rect">
              <a:avLst/>
            </a:prstGeom>
            <a:solidFill>
              <a:srgbClr val="F7F7F7"/>
            </a:solidFill>
          </p:spPr>
          <p:txBody>
            <a:bodyPr wrap="none" lIns="0" rtlCol="0" anchor="ctr">
              <a:noAutofit/>
            </a:bodyPr>
            <a:lstStyle/>
            <a:p>
              <a:r>
                <a:rPr lang="en-US" altLang="ko-KR" sz="1050" dirty="0" smtClean="0">
                  <a:solidFill>
                    <a:srgbClr val="C13A52"/>
                  </a:solidFill>
                  <a:latin typeface="D2Coding" panose="020B0609020101020101" pitchFamily="49" charset="-127"/>
                  <a:ea typeface="D2Coding" panose="020B0609020101020101" pitchFamily="49" charset="-127"/>
                </a:rPr>
                <a:t>'My </a:t>
              </a:r>
              <a:r>
                <a:rPr lang="en-US" altLang="ko-KR" sz="1050" dirty="0">
                  <a:solidFill>
                    <a:srgbClr val="C13A52"/>
                  </a:solidFill>
                  <a:latin typeface="D2Coding" panose="020B0609020101020101" pitchFamily="49" charset="-127"/>
                  <a:ea typeface="D2Coding" panose="020B0609020101020101" pitchFamily="49" charset="-127"/>
                </a:rPr>
                <a:t>name is {}, color is {}, meow meow~~'</a:t>
              </a:r>
              <a:endParaRPr kumimoji="1" lang="en-US" altLang="ko-KR" sz="1050" dirty="0">
                <a:solidFill>
                  <a:srgbClr val="C13A52"/>
                </a:solidFill>
                <a:latin typeface="D2Coding" panose="020B0609020101020101" pitchFamily="49" charset="-127"/>
                <a:ea typeface="D2Coding" panose="020B0609020101020101" pitchFamily="49" charset="-127"/>
              </a:endParaRPr>
            </a:p>
          </p:txBody>
        </p:sp>
        <p:sp>
          <p:nvSpPr>
            <p:cNvPr id="35" name="TextBox 34">
              <a:extLst>
                <a:ext uri="{FF2B5EF4-FFF2-40B4-BE49-F238E27FC236}">
                  <a16:creationId xmlns:a16="http://schemas.microsoft.com/office/drawing/2014/main" xmlns="" id="{85CC63A4-8280-AF40-B67A-1FD1E9E96B76}"/>
                </a:ext>
              </a:extLst>
            </p:cNvPr>
            <p:cNvSpPr txBox="1"/>
            <p:nvPr/>
          </p:nvSpPr>
          <p:spPr>
            <a:xfrm>
              <a:off x="1579724" y="3790949"/>
              <a:ext cx="1445416" cy="149195"/>
            </a:xfrm>
            <a:prstGeom prst="rect">
              <a:avLst/>
            </a:prstGeom>
            <a:solidFill>
              <a:srgbClr val="F7F7F7"/>
            </a:solidFill>
          </p:spPr>
          <p:txBody>
            <a:bodyPr wrap="none" lIns="0" rtlCol="0" anchor="ctr">
              <a:noAutofit/>
            </a:bodyPr>
            <a:lstStyle>
              <a:defPPr>
                <a:defRPr lang="ko-KR"/>
              </a:defPPr>
              <a:lvl1pPr>
                <a:defRPr sz="1050">
                  <a:solidFill>
                    <a:srgbClr val="C13A52"/>
                  </a:solidFill>
                  <a:latin typeface="D2Coding" panose="020B0609020101020101" pitchFamily="49" charset="-127"/>
                  <a:ea typeface="D2Coding" panose="020B0609020101020101" pitchFamily="49" charset="-127"/>
                </a:defRPr>
              </a:lvl1pPr>
            </a:lstStyle>
            <a:p>
              <a:r>
                <a:rPr lang="en-US" altLang="ko-KR" sz="1100" dirty="0" smtClean="0">
                  <a:solidFill>
                    <a:schemeClr val="tx1"/>
                  </a:solidFill>
                </a:rPr>
                <a:t>(</a:t>
              </a:r>
              <a:r>
                <a:rPr lang="en-US" altLang="ko-KR" sz="1100" dirty="0" smtClean="0"/>
                <a:t>'</a:t>
              </a:r>
              <a:r>
                <a:rPr lang="en-US" altLang="ko-KR" sz="1100" dirty="0" err="1" smtClean="0"/>
                <a:t>nabi</a:t>
              </a:r>
              <a:r>
                <a:rPr lang="en-US" altLang="ko-KR" sz="1100" dirty="0"/>
                <a:t>'</a:t>
              </a:r>
              <a:r>
                <a:rPr lang="en-US" altLang="ko-KR" sz="1100" dirty="0" smtClean="0">
                  <a:solidFill>
                    <a:schemeClr val="tx1"/>
                  </a:solidFill>
                </a:rPr>
                <a:t>,</a:t>
              </a:r>
              <a:r>
                <a:rPr lang="en-US" altLang="ko-KR" sz="1100" dirty="0" smtClean="0"/>
                <a:t> 'black'</a:t>
              </a:r>
              <a:r>
                <a:rPr lang="en-US" altLang="ko-KR" sz="1100" dirty="0" smtClean="0">
                  <a:solidFill>
                    <a:schemeClr val="tx1"/>
                  </a:solidFill>
                </a:rPr>
                <a:t>)</a:t>
              </a:r>
              <a:endParaRPr lang="en-US" altLang="ko-KR" sz="1100" dirty="0">
                <a:solidFill>
                  <a:schemeClr val="tx1"/>
                </a:solidFill>
              </a:endParaRPr>
            </a:p>
          </p:txBody>
        </p:sp>
      </p:grpSp>
    </p:spTree>
    <p:extLst>
      <p:ext uri="{BB962C8B-B14F-4D97-AF65-F5344CB8AC3E}">
        <p14:creationId xmlns:p14="http://schemas.microsoft.com/office/powerpoint/2010/main" val="446626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351209" y="2959653"/>
            <a:ext cx="5281625" cy="2620450"/>
            <a:chOff x="2351209" y="2959653"/>
            <a:chExt cx="5281625" cy="2620450"/>
          </a:xfrm>
        </p:grpSpPr>
        <p:grpSp>
          <p:nvGrpSpPr>
            <p:cNvPr id="21" name="그룹 20">
              <a:extLst>
                <a:ext uri="{FF2B5EF4-FFF2-40B4-BE49-F238E27FC236}">
                  <a16:creationId xmlns:a16="http://schemas.microsoft.com/office/drawing/2014/main" xmlns="" id="{A3104011-E9EF-44B5-A5FC-716978E93753}"/>
                </a:ext>
              </a:extLst>
            </p:cNvPr>
            <p:cNvGrpSpPr/>
            <p:nvPr/>
          </p:nvGrpSpPr>
          <p:grpSpPr>
            <a:xfrm>
              <a:off x="2351209" y="2959653"/>
              <a:ext cx="5281625" cy="2572635"/>
              <a:chOff x="2130868" y="950862"/>
              <a:chExt cx="4679713" cy="3163690"/>
            </a:xfrm>
          </p:grpSpPr>
          <p:grpSp>
            <p:nvGrpSpPr>
              <p:cNvPr id="22" name="그룹 21">
                <a:extLst>
                  <a:ext uri="{FF2B5EF4-FFF2-40B4-BE49-F238E27FC236}">
                    <a16:creationId xmlns:a16="http://schemas.microsoft.com/office/drawing/2014/main" xmlns="" id="{A33B367A-8750-47A8-ADCE-E1355FD3038A}"/>
                  </a:ext>
                </a:extLst>
              </p:cNvPr>
              <p:cNvGrpSpPr/>
              <p:nvPr/>
            </p:nvGrpSpPr>
            <p:grpSpPr>
              <a:xfrm>
                <a:off x="3298493" y="1972610"/>
                <a:ext cx="2281619" cy="2141942"/>
                <a:chOff x="3298493" y="1972610"/>
                <a:chExt cx="2281619" cy="2141942"/>
              </a:xfrm>
            </p:grpSpPr>
            <p:sp>
              <p:nvSpPr>
                <p:cNvPr id="27" name="직사각형 26">
                  <a:extLst>
                    <a:ext uri="{FF2B5EF4-FFF2-40B4-BE49-F238E27FC236}">
                      <a16:creationId xmlns:a16="http://schemas.microsoft.com/office/drawing/2014/main" xmlns="" id="{C590B1BC-3E86-434B-A512-8B69CF01D461}"/>
                    </a:ext>
                  </a:extLst>
                </p:cNvPr>
                <p:cNvSpPr/>
                <p:nvPr/>
              </p:nvSpPr>
              <p:spPr>
                <a:xfrm>
                  <a:off x="3310500" y="2780928"/>
                  <a:ext cx="2269612" cy="598027"/>
                </a:xfrm>
                <a:prstGeom prst="rect">
                  <a:avLst/>
                </a:prstGeom>
                <a:solidFill>
                  <a:srgbClr val="DAE3F3"/>
                </a:solid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50000"/>
                        </a:schemeClr>
                      </a:solidFill>
                      <a:latin typeface="D2Coding" pitchFamily="49" charset="-127"/>
                      <a:ea typeface="D2Coding" pitchFamily="49" charset="-127"/>
                    </a:rPr>
                    <a:t>nero</a:t>
                  </a:r>
                  <a:r>
                    <a:rPr lang="en-US" altLang="ko-KR" sz="1400" dirty="0">
                      <a:solidFill>
                        <a:schemeClr val="tx1"/>
                      </a:solidFill>
                      <a:latin typeface="D2Coding" pitchFamily="49" charset="-127"/>
                      <a:ea typeface="D2Coding" pitchFamily="49" charset="-127"/>
                    </a:rPr>
                    <a:t>.name =‘</a:t>
                  </a:r>
                  <a:r>
                    <a:rPr lang="ko-KR" altLang="en-US" sz="1400" dirty="0">
                      <a:solidFill>
                        <a:schemeClr val="tx1"/>
                      </a:solidFill>
                      <a:latin typeface="D2Coding" pitchFamily="49" charset="-127"/>
                      <a:ea typeface="D2Coding" pitchFamily="49" charset="-127"/>
                    </a:rPr>
                    <a:t>네로</a:t>
                  </a:r>
                  <a:r>
                    <a:rPr lang="en-US" altLang="ko-KR" sz="1400" dirty="0">
                      <a:solidFill>
                        <a:schemeClr val="tx1"/>
                      </a:solidFill>
                      <a:latin typeface="D2Coding" pitchFamily="49" charset="-127"/>
                      <a:ea typeface="D2Coding" pitchFamily="49" charset="-127"/>
                    </a:rPr>
                    <a:t>’</a:t>
                  </a:r>
                </a:p>
                <a:p>
                  <a:pPr algn="ctr"/>
                  <a:r>
                    <a:rPr lang="en-US" altLang="ko-KR" sz="1400" dirty="0">
                      <a:solidFill>
                        <a:schemeClr val="bg1">
                          <a:lumMod val="50000"/>
                        </a:schemeClr>
                      </a:solidFill>
                      <a:latin typeface="D2Coding" pitchFamily="49" charset="-127"/>
                      <a:ea typeface="D2Coding" pitchFamily="49" charset="-127"/>
                    </a:rPr>
                    <a:t>nero</a:t>
                  </a:r>
                  <a:r>
                    <a:rPr lang="en-US" altLang="ko-KR" sz="1400" dirty="0">
                      <a:solidFill>
                        <a:schemeClr val="tx1"/>
                      </a:solidFill>
                      <a:latin typeface="D2Coding" pitchFamily="49" charset="-127"/>
                      <a:ea typeface="D2Coding" pitchFamily="49" charset="-127"/>
                    </a:rPr>
                    <a:t>.color =‘</a:t>
                  </a:r>
                  <a:r>
                    <a:rPr lang="ko-KR" altLang="en-US" sz="1400" dirty="0">
                      <a:solidFill>
                        <a:schemeClr val="tx1"/>
                      </a:solidFill>
                      <a:latin typeface="D2Coding" pitchFamily="49" charset="-127"/>
                      <a:ea typeface="D2Coding" pitchFamily="49" charset="-127"/>
                    </a:rPr>
                    <a:t>흰색</a:t>
                  </a:r>
                  <a:r>
                    <a:rPr lang="en-US" altLang="ko-KR" sz="1400" dirty="0">
                      <a:solidFill>
                        <a:schemeClr val="tx1"/>
                      </a:solidFill>
                      <a:latin typeface="D2Coding" pitchFamily="49" charset="-127"/>
                      <a:ea typeface="D2Coding" pitchFamily="49" charset="-127"/>
                    </a:rPr>
                    <a:t>’</a:t>
                  </a:r>
                  <a:endParaRPr lang="ko-KR" altLang="en-US" sz="1400" dirty="0">
                    <a:solidFill>
                      <a:schemeClr val="tx1"/>
                    </a:solidFill>
                    <a:latin typeface="D2Coding" pitchFamily="49" charset="-127"/>
                    <a:ea typeface="D2Coding" pitchFamily="49" charset="-127"/>
                  </a:endParaRPr>
                </a:p>
              </p:txBody>
            </p:sp>
            <p:sp>
              <p:nvSpPr>
                <p:cNvPr id="30" name="직사각형 29">
                  <a:extLst>
                    <a:ext uri="{FF2B5EF4-FFF2-40B4-BE49-F238E27FC236}">
                      <a16:creationId xmlns:a16="http://schemas.microsoft.com/office/drawing/2014/main" xmlns="" id="{D59868A9-1719-4A0D-A378-130CEF22A783}"/>
                    </a:ext>
                  </a:extLst>
                </p:cNvPr>
                <p:cNvSpPr/>
                <p:nvPr/>
              </p:nvSpPr>
              <p:spPr>
                <a:xfrm>
                  <a:off x="3298493" y="1972610"/>
                  <a:ext cx="2281619" cy="646391"/>
                </a:xfrm>
                <a:prstGeom prst="rect">
                  <a:avLst/>
                </a:prstGeom>
                <a:solidFill>
                  <a:srgbClr val="DAE3F3"/>
                </a:solid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50000"/>
                        </a:schemeClr>
                      </a:solidFill>
                      <a:latin typeface="D2Coding" pitchFamily="49" charset="-127"/>
                      <a:ea typeface="D2Coding" pitchFamily="49" charset="-127"/>
                    </a:rPr>
                    <a:t>nabi</a:t>
                  </a:r>
                  <a:r>
                    <a:rPr lang="en-US" altLang="ko-KR" sz="1400" dirty="0">
                      <a:solidFill>
                        <a:schemeClr val="tx1"/>
                      </a:solidFill>
                      <a:latin typeface="D2Coding" pitchFamily="49" charset="-127"/>
                      <a:ea typeface="D2Coding" pitchFamily="49" charset="-127"/>
                    </a:rPr>
                    <a:t>.name = ‘</a:t>
                  </a:r>
                  <a:r>
                    <a:rPr lang="ko-KR" altLang="en-US" sz="1400" dirty="0">
                      <a:solidFill>
                        <a:schemeClr val="tx1"/>
                      </a:solidFill>
                      <a:latin typeface="D2Coding" pitchFamily="49" charset="-127"/>
                      <a:ea typeface="D2Coding" pitchFamily="49" charset="-127"/>
                    </a:rPr>
                    <a:t>나비</a:t>
                  </a:r>
                  <a:r>
                    <a:rPr lang="en-US" altLang="ko-KR" sz="1400" dirty="0">
                      <a:solidFill>
                        <a:schemeClr val="tx1"/>
                      </a:solidFill>
                      <a:latin typeface="D2Coding" pitchFamily="49" charset="-127"/>
                      <a:ea typeface="D2Coding" pitchFamily="49" charset="-127"/>
                    </a:rPr>
                    <a:t>’</a:t>
                  </a:r>
                </a:p>
                <a:p>
                  <a:pPr algn="ctr"/>
                  <a:r>
                    <a:rPr lang="en-US" altLang="ko-KR" sz="1400" dirty="0">
                      <a:solidFill>
                        <a:schemeClr val="bg1">
                          <a:lumMod val="50000"/>
                        </a:schemeClr>
                      </a:solidFill>
                      <a:latin typeface="D2Coding" pitchFamily="49" charset="-127"/>
                      <a:ea typeface="D2Coding" pitchFamily="49" charset="-127"/>
                    </a:rPr>
                    <a:t>nabi</a:t>
                  </a:r>
                  <a:r>
                    <a:rPr lang="en-US" altLang="ko-KR" sz="1400" dirty="0">
                      <a:solidFill>
                        <a:schemeClr val="tx1"/>
                      </a:solidFill>
                      <a:latin typeface="D2Coding" pitchFamily="49" charset="-127"/>
                      <a:ea typeface="D2Coding" pitchFamily="49" charset="-127"/>
                    </a:rPr>
                    <a:t>.color =‘</a:t>
                  </a:r>
                  <a:r>
                    <a:rPr lang="ko-KR" altLang="en-US" sz="1400" dirty="0">
                      <a:solidFill>
                        <a:schemeClr val="tx1"/>
                      </a:solidFill>
                      <a:latin typeface="D2Coding" pitchFamily="49" charset="-127"/>
                      <a:ea typeface="D2Coding" pitchFamily="49" charset="-127"/>
                    </a:rPr>
                    <a:t>검정색</a:t>
                  </a:r>
                  <a:r>
                    <a:rPr lang="en-US" altLang="ko-KR" sz="1400" dirty="0">
                      <a:solidFill>
                        <a:schemeClr val="tx1"/>
                      </a:solidFill>
                      <a:latin typeface="D2Coding" pitchFamily="49" charset="-127"/>
                      <a:ea typeface="D2Coding" pitchFamily="49" charset="-127"/>
                    </a:rPr>
                    <a:t>’</a:t>
                  </a:r>
                  <a:endParaRPr lang="ko-KR" altLang="en-US" sz="1400" dirty="0">
                    <a:solidFill>
                      <a:schemeClr val="tx1"/>
                    </a:solidFill>
                    <a:latin typeface="D2Coding" pitchFamily="49" charset="-127"/>
                    <a:ea typeface="D2Coding" pitchFamily="49" charset="-127"/>
                  </a:endParaRPr>
                </a:p>
              </p:txBody>
            </p:sp>
            <p:sp>
              <p:nvSpPr>
                <p:cNvPr id="31" name="직사각형 30">
                  <a:extLst>
                    <a:ext uri="{FF2B5EF4-FFF2-40B4-BE49-F238E27FC236}">
                      <a16:creationId xmlns:a16="http://schemas.microsoft.com/office/drawing/2014/main" xmlns="" id="{DCD6983E-4C49-4F72-A669-160FD7DA3098}"/>
                    </a:ext>
                  </a:extLst>
                </p:cNvPr>
                <p:cNvSpPr/>
                <p:nvPr/>
              </p:nvSpPr>
              <p:spPr>
                <a:xfrm>
                  <a:off x="3310500" y="3573018"/>
                  <a:ext cx="2269612" cy="541534"/>
                </a:xfrm>
                <a:prstGeom prst="rect">
                  <a:avLst/>
                </a:prstGeom>
                <a:solidFill>
                  <a:srgbClr val="DAE3F3"/>
                </a:solidFill>
                <a:ln w="28575">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50000"/>
                        </a:schemeClr>
                      </a:solidFill>
                      <a:latin typeface="D2Coding" pitchFamily="49" charset="-127"/>
                      <a:ea typeface="D2Coding" pitchFamily="49" charset="-127"/>
                    </a:rPr>
                    <a:t>mimi</a:t>
                  </a:r>
                  <a:r>
                    <a:rPr lang="en-US" altLang="ko-KR" sz="1400" dirty="0">
                      <a:solidFill>
                        <a:schemeClr val="tx1"/>
                      </a:solidFill>
                      <a:latin typeface="D2Coding" pitchFamily="49" charset="-127"/>
                      <a:ea typeface="D2Coding" pitchFamily="49" charset="-127"/>
                    </a:rPr>
                    <a:t>.name =‘</a:t>
                  </a:r>
                  <a:r>
                    <a:rPr lang="ko-KR" altLang="en-US" sz="1400" dirty="0">
                      <a:solidFill>
                        <a:schemeClr val="tx1"/>
                      </a:solidFill>
                      <a:latin typeface="D2Coding" pitchFamily="49" charset="-127"/>
                      <a:ea typeface="D2Coding" pitchFamily="49" charset="-127"/>
                    </a:rPr>
                    <a:t>미미</a:t>
                  </a:r>
                  <a:r>
                    <a:rPr lang="en-US" altLang="ko-KR" sz="1400" dirty="0">
                      <a:solidFill>
                        <a:schemeClr val="tx1"/>
                      </a:solidFill>
                      <a:latin typeface="D2Coding" pitchFamily="49" charset="-127"/>
                      <a:ea typeface="D2Coding" pitchFamily="49" charset="-127"/>
                    </a:rPr>
                    <a:t>’</a:t>
                  </a:r>
                </a:p>
                <a:p>
                  <a:pPr algn="ctr"/>
                  <a:r>
                    <a:rPr lang="en-US" altLang="ko-KR" sz="1400" dirty="0">
                      <a:solidFill>
                        <a:schemeClr val="bg1">
                          <a:lumMod val="50000"/>
                        </a:schemeClr>
                      </a:solidFill>
                      <a:latin typeface="D2Coding" pitchFamily="49" charset="-127"/>
                      <a:ea typeface="D2Coding" pitchFamily="49" charset="-127"/>
                    </a:rPr>
                    <a:t>mimi</a:t>
                  </a:r>
                  <a:r>
                    <a:rPr lang="en-US" altLang="ko-KR" sz="1400" dirty="0">
                      <a:solidFill>
                        <a:schemeClr val="tx1"/>
                      </a:solidFill>
                      <a:latin typeface="D2Coding" pitchFamily="49" charset="-127"/>
                      <a:ea typeface="D2Coding" pitchFamily="49" charset="-127"/>
                    </a:rPr>
                    <a:t>.color =‘</a:t>
                  </a:r>
                  <a:r>
                    <a:rPr lang="ko-KR" altLang="en-US" sz="1400" dirty="0">
                      <a:solidFill>
                        <a:schemeClr val="tx1"/>
                      </a:solidFill>
                      <a:latin typeface="D2Coding" pitchFamily="49" charset="-127"/>
                      <a:ea typeface="D2Coding" pitchFamily="49" charset="-127"/>
                    </a:rPr>
                    <a:t>갈색</a:t>
                  </a:r>
                  <a:r>
                    <a:rPr lang="en-US" altLang="ko-KR" sz="1400" dirty="0">
                      <a:solidFill>
                        <a:schemeClr val="tx1"/>
                      </a:solidFill>
                      <a:latin typeface="D2Coding" pitchFamily="49" charset="-127"/>
                      <a:ea typeface="D2Coding" pitchFamily="49" charset="-127"/>
                    </a:rPr>
                    <a:t>’</a:t>
                  </a:r>
                  <a:endParaRPr lang="ko-KR" altLang="en-US" sz="1400" dirty="0">
                    <a:solidFill>
                      <a:schemeClr val="tx1"/>
                    </a:solidFill>
                    <a:latin typeface="D2Coding" pitchFamily="49" charset="-127"/>
                    <a:ea typeface="D2Coding" pitchFamily="49" charset="-127"/>
                  </a:endParaRPr>
                </a:p>
              </p:txBody>
            </p:sp>
          </p:grpSp>
          <p:sp>
            <p:nvSpPr>
              <p:cNvPr id="23" name="직사각형 22">
                <a:extLst>
                  <a:ext uri="{FF2B5EF4-FFF2-40B4-BE49-F238E27FC236}">
                    <a16:creationId xmlns:a16="http://schemas.microsoft.com/office/drawing/2014/main" xmlns="" id="{64456363-D0F9-4084-A271-E43B7ECBE0F8}"/>
                  </a:ext>
                </a:extLst>
              </p:cNvPr>
              <p:cNvSpPr/>
              <p:nvPr/>
            </p:nvSpPr>
            <p:spPr>
              <a:xfrm>
                <a:off x="3167683" y="950862"/>
                <a:ext cx="3642898" cy="851596"/>
              </a:xfrm>
              <a:prstGeom prst="rect">
                <a:avLst/>
              </a:prstGeom>
            </p:spPr>
            <p:txBody>
              <a:bodyPr wrap="square">
                <a:spAutoFit/>
              </a:bodyPr>
              <a:lstStyle/>
              <a:p>
                <a:pPr fontAlgn="base"/>
                <a:r>
                  <a:rPr lang="en-US" altLang="ko-KR" sz="1300" dirty="0">
                    <a:latin typeface="D2Coding" panose="020B0609020101020101" pitchFamily="49" charset="-127"/>
                    <a:ea typeface="D2Coding" panose="020B0609020101020101" pitchFamily="49" charset="-127"/>
                  </a:rPr>
                  <a:t>self.name = name</a:t>
                </a:r>
              </a:p>
              <a:p>
                <a:pPr fontAlgn="base"/>
                <a:r>
                  <a:rPr lang="en-US" altLang="ko-KR" sz="1300" dirty="0">
                    <a:latin typeface="D2Coding" panose="020B0609020101020101" pitchFamily="49" charset="-127"/>
                    <a:ea typeface="D2Coding" panose="020B0609020101020101" pitchFamily="49" charset="-127"/>
                  </a:rPr>
                  <a:t>self.color = color</a:t>
                </a:r>
              </a:p>
              <a:p>
                <a:pPr fontAlgn="base"/>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self</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is interpreted as such for each instance. </a:t>
                </a:r>
              </a:p>
            </p:txBody>
          </p:sp>
          <p:sp>
            <p:nvSpPr>
              <p:cNvPr id="24" name="직사각형 23">
                <a:extLst>
                  <a:ext uri="{FF2B5EF4-FFF2-40B4-BE49-F238E27FC236}">
                    <a16:creationId xmlns:a16="http://schemas.microsoft.com/office/drawing/2014/main" xmlns="" id="{58156701-B554-4D06-9CA5-E80C818DE49A}"/>
                  </a:ext>
                </a:extLst>
              </p:cNvPr>
              <p:cNvSpPr/>
              <p:nvPr/>
            </p:nvSpPr>
            <p:spPr>
              <a:xfrm>
                <a:off x="2170606" y="1975673"/>
                <a:ext cx="902811" cy="523220"/>
              </a:xfrm>
              <a:prstGeom prst="rect">
                <a:avLst/>
              </a:prstGeom>
            </p:spPr>
            <p:txBody>
              <a:bodyPr wrap="none">
                <a:spAutoFit/>
              </a:bodyPr>
              <a:lstStyle/>
              <a:p>
                <a:pPr algn="ctr"/>
                <a:r>
                  <a:rPr lang="en-US" altLang="ko-KR" sz="1400" dirty="0" err="1">
                    <a:latin typeface="D2Coding" pitchFamily="49" charset="-127"/>
                    <a:ea typeface="D2Coding" pitchFamily="49" charset="-127"/>
                  </a:rPr>
                  <a:t>nabi</a:t>
                </a:r>
                <a:r>
                  <a:rPr lang="en-US" altLang="ko-KR" sz="1400" dirty="0">
                    <a:latin typeface="D2Coding" pitchFamily="49" charset="-127"/>
                    <a:ea typeface="D2Coding" pitchFamily="49" charset="-127"/>
                  </a:rPr>
                  <a:t> </a:t>
                </a:r>
              </a:p>
              <a:p>
                <a:pPr algn="ctr"/>
                <a:r>
                  <a:rPr lang="ko-KR" altLang="en-US" sz="1400" dirty="0">
                    <a:latin typeface="D2Coding" pitchFamily="49" charset="-127"/>
                    <a:ea typeface="D2Coding" pitchFamily="49" charset="-127"/>
                  </a:rPr>
                  <a:t>인스턴스</a:t>
                </a:r>
              </a:p>
            </p:txBody>
          </p:sp>
          <p:sp>
            <p:nvSpPr>
              <p:cNvPr id="25" name="직사각형 24">
                <a:extLst>
                  <a:ext uri="{FF2B5EF4-FFF2-40B4-BE49-F238E27FC236}">
                    <a16:creationId xmlns:a16="http://schemas.microsoft.com/office/drawing/2014/main" xmlns="" id="{4BC84C3E-26D9-4F46-A61E-49EB4DB69BAB}"/>
                  </a:ext>
                </a:extLst>
              </p:cNvPr>
              <p:cNvSpPr/>
              <p:nvPr/>
            </p:nvSpPr>
            <p:spPr>
              <a:xfrm>
                <a:off x="2130868" y="2753345"/>
                <a:ext cx="902811" cy="523220"/>
              </a:xfrm>
              <a:prstGeom prst="rect">
                <a:avLst/>
              </a:prstGeom>
            </p:spPr>
            <p:txBody>
              <a:bodyPr wrap="none">
                <a:spAutoFit/>
              </a:bodyPr>
              <a:lstStyle/>
              <a:p>
                <a:pPr algn="ctr"/>
                <a:r>
                  <a:rPr lang="en-US" altLang="ko-KR" sz="1400" dirty="0">
                    <a:latin typeface="D2Coding" pitchFamily="49" charset="-127"/>
                    <a:ea typeface="D2Coding" pitchFamily="49" charset="-127"/>
                  </a:rPr>
                  <a:t>nero</a:t>
                </a:r>
              </a:p>
              <a:p>
                <a:pPr algn="ctr"/>
                <a:r>
                  <a:rPr lang="ko-KR" altLang="en-US" sz="1400" dirty="0">
                    <a:latin typeface="D2Coding" pitchFamily="49" charset="-127"/>
                    <a:ea typeface="D2Coding" pitchFamily="49" charset="-127"/>
                  </a:rPr>
                  <a:t>인스턴스</a:t>
                </a:r>
              </a:p>
            </p:txBody>
          </p:sp>
          <p:sp>
            <p:nvSpPr>
              <p:cNvPr id="26" name="직사각형 25">
                <a:extLst>
                  <a:ext uri="{FF2B5EF4-FFF2-40B4-BE49-F238E27FC236}">
                    <a16:creationId xmlns:a16="http://schemas.microsoft.com/office/drawing/2014/main" xmlns="" id="{A457CDAF-E4ED-47BE-8173-A072AA95F9DE}"/>
                  </a:ext>
                </a:extLst>
              </p:cNvPr>
              <p:cNvSpPr/>
              <p:nvPr/>
            </p:nvSpPr>
            <p:spPr>
              <a:xfrm>
                <a:off x="2130868" y="3531017"/>
                <a:ext cx="902811" cy="523220"/>
              </a:xfrm>
              <a:prstGeom prst="rect">
                <a:avLst/>
              </a:prstGeom>
            </p:spPr>
            <p:txBody>
              <a:bodyPr wrap="none">
                <a:spAutoFit/>
              </a:bodyPr>
              <a:lstStyle/>
              <a:p>
                <a:pPr algn="ctr"/>
                <a:r>
                  <a:rPr lang="en-US" altLang="ko-KR" sz="1400" dirty="0">
                    <a:latin typeface="D2Coding" pitchFamily="49" charset="-127"/>
                    <a:ea typeface="D2Coding" pitchFamily="49" charset="-127"/>
                  </a:rPr>
                  <a:t>mimi</a:t>
                </a:r>
              </a:p>
              <a:p>
                <a:pPr algn="ctr"/>
                <a:r>
                  <a:rPr lang="ko-KR" altLang="en-US" sz="1400" dirty="0">
                    <a:latin typeface="D2Coding" pitchFamily="49" charset="-127"/>
                    <a:ea typeface="D2Coding" pitchFamily="49" charset="-127"/>
                  </a:rPr>
                  <a:t>인스턴스</a:t>
                </a:r>
              </a:p>
            </p:txBody>
          </p:sp>
        </p:grpSp>
        <p:sp>
          <p:nvSpPr>
            <p:cNvPr id="2" name="TextBox 1">
              <a:extLst>
                <a:ext uri="{FF2B5EF4-FFF2-40B4-BE49-F238E27FC236}">
                  <a16:creationId xmlns:a16="http://schemas.microsoft.com/office/drawing/2014/main" xmlns="" id="{C8572645-300A-A644-9DA5-F20C07841F6E}"/>
                </a:ext>
              </a:extLst>
            </p:cNvPr>
            <p:cNvSpPr txBox="1"/>
            <p:nvPr/>
          </p:nvSpPr>
          <p:spPr>
            <a:xfrm>
              <a:off x="5195998" y="3809372"/>
              <a:ext cx="684803" cy="292388"/>
            </a:xfrm>
            <a:prstGeom prst="rect">
              <a:avLst/>
            </a:prstGeom>
            <a:solidFill>
              <a:srgbClr val="DAE3F3"/>
            </a:solidFill>
          </p:spPr>
          <p:txBody>
            <a:bodyPr wrap="none" rtlCol="0">
              <a:spAutoFit/>
            </a:bodyPr>
            <a:lstStyle/>
            <a:p>
              <a:r>
                <a:rPr lang="en-US" altLang="ko-KR" sz="1300" dirty="0" smtClean="0">
                  <a:latin typeface="D2Coding" panose="020B0609020101020101" pitchFamily="49" charset="-127"/>
                  <a:ea typeface="D2Coding" panose="020B0609020101020101" pitchFamily="49" charset="-127"/>
                </a:rPr>
                <a:t>’</a:t>
              </a:r>
              <a:r>
                <a:rPr lang="en-US" altLang="ko-KR" sz="1300" dirty="0" err="1">
                  <a:latin typeface="D2Coding" panose="020B0609020101020101" pitchFamily="49" charset="-127"/>
                  <a:ea typeface="D2Coding" panose="020B0609020101020101" pitchFamily="49" charset="-127"/>
                </a:rPr>
                <a:t>N</a:t>
              </a:r>
              <a:r>
                <a:rPr lang="en-US" altLang="ko-KR" sz="1300" dirty="0" err="1" smtClean="0">
                  <a:latin typeface="D2Coding" panose="020B0609020101020101" pitchFamily="49" charset="-127"/>
                  <a:ea typeface="D2Coding" panose="020B0609020101020101" pitchFamily="49" charset="-127"/>
                </a:rPr>
                <a:t>abi</a:t>
              </a:r>
              <a:r>
                <a:rPr lang="en-US" altLang="ko-KR" sz="1300" dirty="0">
                  <a:latin typeface="D2Coding" panose="020B0609020101020101" pitchFamily="49" charset="-127"/>
                  <a:ea typeface="D2Coding" panose="020B0609020101020101" pitchFamily="49" charset="-127"/>
                </a:rPr>
                <a:t>’</a:t>
              </a:r>
              <a:endParaRPr kumimoji="1" lang="ko-KR" altLang="en-US" sz="1300" dirty="0">
                <a:latin typeface="D2Coding" panose="020B0609020101020101" pitchFamily="49" charset="-127"/>
                <a:ea typeface="D2Coding" panose="020B0609020101020101" pitchFamily="49" charset="-127"/>
              </a:endParaRPr>
            </a:p>
          </p:txBody>
        </p:sp>
        <p:sp>
          <p:nvSpPr>
            <p:cNvPr id="19" name="TextBox 18">
              <a:extLst>
                <a:ext uri="{FF2B5EF4-FFF2-40B4-BE49-F238E27FC236}">
                  <a16:creationId xmlns:a16="http://schemas.microsoft.com/office/drawing/2014/main" xmlns="" id="{341DBF36-64D4-4343-A16A-537A7D730538}"/>
                </a:ext>
              </a:extLst>
            </p:cNvPr>
            <p:cNvSpPr txBox="1"/>
            <p:nvPr/>
          </p:nvSpPr>
          <p:spPr>
            <a:xfrm>
              <a:off x="5160534" y="4023512"/>
              <a:ext cx="768159" cy="252000"/>
            </a:xfrm>
            <a:prstGeom prst="rect">
              <a:avLst/>
            </a:prstGeom>
            <a:solidFill>
              <a:srgbClr val="DAE3F3"/>
            </a:solidFill>
          </p:spPr>
          <p:txBody>
            <a:bodyPr wrap="none" rtlCol="0">
              <a:spAutoFit/>
            </a:bodyPr>
            <a:lstStyle/>
            <a:p>
              <a:r>
                <a:rPr lang="en-US" altLang="ko-KR" sz="1300" dirty="0">
                  <a:latin typeface="D2Coding" panose="020B0609020101020101" pitchFamily="49" charset="-127"/>
                  <a:ea typeface="D2Coding" panose="020B0609020101020101" pitchFamily="49" charset="-127"/>
                </a:rPr>
                <a:t>‘black’</a:t>
              </a:r>
            </a:p>
          </p:txBody>
        </p:sp>
        <p:sp>
          <p:nvSpPr>
            <p:cNvPr id="20" name="TextBox 19">
              <a:extLst>
                <a:ext uri="{FF2B5EF4-FFF2-40B4-BE49-F238E27FC236}">
                  <a16:creationId xmlns:a16="http://schemas.microsoft.com/office/drawing/2014/main" xmlns="" id="{0B874469-C29E-504A-AE6F-884501624E1F}"/>
                </a:ext>
              </a:extLst>
            </p:cNvPr>
            <p:cNvSpPr txBox="1"/>
            <p:nvPr/>
          </p:nvSpPr>
          <p:spPr>
            <a:xfrm>
              <a:off x="5195997" y="4469789"/>
              <a:ext cx="684803" cy="252000"/>
            </a:xfrm>
            <a:prstGeom prst="rect">
              <a:avLst/>
            </a:prstGeom>
            <a:solidFill>
              <a:srgbClr val="DAE3F3"/>
            </a:solidFill>
          </p:spPr>
          <p:txBody>
            <a:bodyPr wrap="none" rtlCol="0" anchor="ctr">
              <a:spAutoFit/>
            </a:bodyPr>
            <a:lstStyle/>
            <a:p>
              <a:r>
                <a:rPr lang="en-US" altLang="ko-KR" sz="1300" dirty="0" smtClean="0">
                  <a:latin typeface="D2Coding" panose="020B0609020101020101" pitchFamily="49" charset="-127"/>
                  <a:ea typeface="D2Coding" panose="020B0609020101020101" pitchFamily="49" charset="-127"/>
                </a:rPr>
                <a:t>‘</a:t>
              </a:r>
              <a:r>
                <a:rPr lang="en-US" altLang="ko-KR" sz="1300" dirty="0">
                  <a:latin typeface="D2Coding" panose="020B0609020101020101" pitchFamily="49" charset="-127"/>
                  <a:ea typeface="D2Coding" panose="020B0609020101020101" pitchFamily="49" charset="-127"/>
                </a:rPr>
                <a:t>N</a:t>
              </a:r>
              <a:r>
                <a:rPr lang="en-US" altLang="ko-KR" sz="1300" dirty="0" smtClean="0">
                  <a:latin typeface="D2Coding" panose="020B0609020101020101" pitchFamily="49" charset="-127"/>
                  <a:ea typeface="D2Coding" panose="020B0609020101020101" pitchFamily="49" charset="-127"/>
                </a:rPr>
                <a:t>ero</a:t>
              </a:r>
              <a:r>
                <a:rPr lang="en-US" altLang="ko-KR" sz="1300" dirty="0">
                  <a:latin typeface="D2Coding" panose="020B0609020101020101" pitchFamily="49" charset="-127"/>
                  <a:ea typeface="D2Coding" panose="020B0609020101020101" pitchFamily="49" charset="-127"/>
                </a:rPr>
                <a:t>’</a:t>
              </a:r>
              <a:endParaRPr kumimoji="1" lang="ko-KR" altLang="en-US" sz="130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a16="http://schemas.microsoft.com/office/drawing/2014/main" xmlns="" id="{F9E6B3C0-6688-B841-8565-331C771C3B2A}"/>
                </a:ext>
              </a:extLst>
            </p:cNvPr>
            <p:cNvSpPr txBox="1"/>
            <p:nvPr/>
          </p:nvSpPr>
          <p:spPr>
            <a:xfrm>
              <a:off x="5200508" y="4674683"/>
              <a:ext cx="768159" cy="252000"/>
            </a:xfrm>
            <a:prstGeom prst="rect">
              <a:avLst/>
            </a:prstGeom>
            <a:solidFill>
              <a:srgbClr val="DAE3F3"/>
            </a:solidFill>
          </p:spPr>
          <p:txBody>
            <a:bodyPr wrap="none" rtlCol="0" anchor="ctr">
              <a:spAutoFit/>
            </a:bodyPr>
            <a:lstStyle/>
            <a:p>
              <a:r>
                <a:rPr lang="en-US" altLang="ko-KR" sz="1300" dirty="0">
                  <a:latin typeface="D2Coding" panose="020B0609020101020101" pitchFamily="49" charset="-127"/>
                  <a:ea typeface="D2Coding" panose="020B0609020101020101" pitchFamily="49" charset="-127"/>
                </a:rPr>
                <a:t>‘white’</a:t>
              </a:r>
              <a:endParaRPr kumimoji="1" lang="ko-KR" altLang="en-US" sz="1300" dirty="0">
                <a:latin typeface="D2Coding" panose="020B0609020101020101" pitchFamily="49" charset="-127"/>
                <a:ea typeface="D2Coding" panose="020B0609020101020101" pitchFamily="49" charset="-127"/>
              </a:endParaRPr>
            </a:p>
          </p:txBody>
        </p:sp>
        <p:sp>
          <p:nvSpPr>
            <p:cNvPr id="29" name="TextBox 28">
              <a:extLst>
                <a:ext uri="{FF2B5EF4-FFF2-40B4-BE49-F238E27FC236}">
                  <a16:creationId xmlns:a16="http://schemas.microsoft.com/office/drawing/2014/main" xmlns="" id="{63B9A404-FB45-1F4E-8858-2688FB0CB1D4}"/>
                </a:ext>
              </a:extLst>
            </p:cNvPr>
            <p:cNvSpPr txBox="1"/>
            <p:nvPr/>
          </p:nvSpPr>
          <p:spPr>
            <a:xfrm>
              <a:off x="5205387" y="5121606"/>
              <a:ext cx="684803" cy="216000"/>
            </a:xfrm>
            <a:prstGeom prst="rect">
              <a:avLst/>
            </a:prstGeom>
            <a:solidFill>
              <a:srgbClr val="DAE3F3"/>
            </a:solidFill>
          </p:spPr>
          <p:txBody>
            <a:bodyPr wrap="none" rtlCol="0" anchor="ctr">
              <a:spAutoFit/>
            </a:bodyPr>
            <a:lstStyle/>
            <a:p>
              <a:r>
                <a:rPr lang="en-US" altLang="ko-KR" sz="1300" dirty="0" smtClean="0">
                  <a:latin typeface="D2Coding" panose="020B0609020101020101" pitchFamily="49" charset="-127"/>
                  <a:ea typeface="D2Coding" panose="020B0609020101020101" pitchFamily="49" charset="-127"/>
                </a:rPr>
                <a:t>‘</a:t>
              </a:r>
              <a:r>
                <a:rPr lang="en-US" altLang="ko-KR" sz="1300" dirty="0">
                  <a:latin typeface="D2Coding" panose="020B0609020101020101" pitchFamily="49" charset="-127"/>
                  <a:ea typeface="D2Coding" panose="020B0609020101020101" pitchFamily="49" charset="-127"/>
                </a:rPr>
                <a:t>M</a:t>
              </a:r>
              <a:r>
                <a:rPr lang="en-US" altLang="ko-KR" sz="1300" dirty="0" smtClean="0">
                  <a:latin typeface="D2Coding" panose="020B0609020101020101" pitchFamily="49" charset="-127"/>
                  <a:ea typeface="D2Coding" panose="020B0609020101020101" pitchFamily="49" charset="-127"/>
                </a:rPr>
                <a:t>imi</a:t>
              </a:r>
              <a:r>
                <a:rPr lang="en-US" altLang="ko-KR" sz="1300" dirty="0">
                  <a:latin typeface="D2Coding" panose="020B0609020101020101" pitchFamily="49" charset="-127"/>
                  <a:ea typeface="D2Coding" panose="020B0609020101020101" pitchFamily="49" charset="-127"/>
                </a:rPr>
                <a:t>’</a:t>
              </a:r>
              <a:endParaRPr kumimoji="1" lang="ko-KR" altLang="en-US" sz="1300" dirty="0">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a16="http://schemas.microsoft.com/office/drawing/2014/main" xmlns="" id="{7BCE4F69-6BE5-704B-99A9-0752ADCBC3AA}"/>
                </a:ext>
              </a:extLst>
            </p:cNvPr>
            <p:cNvSpPr txBox="1"/>
            <p:nvPr/>
          </p:nvSpPr>
          <p:spPr>
            <a:xfrm>
              <a:off x="5205387" y="5277789"/>
              <a:ext cx="776175" cy="216000"/>
            </a:xfrm>
            <a:prstGeom prst="rect">
              <a:avLst/>
            </a:prstGeom>
            <a:solidFill>
              <a:srgbClr val="DAE3F3"/>
            </a:solidFill>
          </p:spPr>
          <p:txBody>
            <a:bodyPr wrap="none" rtlCol="0">
              <a:spAutoFit/>
            </a:bodyPr>
            <a:lstStyle/>
            <a:p>
              <a:r>
                <a:rPr lang="en-US" altLang="ko-KR" sz="1300" dirty="0">
                  <a:latin typeface="D2Coding" panose="020B0609020101020101" pitchFamily="49" charset="-127"/>
                  <a:ea typeface="D2Coding" panose="020B0609020101020101" pitchFamily="49" charset="-127"/>
                </a:rPr>
                <a:t>‘brown’</a:t>
              </a:r>
              <a:endParaRPr kumimoji="1" lang="ko-KR" altLang="en-US" sz="1300" dirty="0">
                <a:latin typeface="D2Coding" panose="020B0609020101020101" pitchFamily="49" charset="-127"/>
                <a:ea typeface="D2Coding" panose="020B0609020101020101" pitchFamily="49" charset="-127"/>
              </a:endParaRPr>
            </a:p>
          </p:txBody>
        </p:sp>
        <p:sp>
          <p:nvSpPr>
            <p:cNvPr id="3" name="TextBox 2">
              <a:extLst>
                <a:ext uri="{FF2B5EF4-FFF2-40B4-BE49-F238E27FC236}">
                  <a16:creationId xmlns:a16="http://schemas.microsoft.com/office/drawing/2014/main" xmlns="" id="{D49512BE-72B0-934A-8D90-FA473C646A89}"/>
                </a:ext>
              </a:extLst>
            </p:cNvPr>
            <p:cNvSpPr txBox="1"/>
            <p:nvPr/>
          </p:nvSpPr>
          <p:spPr>
            <a:xfrm>
              <a:off x="2465599" y="4010120"/>
              <a:ext cx="843501" cy="292388"/>
            </a:xfrm>
            <a:prstGeom prst="rect">
              <a:avLst/>
            </a:prstGeom>
            <a:solidFill>
              <a:schemeClr val="bg1"/>
            </a:solidFill>
          </p:spPr>
          <p:txBody>
            <a:bodyPr wrap="none" rtlCol="0">
              <a:spAutoFit/>
            </a:bodyPr>
            <a:lstStyle/>
            <a:p>
              <a:r>
                <a:rPr kumimoji="1" lang="en-US" altLang="ko-KR" sz="1300" dirty="0">
                  <a:latin typeface="D2Coding" panose="020B0609020101020101" pitchFamily="49" charset="-127"/>
                  <a:ea typeface="D2Coding" panose="020B0609020101020101" pitchFamily="49" charset="-127"/>
                </a:rPr>
                <a:t>instance</a:t>
              </a:r>
              <a:endParaRPr kumimoji="1" lang="ko-KR" altLang="en-US" sz="1300" dirty="0">
                <a:latin typeface="D2Coding" panose="020B0609020101020101" pitchFamily="49" charset="-127"/>
                <a:ea typeface="D2Coding" panose="020B0609020101020101" pitchFamily="49" charset="-127"/>
              </a:endParaRPr>
            </a:p>
          </p:txBody>
        </p:sp>
        <p:sp>
          <p:nvSpPr>
            <p:cNvPr id="36" name="TextBox 35">
              <a:extLst>
                <a:ext uri="{FF2B5EF4-FFF2-40B4-BE49-F238E27FC236}">
                  <a16:creationId xmlns:a16="http://schemas.microsoft.com/office/drawing/2014/main" xmlns="" id="{D5A86072-85C3-B343-BA61-BA1BFB32FB07}"/>
                </a:ext>
              </a:extLst>
            </p:cNvPr>
            <p:cNvSpPr txBox="1"/>
            <p:nvPr/>
          </p:nvSpPr>
          <p:spPr>
            <a:xfrm>
              <a:off x="2465599" y="4668523"/>
              <a:ext cx="843501" cy="292388"/>
            </a:xfrm>
            <a:prstGeom prst="rect">
              <a:avLst/>
            </a:prstGeom>
            <a:solidFill>
              <a:schemeClr val="bg1"/>
            </a:solidFill>
          </p:spPr>
          <p:txBody>
            <a:bodyPr wrap="none" rtlCol="0">
              <a:spAutoFit/>
            </a:bodyPr>
            <a:lstStyle/>
            <a:p>
              <a:r>
                <a:rPr kumimoji="1" lang="en-US" altLang="ko-KR" sz="1300" dirty="0">
                  <a:latin typeface="D2Coding" panose="020B0609020101020101" pitchFamily="49" charset="-127"/>
                  <a:ea typeface="D2Coding" panose="020B0609020101020101" pitchFamily="49" charset="-127"/>
                </a:rPr>
                <a:t>instance</a:t>
              </a:r>
              <a:endParaRPr kumimoji="1" lang="ko-KR" altLang="en-US" sz="1300" dirty="0">
                <a:latin typeface="D2Coding" panose="020B0609020101020101" pitchFamily="49" charset="-127"/>
                <a:ea typeface="D2Coding" panose="020B0609020101020101" pitchFamily="49" charset="-127"/>
              </a:endParaRPr>
            </a:p>
          </p:txBody>
        </p:sp>
        <p:sp>
          <p:nvSpPr>
            <p:cNvPr id="37" name="TextBox 36">
              <a:extLst>
                <a:ext uri="{FF2B5EF4-FFF2-40B4-BE49-F238E27FC236}">
                  <a16:creationId xmlns:a16="http://schemas.microsoft.com/office/drawing/2014/main" xmlns="" id="{975E8848-FD68-A945-975B-15DD05D2658B}"/>
                </a:ext>
              </a:extLst>
            </p:cNvPr>
            <p:cNvSpPr txBox="1"/>
            <p:nvPr/>
          </p:nvSpPr>
          <p:spPr>
            <a:xfrm>
              <a:off x="2465599" y="5287715"/>
              <a:ext cx="843501" cy="292388"/>
            </a:xfrm>
            <a:prstGeom prst="rect">
              <a:avLst/>
            </a:prstGeom>
            <a:solidFill>
              <a:schemeClr val="bg1"/>
            </a:solidFill>
          </p:spPr>
          <p:txBody>
            <a:bodyPr wrap="none" rtlCol="0">
              <a:spAutoFit/>
            </a:bodyPr>
            <a:lstStyle/>
            <a:p>
              <a:r>
                <a:rPr kumimoji="1" lang="en-US" altLang="ko-KR" sz="1300" dirty="0">
                  <a:latin typeface="D2Coding" panose="020B0609020101020101" pitchFamily="49" charset="-127"/>
                  <a:ea typeface="D2Coding" panose="020B0609020101020101" pitchFamily="49" charset="-127"/>
                </a:rPr>
                <a:t>instance</a:t>
              </a:r>
              <a:endParaRPr kumimoji="1" lang="ko-KR" altLang="en-US" sz="1300" dirty="0">
                <a:latin typeface="D2Coding" panose="020B0609020101020101" pitchFamily="49" charset="-127"/>
                <a:ea typeface="D2Coding" panose="020B0609020101020101" pitchFamily="49" charset="-127"/>
              </a:endParaRPr>
            </a:p>
          </p:txBody>
        </p:sp>
      </p:grpSp>
      <p:sp>
        <p:nvSpPr>
          <p:cNvPr id="38" name="직사각형 3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9" name="직사각형 3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0" name="직사각형 3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Structure of Method</a:t>
            </a:r>
          </a:p>
        </p:txBody>
      </p:sp>
      <p:sp>
        <p:nvSpPr>
          <p:cNvPr id="41" name="TextBox 40">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5.2. Instance variables, member variables, fields</a:t>
            </a:r>
          </a:p>
        </p:txBody>
      </p:sp>
      <p:sp>
        <p:nvSpPr>
          <p:cNvPr id="42" name="직사각형 41">
            <a:extLst>
              <a:ext uri="{FF2B5EF4-FFF2-40B4-BE49-F238E27FC236}">
                <a16:creationId xmlns="" xmlns:a16="http://schemas.microsoft.com/office/drawing/2014/main" id="{F592450A-01E1-4E06-9A3E-8EA290D8E695}"/>
              </a:ext>
            </a:extLst>
          </p:cNvPr>
          <p:cNvSpPr/>
          <p:nvPr/>
        </p:nvSpPr>
        <p:spPr>
          <a:xfrm>
            <a:off x="580388" y="2023739"/>
            <a:ext cx="8804244"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Study the terms instance variable, member variable and field.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Each of these terms denote variables that store distinct attributes of each instances. </a:t>
            </a:r>
          </a:p>
        </p:txBody>
      </p:sp>
    </p:spTree>
    <p:extLst>
      <p:ext uri="{BB962C8B-B14F-4D97-AF65-F5344CB8AC3E}">
        <p14:creationId xmlns:p14="http://schemas.microsoft.com/office/powerpoint/2010/main" val="3114868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Arbitrary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31" name="TextBox 30">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a:t>
            </a:r>
            <a:r>
              <a:rPr lang="en-US" altLang="ko-KR" b="1" dirty="0">
                <a:solidFill>
                  <a:schemeClr val="tx1">
                    <a:lumMod val="95000"/>
                    <a:lumOff val="5000"/>
                  </a:schemeClr>
                </a:solidFill>
                <a:latin typeface="+mj-ea"/>
                <a:cs typeface="Samsung Sharp Sans" pitchFamily="2" charset="0"/>
              </a:rPr>
              <a:t>Arbitrary argument passing</a:t>
            </a:r>
            <a:endParaRPr lang="ko-KR" altLang="en-US" b="1" dirty="0">
              <a:latin typeface="Samsung Sharp Sans" pitchFamily="2" charset="0"/>
            </a:endParaRPr>
          </a:p>
        </p:txBody>
      </p:sp>
      <p:sp>
        <p:nvSpPr>
          <p:cNvPr id="33" name="직사각형 32">
            <a:extLst>
              <a:ext uri="{FF2B5EF4-FFF2-40B4-BE49-F238E27FC236}">
                <a16:creationId xmlns="" xmlns:a16="http://schemas.microsoft.com/office/drawing/2014/main" id="{90EFA62F-9637-4E5A-AAB1-9E61461D75DD}"/>
              </a:ext>
            </a:extLst>
          </p:cNvPr>
          <p:cNvSpPr/>
          <p:nvPr/>
        </p:nvSpPr>
        <p:spPr>
          <a:xfrm>
            <a:off x="580388" y="201414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 function that works well even with 3 or 2 arguments through arbitrary argument passing.</a:t>
            </a:r>
          </a:p>
        </p:txBody>
      </p:sp>
      <p:grpSp>
        <p:nvGrpSpPr>
          <p:cNvPr id="36" name="그룹 35">
            <a:extLst>
              <a:ext uri="{FF2B5EF4-FFF2-40B4-BE49-F238E27FC236}">
                <a16:creationId xmlns="" xmlns:a16="http://schemas.microsoft.com/office/drawing/2014/main" id="{A9DB7DD0-AA7A-4B07-8996-7FC36E5F9099}"/>
              </a:ext>
            </a:extLst>
          </p:cNvPr>
          <p:cNvGrpSpPr/>
          <p:nvPr/>
        </p:nvGrpSpPr>
        <p:grpSpPr>
          <a:xfrm>
            <a:off x="580388" y="4603720"/>
            <a:ext cx="8801004" cy="1076992"/>
            <a:chOff x="676851" y="3081412"/>
            <a:chExt cx="8801004" cy="1076992"/>
          </a:xfrm>
        </p:grpSpPr>
        <p:sp>
          <p:nvSpPr>
            <p:cNvPr id="37"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801004" cy="10769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8"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3</a:t>
              </a:r>
            </a:p>
          </p:txBody>
        </p:sp>
        <p:sp>
          <p:nvSpPr>
            <p:cNvPr id="40" name="TextBox 21">
              <a:extLst>
                <a:ext uri="{FF2B5EF4-FFF2-40B4-BE49-F238E27FC236}">
                  <a16:creationId xmlns="" xmlns:a16="http://schemas.microsoft.com/office/drawing/2014/main"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It takes an arbitrary argument called names.</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Each element in names is printed using the for statement.</a:t>
              </a:r>
            </a:p>
          </p:txBody>
        </p:sp>
      </p:grpSp>
      <p:sp>
        <p:nvSpPr>
          <p:cNvPr id="18" name="직사각형 1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18746" y="2272102"/>
            <a:ext cx="8945399" cy="2145016"/>
            <a:chOff x="518746" y="2272102"/>
            <a:chExt cx="8945399" cy="2145016"/>
          </a:xfrm>
        </p:grpSpPr>
        <p:pic>
          <p:nvPicPr>
            <p:cNvPr id="4" name="그림 3">
              <a:extLst>
                <a:ext uri="{FF2B5EF4-FFF2-40B4-BE49-F238E27FC236}">
                  <a16:creationId xmlns="" xmlns:a16="http://schemas.microsoft.com/office/drawing/2014/main" id="{12FC9019-C188-4965-9688-4694249F5E78}"/>
                </a:ext>
              </a:extLst>
            </p:cNvPr>
            <p:cNvPicPr>
              <a:picLocks noChangeAspect="1"/>
            </p:cNvPicPr>
            <p:nvPr/>
          </p:nvPicPr>
          <p:blipFill>
            <a:blip r:embed="rId5"/>
            <a:stretch>
              <a:fillRect/>
            </a:stretch>
          </p:blipFill>
          <p:spPr>
            <a:xfrm>
              <a:off x="518746" y="2272102"/>
              <a:ext cx="8945399" cy="2145016"/>
            </a:xfrm>
            <a:prstGeom prst="rect">
              <a:avLst/>
            </a:prstGeom>
          </p:spPr>
        </p:pic>
        <p:sp>
          <p:nvSpPr>
            <p:cNvPr id="15" name="모서리가 둥근 직사각형 2">
              <a:extLst>
                <a:ext uri="{FF2B5EF4-FFF2-40B4-BE49-F238E27FC236}">
                  <a16:creationId xmlns="" xmlns:a16="http://schemas.microsoft.com/office/drawing/2014/main" id="{E39A5081-5BD3-43F9-BBB7-C5AA241A5532}"/>
                </a:ext>
              </a:extLst>
            </p:cNvPr>
            <p:cNvSpPr/>
            <p:nvPr/>
          </p:nvSpPr>
          <p:spPr>
            <a:xfrm>
              <a:off x="527215" y="3509630"/>
              <a:ext cx="2054625" cy="524427"/>
            </a:xfrm>
            <a:prstGeom prst="roundRect">
              <a:avLst>
                <a:gd name="adj" fmla="val 0"/>
              </a:avLst>
            </a:prstGeom>
            <a:no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3">
              <a:extLst>
                <a:ext uri="{FF2B5EF4-FFF2-40B4-BE49-F238E27FC236}">
                  <a16:creationId xmlns="" xmlns:a16="http://schemas.microsoft.com/office/drawing/2014/main" id="{0D990B09-9636-4CC6-B6F1-E21FA6B2B913}"/>
                </a:ext>
              </a:extLst>
            </p:cNvPr>
            <p:cNvSpPr/>
            <p:nvPr/>
          </p:nvSpPr>
          <p:spPr>
            <a:xfrm>
              <a:off x="527215" y="4034057"/>
              <a:ext cx="2054625" cy="360970"/>
            </a:xfrm>
            <a:prstGeom prst="roundRect">
              <a:avLst>
                <a:gd name="adj" fmla="val 0"/>
              </a:avLst>
            </a:prstGeom>
            <a:no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연결선: 꺾임 4">
              <a:extLst>
                <a:ext uri="{FF2B5EF4-FFF2-40B4-BE49-F238E27FC236}">
                  <a16:creationId xmlns="" xmlns:a16="http://schemas.microsoft.com/office/drawing/2014/main" id="{9D499C41-231F-46AA-A065-D66E6F8A6C3A}"/>
                </a:ext>
              </a:extLst>
            </p:cNvPr>
            <p:cNvCxnSpPr>
              <a:cxnSpLocks/>
            </p:cNvCxnSpPr>
            <p:nvPr/>
          </p:nvCxnSpPr>
          <p:spPr>
            <a:xfrm rot="10800000" flipV="1">
              <a:off x="2590309" y="3169350"/>
              <a:ext cx="1049383" cy="602493"/>
            </a:xfrm>
            <a:prstGeom prst="bentConnector3">
              <a:avLst>
                <a:gd name="adj1" fmla="val -27083"/>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연결선: 꺾임 21">
              <a:extLst>
                <a:ext uri="{FF2B5EF4-FFF2-40B4-BE49-F238E27FC236}">
                  <a16:creationId xmlns="" xmlns:a16="http://schemas.microsoft.com/office/drawing/2014/main" id="{AFCFB9FD-FC7D-45C3-9A0D-C9364DBD9965}"/>
                </a:ext>
              </a:extLst>
            </p:cNvPr>
            <p:cNvCxnSpPr>
              <a:cxnSpLocks/>
            </p:cNvCxnSpPr>
            <p:nvPr/>
          </p:nvCxnSpPr>
          <p:spPr>
            <a:xfrm rot="10800000" flipV="1">
              <a:off x="2584938" y="3294778"/>
              <a:ext cx="1063224" cy="928908"/>
            </a:xfrm>
            <a:prstGeom prst="bentConnector3">
              <a:avLst>
                <a:gd name="adj1" fmla="val -16156"/>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2695639" y="2997200"/>
              <a:ext cx="997521" cy="458171"/>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3 arguments</a:t>
              </a:r>
            </a:p>
            <a:p>
              <a:r>
                <a:rPr lang="en-US" altLang="ko-KR" sz="1100" i="1" dirty="0">
                  <a:solidFill>
                    <a:srgbClr val="2E8489"/>
                  </a:solidFill>
                  <a:latin typeface="D2Coding" panose="020B0609020101020101" pitchFamily="49" charset="-127"/>
                  <a:ea typeface="D2Coding" panose="020B0609020101020101" pitchFamily="49" charset="-127"/>
                </a:rPr>
                <a:t># 2</a:t>
              </a:r>
              <a:r>
                <a:rPr lang="en-US" altLang="ko-KR" sz="1100" i="1" dirty="0" smtClean="0">
                  <a:solidFill>
                    <a:srgbClr val="2E8489"/>
                  </a:solidFill>
                  <a:latin typeface="D2Coding" panose="020B0609020101020101" pitchFamily="49" charset="-127"/>
                  <a:ea typeface="D2Coding" panose="020B0609020101020101" pitchFamily="49" charset="-127"/>
                </a:rPr>
                <a:t> arguments</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48602384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xmlns="" id="{A9DB7DD0-AA7A-4B07-8996-7FC36E5F9099}"/>
              </a:ext>
            </a:extLst>
          </p:cNvPr>
          <p:cNvGrpSpPr/>
          <p:nvPr/>
        </p:nvGrpSpPr>
        <p:grpSpPr>
          <a:xfrm>
            <a:off x="667020" y="5466216"/>
            <a:ext cx="8680179" cy="813564"/>
            <a:chOff x="676851" y="3118201"/>
            <a:chExt cx="8680179" cy="813564"/>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1" y="3118201"/>
              <a:ext cx="8680179" cy="8135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 5</a:t>
              </a: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36274" y="3504419"/>
              <a:ext cx="8108322" cy="36933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N</a:t>
              </a:r>
              <a:r>
                <a:rPr lang="en-US" altLang="ko-KR" sz="1200" dirty="0" smtClean="0">
                  <a:solidFill>
                    <a:prstClr val="black">
                      <a:lumMod val="85000"/>
                      <a:lumOff val="15000"/>
                    </a:prstClr>
                  </a:solidFill>
                  <a:latin typeface="SamsungOne 400" panose="020B0503030303020204" pitchFamily="34" charset="0"/>
                </a:rPr>
                <a:t>abi</a:t>
              </a:r>
              <a:r>
                <a:rPr lang="en-US" altLang="ko-KR" sz="1200" dirty="0">
                  <a:solidFill>
                    <a:prstClr val="black">
                      <a:lumMod val="85000"/>
                      <a:lumOff val="15000"/>
                    </a:prstClr>
                  </a:solidFill>
                  <a:latin typeface="SamsungOne 400" panose="020B0503030303020204" pitchFamily="34" charset="0"/>
                </a:rPr>
                <a:t>, N</a:t>
              </a:r>
              <a:r>
                <a:rPr lang="en-US" altLang="ko-KR" sz="1200" dirty="0" smtClean="0">
                  <a:solidFill>
                    <a:prstClr val="black">
                      <a:lumMod val="85000"/>
                      <a:lumOff val="15000"/>
                    </a:prstClr>
                  </a:solidFill>
                  <a:latin typeface="SamsungOne 400" panose="020B0503030303020204" pitchFamily="34" charset="0"/>
                </a:rPr>
                <a:t>ero</a:t>
              </a:r>
              <a:r>
                <a:rPr lang="en-US" altLang="ko-KR" sz="1200" dirty="0">
                  <a:solidFill>
                    <a:prstClr val="black">
                      <a:lumMod val="85000"/>
                      <a:lumOff val="15000"/>
                    </a:prstClr>
                  </a:solidFill>
                  <a:latin typeface="SamsungOne 400" panose="020B0503030303020204" pitchFamily="34" charset="0"/>
                </a:rPr>
                <a:t>, M</a:t>
              </a:r>
              <a:r>
                <a:rPr lang="en-US" altLang="ko-KR" sz="1200" dirty="0" smtClean="0">
                  <a:solidFill>
                    <a:prstClr val="black">
                      <a:lumMod val="85000"/>
                      <a:lumOff val="15000"/>
                    </a:prstClr>
                  </a:solidFill>
                  <a:latin typeface="SamsungOne 400" panose="020B0503030303020204" pitchFamily="34" charset="0"/>
                </a:rPr>
                <a:t>imi </a:t>
              </a:r>
              <a:r>
                <a:rPr lang="en-US" altLang="ko-KR" sz="1200" dirty="0">
                  <a:solidFill>
                    <a:prstClr val="black">
                      <a:lumMod val="85000"/>
                      <a:lumOff val="15000"/>
                    </a:prstClr>
                  </a:solidFill>
                  <a:latin typeface="SamsungOne 400" panose="020B0503030303020204" pitchFamily="34" charset="0"/>
                </a:rPr>
                <a:t>are instances of the</a:t>
              </a:r>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Cat class. Therefore, you can call meow, which is a method of the Cat class with the . (dot) operator. </a:t>
              </a:r>
            </a:p>
          </p:txBody>
        </p:sp>
      </p:grpSp>
      <p:sp>
        <p:nvSpPr>
          <p:cNvPr id="31" name="직사각형 3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Structure of Method</a:t>
            </a:r>
          </a:p>
        </p:txBody>
      </p:sp>
      <p:sp>
        <p:nvSpPr>
          <p:cNvPr id="34" name="TextBox 33">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5.3. Exemplary code for calling methods</a:t>
            </a:r>
          </a:p>
        </p:txBody>
      </p:sp>
      <p:grpSp>
        <p:nvGrpSpPr>
          <p:cNvPr id="3" name="그룹 2"/>
          <p:cNvGrpSpPr/>
          <p:nvPr/>
        </p:nvGrpSpPr>
        <p:grpSpPr>
          <a:xfrm>
            <a:off x="642090" y="1924580"/>
            <a:ext cx="8705109" cy="3478701"/>
            <a:chOff x="642090" y="1904408"/>
            <a:chExt cx="8705109" cy="3478701"/>
          </a:xfrm>
        </p:grpSpPr>
        <p:pic>
          <p:nvPicPr>
            <p:cNvPr id="4" name="그림 3">
              <a:extLst>
                <a:ext uri="{FF2B5EF4-FFF2-40B4-BE49-F238E27FC236}">
                  <a16:creationId xmlns:a16="http://schemas.microsoft.com/office/drawing/2014/main" xmlns="" id="{9E2F2CD9-311B-4888-A8A8-B4F27F676CED}"/>
                </a:ext>
              </a:extLst>
            </p:cNvPr>
            <p:cNvPicPr>
              <a:picLocks noChangeAspect="1"/>
            </p:cNvPicPr>
            <p:nvPr/>
          </p:nvPicPr>
          <p:blipFill>
            <a:blip r:embed="rId4"/>
            <a:stretch>
              <a:fillRect/>
            </a:stretch>
          </p:blipFill>
          <p:spPr>
            <a:xfrm>
              <a:off x="642090" y="1904408"/>
              <a:ext cx="8705109" cy="3384547"/>
            </a:xfrm>
            <a:prstGeom prst="rect">
              <a:avLst/>
            </a:prstGeom>
          </p:spPr>
        </p:pic>
        <p:grpSp>
          <p:nvGrpSpPr>
            <p:cNvPr id="2" name="그룹 1"/>
            <p:cNvGrpSpPr/>
            <p:nvPr/>
          </p:nvGrpSpPr>
          <p:grpSpPr>
            <a:xfrm>
              <a:off x="663011" y="4791926"/>
              <a:ext cx="3300768" cy="591183"/>
              <a:chOff x="663011" y="4758306"/>
              <a:chExt cx="3300768" cy="591183"/>
            </a:xfrm>
          </p:grpSpPr>
          <p:sp>
            <p:nvSpPr>
              <p:cNvPr id="26" name="TextBox 25">
                <a:extLst>
                  <a:ext uri="{FF2B5EF4-FFF2-40B4-BE49-F238E27FC236}">
                    <a16:creationId xmlns:a16="http://schemas.microsoft.com/office/drawing/2014/main" xmlns="" id="{87173A20-562F-024E-8876-925566533198}"/>
                  </a:ext>
                </a:extLst>
              </p:cNvPr>
              <p:cNvSpPr txBox="1"/>
              <p:nvPr/>
            </p:nvSpPr>
            <p:spPr>
              <a:xfrm>
                <a:off x="675699" y="4758306"/>
                <a:ext cx="3288080" cy="162000"/>
              </a:xfrm>
              <a:prstGeom prst="rect">
                <a:avLst/>
              </a:prstGeom>
              <a:solidFill>
                <a:schemeClr val="bg1"/>
              </a:solidFill>
            </p:spPr>
            <p:txBody>
              <a:bodyPr wrap="none" rtlCol="0" anchor="ctr">
                <a:spAutoFit/>
              </a:bodyPr>
              <a:lstStyle/>
              <a:p>
                <a:r>
                  <a:rPr lang="en-US" altLang="ko-KR" sz="1100" dirty="0">
                    <a:latin typeface="D2Coding" panose="020B0609020101020101" pitchFamily="49" charset="-127"/>
                    <a:ea typeface="D2Coding" panose="020B0609020101020101" pitchFamily="49" charset="-127"/>
                  </a:rPr>
                  <a:t>M</a:t>
                </a:r>
                <a:r>
                  <a:rPr lang="en-US" altLang="ko-KR" sz="1100" dirty="0" smtClean="0">
                    <a:latin typeface="D2Coding" panose="020B0609020101020101" pitchFamily="49" charset="-127"/>
                    <a:ea typeface="D2Coding" panose="020B0609020101020101" pitchFamily="49" charset="-127"/>
                  </a:rPr>
                  <a:t>y </a:t>
                </a:r>
                <a:r>
                  <a:rPr lang="en-US" altLang="ko-KR" sz="1100" dirty="0">
                    <a:latin typeface="D2Coding" panose="020B0609020101020101" pitchFamily="49" charset="-127"/>
                    <a:ea typeface="D2Coding" panose="020B0609020101020101" pitchFamily="49" charset="-127"/>
                  </a:rPr>
                  <a:t>name is N</a:t>
                </a:r>
                <a:r>
                  <a:rPr lang="en-US" altLang="ko-KR" sz="1100" dirty="0" smtClean="0">
                    <a:latin typeface="D2Coding" panose="020B0609020101020101" pitchFamily="49" charset="-127"/>
                    <a:ea typeface="D2Coding" panose="020B0609020101020101" pitchFamily="49" charset="-127"/>
                  </a:rPr>
                  <a:t>abi</a:t>
                </a:r>
                <a:r>
                  <a:rPr lang="en-US" altLang="ko-KR" sz="1100" dirty="0">
                    <a:latin typeface="D2Coding" panose="020B0609020101020101" pitchFamily="49" charset="-127"/>
                    <a:ea typeface="D2Coding" panose="020B0609020101020101" pitchFamily="49" charset="-127"/>
                  </a:rPr>
                  <a:t>, color is black, meow meow~~</a:t>
                </a:r>
                <a:endParaRPr kumimoji="1" lang="en-US" altLang="ko-KR" sz="1100" dirty="0">
                  <a:latin typeface="D2Coding" panose="020B0609020101020101" pitchFamily="49" charset="-127"/>
                  <a:ea typeface="D2Coding" panose="020B0609020101020101" pitchFamily="49" charset="-127"/>
                </a:endParaRPr>
              </a:p>
            </p:txBody>
          </p:sp>
          <p:sp>
            <p:nvSpPr>
              <p:cNvPr id="27" name="TextBox 26">
                <a:extLst>
                  <a:ext uri="{FF2B5EF4-FFF2-40B4-BE49-F238E27FC236}">
                    <a16:creationId xmlns:a16="http://schemas.microsoft.com/office/drawing/2014/main" xmlns="" id="{08BAEAC1-6469-F245-8883-EBF58F9518A2}"/>
                  </a:ext>
                </a:extLst>
              </p:cNvPr>
              <p:cNvSpPr txBox="1"/>
              <p:nvPr/>
            </p:nvSpPr>
            <p:spPr>
              <a:xfrm>
                <a:off x="663011" y="4893225"/>
                <a:ext cx="3288080" cy="261610"/>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M</a:t>
                </a:r>
                <a:r>
                  <a:rPr lang="en-US" altLang="ko-KR" sz="1100" dirty="0" smtClean="0">
                    <a:latin typeface="D2Coding" panose="020B0609020101020101" pitchFamily="49" charset="-127"/>
                    <a:ea typeface="D2Coding" panose="020B0609020101020101" pitchFamily="49" charset="-127"/>
                  </a:rPr>
                  <a:t>y </a:t>
                </a:r>
                <a:r>
                  <a:rPr lang="en-US" altLang="ko-KR" sz="1100" dirty="0">
                    <a:latin typeface="D2Coding" panose="020B0609020101020101" pitchFamily="49" charset="-127"/>
                    <a:ea typeface="D2Coding" panose="020B0609020101020101" pitchFamily="49" charset="-127"/>
                  </a:rPr>
                  <a:t>name is N</a:t>
                </a:r>
                <a:r>
                  <a:rPr lang="en-US" altLang="ko-KR" sz="1100" dirty="0" smtClean="0">
                    <a:latin typeface="D2Coding" panose="020B0609020101020101" pitchFamily="49" charset="-127"/>
                    <a:ea typeface="D2Coding" panose="020B0609020101020101" pitchFamily="49" charset="-127"/>
                  </a:rPr>
                  <a:t>ero</a:t>
                </a:r>
                <a:r>
                  <a:rPr lang="en-US" altLang="ko-KR" sz="1100" dirty="0">
                    <a:latin typeface="D2Coding" panose="020B0609020101020101" pitchFamily="49" charset="-127"/>
                    <a:ea typeface="D2Coding" panose="020B0609020101020101" pitchFamily="49" charset="-127"/>
                  </a:rPr>
                  <a:t>, color is white, meow meow~~</a:t>
                </a:r>
                <a:endParaRPr kumimoji="1" lang="en-US" altLang="ko-KR" sz="110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a16="http://schemas.microsoft.com/office/drawing/2014/main" xmlns="" id="{130C41C4-9790-E645-8ADF-BBCA5C8D0C03}"/>
                  </a:ext>
                </a:extLst>
              </p:cNvPr>
              <p:cNvSpPr txBox="1"/>
              <p:nvPr/>
            </p:nvSpPr>
            <p:spPr>
              <a:xfrm>
                <a:off x="663011" y="5087879"/>
                <a:ext cx="3288080" cy="261610"/>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M</a:t>
                </a:r>
                <a:r>
                  <a:rPr lang="en-US" altLang="ko-KR" sz="1100" dirty="0" smtClean="0">
                    <a:latin typeface="D2Coding" panose="020B0609020101020101" pitchFamily="49" charset="-127"/>
                    <a:ea typeface="D2Coding" panose="020B0609020101020101" pitchFamily="49" charset="-127"/>
                  </a:rPr>
                  <a:t>y </a:t>
                </a:r>
                <a:r>
                  <a:rPr lang="en-US" altLang="ko-KR" sz="1100" dirty="0">
                    <a:latin typeface="D2Coding" panose="020B0609020101020101" pitchFamily="49" charset="-127"/>
                    <a:ea typeface="D2Coding" panose="020B0609020101020101" pitchFamily="49" charset="-127"/>
                  </a:rPr>
                  <a:t>name is M</a:t>
                </a:r>
                <a:r>
                  <a:rPr lang="en-US" altLang="ko-KR" sz="1100" dirty="0" smtClean="0">
                    <a:latin typeface="D2Coding" panose="020B0609020101020101" pitchFamily="49" charset="-127"/>
                    <a:ea typeface="D2Coding" panose="020B0609020101020101" pitchFamily="49" charset="-127"/>
                  </a:rPr>
                  <a:t>imi</a:t>
                </a:r>
                <a:r>
                  <a:rPr lang="en-US" altLang="ko-KR" sz="1100" dirty="0">
                    <a:latin typeface="D2Coding" panose="020B0609020101020101" pitchFamily="49" charset="-127"/>
                    <a:ea typeface="D2Coding" panose="020B0609020101020101" pitchFamily="49" charset="-127"/>
                  </a:rPr>
                  <a:t>, color is brown, meow meow~~</a:t>
                </a:r>
                <a:endParaRPr kumimoji="1" lang="en-US" altLang="ko-KR" sz="1100" dirty="0">
                  <a:latin typeface="D2Coding" panose="020B0609020101020101" pitchFamily="49" charset="-127"/>
                  <a:ea typeface="D2Coding" panose="020B0609020101020101" pitchFamily="49" charset="-127"/>
                </a:endParaRPr>
              </a:p>
            </p:txBody>
          </p:sp>
        </p:grpSp>
        <p:sp>
          <p:nvSpPr>
            <p:cNvPr id="35" name="TextBox 34">
              <a:extLst>
                <a:ext uri="{FF2B5EF4-FFF2-40B4-BE49-F238E27FC236}">
                  <a16:creationId xmlns:a16="http://schemas.microsoft.com/office/drawing/2014/main" xmlns="" id="{ED9F1E0A-2164-8942-887D-B32E9FEA2BA3}"/>
                </a:ext>
              </a:extLst>
            </p:cNvPr>
            <p:cNvSpPr txBox="1"/>
            <p:nvPr/>
          </p:nvSpPr>
          <p:spPr>
            <a:xfrm>
              <a:off x="1246841" y="2202990"/>
              <a:ext cx="3499676"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Called a constructor or the initialize method</a:t>
              </a:r>
            </a:p>
          </p:txBody>
        </p:sp>
        <p:sp>
          <p:nvSpPr>
            <p:cNvPr id="36" name="TextBox 35">
              <a:extLst>
                <a:ext uri="{FF2B5EF4-FFF2-40B4-BE49-F238E27FC236}">
                  <a16:creationId xmlns:a16="http://schemas.microsoft.com/office/drawing/2014/main" xmlns="" id="{ED9F1E0A-2164-8942-887D-B32E9FEA2BA3}"/>
                </a:ext>
              </a:extLst>
            </p:cNvPr>
            <p:cNvSpPr txBox="1"/>
            <p:nvPr/>
          </p:nvSpPr>
          <p:spPr>
            <a:xfrm>
              <a:off x="2898854" y="2518410"/>
              <a:ext cx="3079689" cy="161000"/>
            </a:xfrm>
            <a:prstGeom prst="rect">
              <a:avLst/>
            </a:prstGeom>
            <a:solidFill>
              <a:srgbClr val="F7F7F7"/>
            </a:solidFill>
          </p:spPr>
          <p:txBody>
            <a:bodyPr wrap="none" tIns="36000" bIns="3600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Generates an instance variable named name</a:t>
              </a:r>
            </a:p>
          </p:txBody>
        </p:sp>
        <p:sp>
          <p:nvSpPr>
            <p:cNvPr id="37" name="TextBox 36">
              <a:extLst>
                <a:ext uri="{FF2B5EF4-FFF2-40B4-BE49-F238E27FC236}">
                  <a16:creationId xmlns:a16="http://schemas.microsoft.com/office/drawing/2014/main" xmlns="" id="{ED9F1E0A-2164-8942-887D-B32E9FEA2BA3}"/>
                </a:ext>
              </a:extLst>
            </p:cNvPr>
            <p:cNvSpPr txBox="1"/>
            <p:nvPr/>
          </p:nvSpPr>
          <p:spPr>
            <a:xfrm>
              <a:off x="2885591" y="2675701"/>
              <a:ext cx="3147015" cy="158939"/>
            </a:xfrm>
            <a:prstGeom prst="rect">
              <a:avLst/>
            </a:prstGeom>
            <a:solidFill>
              <a:srgbClr val="F7F7F7"/>
            </a:solidFill>
          </p:spPr>
          <p:txBody>
            <a:bodyPr wrap="none" tIns="36000" bIns="3600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Generates an instance variable named color</a:t>
              </a:r>
            </a:p>
          </p:txBody>
        </p:sp>
        <p:sp>
          <p:nvSpPr>
            <p:cNvPr id="38" name="TextBox 37">
              <a:extLst>
                <a:ext uri="{FF2B5EF4-FFF2-40B4-BE49-F238E27FC236}">
                  <a16:creationId xmlns:a16="http://schemas.microsoft.com/office/drawing/2014/main" xmlns="" id="{ED9F1E0A-2164-8942-887D-B32E9FEA2BA3}"/>
                </a:ext>
              </a:extLst>
            </p:cNvPr>
            <p:cNvSpPr txBox="1"/>
            <p:nvPr/>
          </p:nvSpPr>
          <p:spPr>
            <a:xfrm>
              <a:off x="1258271" y="2936642"/>
              <a:ext cx="3483646" cy="200395"/>
            </a:xfrm>
            <a:prstGeom prst="rect">
              <a:avLst/>
            </a:prstGeom>
            <a:solidFill>
              <a:srgbClr val="F7F7F7"/>
            </a:solidFill>
          </p:spPr>
          <p:txBody>
            <a:bodyPr wrap="none" tIns="36000" bIns="3600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The method that prints the information of a cat</a:t>
              </a:r>
            </a:p>
          </p:txBody>
        </p:sp>
        <p:sp>
          <p:nvSpPr>
            <p:cNvPr id="29" name="TextBox 28">
              <a:extLst>
                <a:ext uri="{FF2B5EF4-FFF2-40B4-BE49-F238E27FC236}">
                  <a16:creationId xmlns:a16="http://schemas.microsoft.com/office/drawing/2014/main" xmlns="" id="{85CC63A4-8280-AF40-B67A-1FD1E9E96B76}"/>
                </a:ext>
              </a:extLst>
            </p:cNvPr>
            <p:cNvSpPr txBox="1"/>
            <p:nvPr/>
          </p:nvSpPr>
          <p:spPr>
            <a:xfrm>
              <a:off x="1717235" y="3740264"/>
              <a:ext cx="1181619" cy="163830"/>
            </a:xfrm>
            <a:prstGeom prst="rect">
              <a:avLst/>
            </a:prstGeom>
            <a:solidFill>
              <a:srgbClr val="F7F7F7"/>
            </a:solidFill>
          </p:spPr>
          <p:txBody>
            <a:bodyPr wrap="none" lIns="0" rtlCol="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000" dirty="0" smtClean="0"/>
                <a:t>(</a:t>
              </a:r>
              <a:r>
                <a:rPr lang="en-US" altLang="ko-KR" sz="1000" dirty="0">
                  <a:solidFill>
                    <a:srgbClr val="C13A52"/>
                  </a:solidFill>
                </a:rPr>
                <a:t>'</a:t>
              </a:r>
              <a:r>
                <a:rPr lang="en-US" altLang="ko-KR" sz="1000" dirty="0" err="1">
                  <a:solidFill>
                    <a:srgbClr val="C13A52"/>
                  </a:solidFill>
                </a:rPr>
                <a:t>nero</a:t>
              </a:r>
              <a:r>
                <a:rPr lang="en-US" altLang="ko-KR" sz="1000" dirty="0">
                  <a:solidFill>
                    <a:srgbClr val="C13A52"/>
                  </a:solidFill>
                </a:rPr>
                <a:t>'</a:t>
              </a:r>
              <a:r>
                <a:rPr lang="en-US" altLang="ko-KR" sz="1000" dirty="0" smtClean="0"/>
                <a:t>, </a:t>
              </a:r>
              <a:r>
                <a:rPr lang="en-US" altLang="ko-KR" sz="1000" dirty="0">
                  <a:solidFill>
                    <a:srgbClr val="C13A52"/>
                  </a:solidFill>
                </a:rPr>
                <a:t>'white'</a:t>
              </a:r>
              <a:r>
                <a:rPr lang="en-US" altLang="ko-KR" sz="1000" dirty="0"/>
                <a:t>)</a:t>
              </a:r>
            </a:p>
          </p:txBody>
        </p:sp>
        <p:sp>
          <p:nvSpPr>
            <p:cNvPr id="30" name="TextBox 29">
              <a:extLst>
                <a:ext uri="{FF2B5EF4-FFF2-40B4-BE49-F238E27FC236}">
                  <a16:creationId xmlns:a16="http://schemas.microsoft.com/office/drawing/2014/main" xmlns="" id="{85CC63A4-8280-AF40-B67A-1FD1E9E96B76}"/>
                </a:ext>
              </a:extLst>
            </p:cNvPr>
            <p:cNvSpPr txBox="1"/>
            <p:nvPr/>
          </p:nvSpPr>
          <p:spPr>
            <a:xfrm>
              <a:off x="1717235" y="3896744"/>
              <a:ext cx="1153116" cy="162000"/>
            </a:xfrm>
            <a:prstGeom prst="rect">
              <a:avLst/>
            </a:prstGeom>
            <a:solidFill>
              <a:srgbClr val="F7F7F7"/>
            </a:solidFill>
          </p:spPr>
          <p:txBody>
            <a:bodyPr wrap="none" lIns="0" rtlCol="0" anchor="ctr">
              <a:noAutofit/>
            </a:bodyPr>
            <a:lstStyle>
              <a:defPPr>
                <a:defRPr lang="ko-KR"/>
              </a:defPPr>
              <a:lvl1pPr>
                <a:defRPr sz="1050">
                  <a:solidFill>
                    <a:srgbClr val="C13A52"/>
                  </a:solidFill>
                  <a:latin typeface="D2Coding" panose="020B0609020101020101" pitchFamily="49" charset="-127"/>
                  <a:ea typeface="D2Coding" panose="020B0609020101020101" pitchFamily="49" charset="-127"/>
                </a:defRPr>
              </a:lvl1pPr>
            </a:lstStyle>
            <a:p>
              <a:r>
                <a:rPr lang="en-US" altLang="ko-KR" sz="1000" dirty="0" smtClean="0">
                  <a:solidFill>
                    <a:schemeClr val="tx1"/>
                  </a:solidFill>
                </a:rPr>
                <a:t>(</a:t>
              </a:r>
              <a:r>
                <a:rPr lang="en-US" altLang="ko-KR" sz="1000" dirty="0" smtClean="0"/>
                <a:t>'</a:t>
              </a:r>
              <a:r>
                <a:rPr lang="en-US" altLang="ko-KR" sz="1000" dirty="0" err="1" smtClean="0"/>
                <a:t>mimi</a:t>
              </a:r>
              <a:r>
                <a:rPr lang="en-US" altLang="ko-KR" sz="1000" dirty="0"/>
                <a:t>'</a:t>
              </a:r>
              <a:r>
                <a:rPr lang="en-US" altLang="ko-KR" sz="1000" dirty="0" smtClean="0">
                  <a:solidFill>
                    <a:schemeClr val="tx1"/>
                  </a:solidFill>
                </a:rPr>
                <a:t>, </a:t>
              </a:r>
              <a:r>
                <a:rPr lang="en-US" altLang="ko-KR" sz="1000" dirty="0" smtClean="0"/>
                <a:t>'</a:t>
              </a:r>
              <a:r>
                <a:rPr lang="en-US" altLang="ko-KR" sz="1000" dirty="0"/>
                <a:t>brown</a:t>
              </a:r>
              <a:r>
                <a:rPr lang="en-US" altLang="ko-KR" sz="1000" dirty="0" smtClean="0"/>
                <a:t>'</a:t>
              </a:r>
              <a:r>
                <a:rPr lang="en-US" altLang="ko-KR" sz="1000" dirty="0" smtClean="0">
                  <a:solidFill>
                    <a:schemeClr val="tx1"/>
                  </a:solidFill>
                </a:rPr>
                <a:t>)</a:t>
              </a:r>
              <a:endParaRPr lang="en-US" altLang="ko-KR" sz="1000" dirty="0">
                <a:solidFill>
                  <a:schemeClr val="tx1"/>
                </a:solidFill>
              </a:endParaRPr>
            </a:p>
          </p:txBody>
        </p:sp>
        <p:sp>
          <p:nvSpPr>
            <p:cNvPr id="43" name="TextBox 42">
              <a:extLst>
                <a:ext uri="{FF2B5EF4-FFF2-40B4-BE49-F238E27FC236}">
                  <a16:creationId xmlns:a16="http://schemas.microsoft.com/office/drawing/2014/main" xmlns="" id="{7EB60158-66AA-BB45-8EFB-21356D27AA7A}"/>
                </a:ext>
              </a:extLst>
            </p:cNvPr>
            <p:cNvSpPr txBox="1"/>
            <p:nvPr/>
          </p:nvSpPr>
          <p:spPr>
            <a:xfrm>
              <a:off x="1993065" y="3288048"/>
              <a:ext cx="2662755" cy="162000"/>
            </a:xfrm>
            <a:prstGeom prst="rect">
              <a:avLst/>
            </a:prstGeom>
            <a:solidFill>
              <a:srgbClr val="F7F7F7"/>
            </a:solidFill>
          </p:spPr>
          <p:txBody>
            <a:bodyPr wrap="none" lIns="0" rtlCol="0" anchor="ctr">
              <a:noAutofit/>
            </a:bodyPr>
            <a:lstStyle/>
            <a:p>
              <a:r>
                <a:rPr lang="en-US" altLang="ko-KR" sz="1000" dirty="0" smtClean="0">
                  <a:solidFill>
                    <a:srgbClr val="C13A52"/>
                  </a:solidFill>
                  <a:latin typeface="D2Coding" panose="020B0609020101020101" pitchFamily="49" charset="-127"/>
                  <a:ea typeface="D2Coding" panose="020B0609020101020101" pitchFamily="49" charset="-127"/>
                </a:rPr>
                <a:t>'My </a:t>
              </a:r>
              <a:r>
                <a:rPr lang="en-US" altLang="ko-KR" sz="1000" dirty="0">
                  <a:solidFill>
                    <a:srgbClr val="C13A52"/>
                  </a:solidFill>
                  <a:latin typeface="D2Coding" panose="020B0609020101020101" pitchFamily="49" charset="-127"/>
                  <a:ea typeface="D2Coding" panose="020B0609020101020101" pitchFamily="49" charset="-127"/>
                </a:rPr>
                <a:t>name is {}, color is {}, meow meow~~'</a:t>
              </a:r>
              <a:endParaRPr kumimoji="1" lang="en-US" altLang="ko-KR" sz="1000" dirty="0">
                <a:solidFill>
                  <a:srgbClr val="C13A52"/>
                </a:solidFill>
                <a:latin typeface="D2Coding" panose="020B0609020101020101" pitchFamily="49" charset="-127"/>
                <a:ea typeface="D2Coding" panose="020B0609020101020101" pitchFamily="49" charset="-127"/>
              </a:endParaRPr>
            </a:p>
          </p:txBody>
        </p:sp>
        <p:sp>
          <p:nvSpPr>
            <p:cNvPr id="44" name="TextBox 43">
              <a:extLst>
                <a:ext uri="{FF2B5EF4-FFF2-40B4-BE49-F238E27FC236}">
                  <a16:creationId xmlns:a16="http://schemas.microsoft.com/office/drawing/2014/main" xmlns="" id="{85CC63A4-8280-AF40-B67A-1FD1E9E96B76}"/>
                </a:ext>
              </a:extLst>
            </p:cNvPr>
            <p:cNvSpPr txBox="1"/>
            <p:nvPr/>
          </p:nvSpPr>
          <p:spPr>
            <a:xfrm>
              <a:off x="1717235" y="3595784"/>
              <a:ext cx="1288855" cy="149195"/>
            </a:xfrm>
            <a:prstGeom prst="rect">
              <a:avLst/>
            </a:prstGeom>
            <a:solidFill>
              <a:srgbClr val="F7F7F7"/>
            </a:solidFill>
          </p:spPr>
          <p:txBody>
            <a:bodyPr wrap="none" lIns="0" rtlCol="0" anchor="ctr">
              <a:noAutofit/>
            </a:bodyPr>
            <a:lstStyle>
              <a:defPPr>
                <a:defRPr lang="ko-KR"/>
              </a:defPPr>
              <a:lvl1pPr>
                <a:defRPr sz="1050">
                  <a:solidFill>
                    <a:srgbClr val="C13A52"/>
                  </a:solidFill>
                  <a:latin typeface="D2Coding" panose="020B0609020101020101" pitchFamily="49" charset="-127"/>
                  <a:ea typeface="D2Coding" panose="020B0609020101020101" pitchFamily="49" charset="-127"/>
                </a:defRPr>
              </a:lvl1pPr>
            </a:lstStyle>
            <a:p>
              <a:r>
                <a:rPr lang="en-US" altLang="ko-KR" dirty="0" smtClean="0">
                  <a:solidFill>
                    <a:schemeClr val="tx1"/>
                  </a:solidFill>
                </a:rPr>
                <a:t>(</a:t>
              </a:r>
              <a:r>
                <a:rPr lang="en-US" altLang="ko-KR" dirty="0" smtClean="0"/>
                <a:t>'</a:t>
              </a:r>
              <a:r>
                <a:rPr lang="en-US" altLang="ko-KR" dirty="0" err="1" smtClean="0"/>
                <a:t>nabi</a:t>
              </a:r>
              <a:r>
                <a:rPr lang="en-US" altLang="ko-KR" dirty="0"/>
                <a:t>'</a:t>
              </a:r>
              <a:r>
                <a:rPr lang="en-US" altLang="ko-KR" dirty="0" smtClean="0">
                  <a:solidFill>
                    <a:schemeClr val="tx1"/>
                  </a:solidFill>
                </a:rPr>
                <a:t>,</a:t>
              </a:r>
              <a:r>
                <a:rPr lang="en-US" altLang="ko-KR" dirty="0" smtClean="0"/>
                <a:t> 'black'</a:t>
              </a:r>
              <a:r>
                <a:rPr lang="en-US" altLang="ko-KR" dirty="0" smtClean="0">
                  <a:solidFill>
                    <a:schemeClr val="tx1"/>
                  </a:solidFill>
                </a:rPr>
                <a:t>)</a:t>
              </a:r>
              <a:endParaRPr lang="en-US" altLang="ko-KR" dirty="0">
                <a:solidFill>
                  <a:schemeClr val="tx1"/>
                </a:solidFill>
              </a:endParaRPr>
            </a:p>
          </p:txBody>
        </p:sp>
        <p:sp>
          <p:nvSpPr>
            <p:cNvPr id="42" name="TextBox 41">
              <a:extLst>
                <a:ext uri="{FF2B5EF4-FFF2-40B4-BE49-F238E27FC236}">
                  <a16:creationId xmlns:a16="http://schemas.microsoft.com/office/drawing/2014/main" xmlns="" id="{ED9F1E0A-2164-8942-887D-B32E9FEA2BA3}"/>
                </a:ext>
              </a:extLst>
            </p:cNvPr>
            <p:cNvSpPr txBox="1"/>
            <p:nvPr/>
          </p:nvSpPr>
          <p:spPr>
            <a:xfrm>
              <a:off x="2891395" y="3541147"/>
              <a:ext cx="2137124" cy="577081"/>
            </a:xfrm>
            <a:prstGeom prst="rect">
              <a:avLst/>
            </a:prstGeom>
            <a:solidFill>
              <a:srgbClr val="F7F7F7"/>
            </a:solidFill>
          </p:spPr>
          <p:txBody>
            <a:bodyPr wrap="none" rtlCol="0">
              <a:spAutoFit/>
            </a:bodyPr>
            <a:lstStyle/>
            <a:p>
              <a:r>
                <a:rPr lang="en-US" altLang="ko-KR" sz="1050" i="1" dirty="0">
                  <a:solidFill>
                    <a:srgbClr val="2E8489"/>
                  </a:solidFill>
                  <a:latin typeface="D2Coding" panose="020B0609020101020101" pitchFamily="49" charset="-127"/>
                  <a:ea typeface="D2Coding" panose="020B0609020101020101" pitchFamily="49" charset="-127"/>
                </a:rPr>
                <a:t># G</a:t>
              </a:r>
              <a:r>
                <a:rPr lang="en-US" altLang="ko-KR" sz="1050" i="1" dirty="0" smtClean="0">
                  <a:solidFill>
                    <a:srgbClr val="2E8489"/>
                  </a:solidFill>
                  <a:latin typeface="D2Coding" panose="020B0609020101020101" pitchFamily="49" charset="-127"/>
                  <a:ea typeface="D2Coding" panose="020B0609020101020101" pitchFamily="49" charset="-127"/>
                </a:rPr>
                <a:t>enerates </a:t>
              </a:r>
              <a:r>
                <a:rPr lang="en-US" altLang="ko-KR" sz="1050" i="1" dirty="0">
                  <a:solidFill>
                    <a:srgbClr val="2E8489"/>
                  </a:solidFill>
                  <a:latin typeface="D2Coding" panose="020B0609020101020101" pitchFamily="49" charset="-127"/>
                  <a:ea typeface="D2Coding" panose="020B0609020101020101" pitchFamily="49" charset="-127"/>
                </a:rPr>
                <a:t>the instance N</a:t>
              </a:r>
              <a:r>
                <a:rPr lang="en-US" altLang="ko-KR" sz="1050" i="1" dirty="0" smtClean="0">
                  <a:solidFill>
                    <a:srgbClr val="2E8489"/>
                  </a:solidFill>
                  <a:latin typeface="D2Coding" panose="020B0609020101020101" pitchFamily="49" charset="-127"/>
                  <a:ea typeface="D2Coding" panose="020B0609020101020101" pitchFamily="49" charset="-127"/>
                </a:rPr>
                <a:t>abi</a:t>
              </a:r>
              <a:endParaRPr lang="en-US" altLang="ko-KR" sz="1050" i="1" dirty="0">
                <a:solidFill>
                  <a:srgbClr val="2E8489"/>
                </a:solidFill>
                <a:latin typeface="D2Coding" panose="020B0609020101020101" pitchFamily="49" charset="-127"/>
                <a:ea typeface="D2Coding" panose="020B0609020101020101" pitchFamily="49" charset="-127"/>
              </a:endParaRPr>
            </a:p>
            <a:p>
              <a:r>
                <a:rPr lang="en-US" altLang="ko-KR" sz="1050" i="1" dirty="0">
                  <a:solidFill>
                    <a:srgbClr val="2E8489"/>
                  </a:solidFill>
                  <a:latin typeface="D2Coding" panose="020B0609020101020101" pitchFamily="49" charset="-127"/>
                  <a:ea typeface="D2Coding" panose="020B0609020101020101" pitchFamily="49" charset="-127"/>
                </a:rPr>
                <a:t># </a:t>
              </a:r>
              <a:r>
                <a:rPr lang="en-US" altLang="ko-KR" sz="1050" i="1" dirty="0" smtClean="0">
                  <a:solidFill>
                    <a:srgbClr val="2E8489"/>
                  </a:solidFill>
                  <a:latin typeface="D2Coding" panose="020B0609020101020101" pitchFamily="49" charset="-127"/>
                  <a:ea typeface="D2Coding" panose="020B0609020101020101" pitchFamily="49" charset="-127"/>
                </a:rPr>
                <a:t>Generates </a:t>
              </a:r>
              <a:r>
                <a:rPr lang="en-US" altLang="ko-KR" sz="1050" i="1" dirty="0">
                  <a:solidFill>
                    <a:srgbClr val="2E8489"/>
                  </a:solidFill>
                  <a:latin typeface="D2Coding" panose="020B0609020101020101" pitchFamily="49" charset="-127"/>
                  <a:ea typeface="D2Coding" panose="020B0609020101020101" pitchFamily="49" charset="-127"/>
                </a:rPr>
                <a:t>the instance N</a:t>
              </a:r>
              <a:r>
                <a:rPr lang="en-US" altLang="ko-KR" sz="1050" i="1" dirty="0" smtClean="0">
                  <a:solidFill>
                    <a:srgbClr val="2E8489"/>
                  </a:solidFill>
                  <a:latin typeface="D2Coding" panose="020B0609020101020101" pitchFamily="49" charset="-127"/>
                  <a:ea typeface="D2Coding" panose="020B0609020101020101" pitchFamily="49" charset="-127"/>
                </a:rPr>
                <a:t>ero</a:t>
              </a:r>
              <a:endParaRPr lang="en-US" altLang="ko-KR" sz="1050" i="1" dirty="0">
                <a:solidFill>
                  <a:srgbClr val="2E8489"/>
                </a:solidFill>
                <a:latin typeface="D2Coding" panose="020B0609020101020101" pitchFamily="49" charset="-127"/>
                <a:ea typeface="D2Coding" panose="020B0609020101020101" pitchFamily="49" charset="-127"/>
              </a:endParaRPr>
            </a:p>
            <a:p>
              <a:r>
                <a:rPr lang="en-US" altLang="ko-KR" sz="1050" i="1" dirty="0">
                  <a:solidFill>
                    <a:srgbClr val="2E8489"/>
                  </a:solidFill>
                  <a:latin typeface="D2Coding" panose="020B0609020101020101" pitchFamily="49" charset="-127"/>
                  <a:ea typeface="D2Coding" panose="020B0609020101020101" pitchFamily="49" charset="-127"/>
                </a:rPr>
                <a:t># </a:t>
              </a:r>
              <a:r>
                <a:rPr lang="en-US" altLang="ko-KR" sz="1050" i="1" dirty="0" smtClean="0">
                  <a:solidFill>
                    <a:srgbClr val="2E8489"/>
                  </a:solidFill>
                  <a:latin typeface="D2Coding" panose="020B0609020101020101" pitchFamily="49" charset="-127"/>
                  <a:ea typeface="D2Coding" panose="020B0609020101020101" pitchFamily="49" charset="-127"/>
                </a:rPr>
                <a:t>Generates </a:t>
              </a:r>
              <a:r>
                <a:rPr lang="en-US" altLang="ko-KR" sz="1050" i="1" dirty="0">
                  <a:solidFill>
                    <a:srgbClr val="2E8489"/>
                  </a:solidFill>
                  <a:latin typeface="D2Coding" panose="020B0609020101020101" pitchFamily="49" charset="-127"/>
                  <a:ea typeface="D2Coding" panose="020B0609020101020101" pitchFamily="49" charset="-127"/>
                </a:rPr>
                <a:t>the instance M</a:t>
              </a:r>
              <a:r>
                <a:rPr lang="en-US" altLang="ko-KR" sz="1050" i="1" dirty="0" smtClean="0">
                  <a:solidFill>
                    <a:srgbClr val="2E8489"/>
                  </a:solidFill>
                  <a:latin typeface="D2Coding" panose="020B0609020101020101" pitchFamily="49" charset="-127"/>
                  <a:ea typeface="D2Coding" panose="020B0609020101020101" pitchFamily="49" charset="-127"/>
                </a:rPr>
                <a:t>imi</a:t>
              </a:r>
              <a:endParaRPr lang="en-US" altLang="ko-KR" sz="10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150986228"/>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20" name="TextBox 19">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6.1. What are instance variables?</a:t>
            </a:r>
          </a:p>
        </p:txBody>
      </p:sp>
      <p:sp>
        <p:nvSpPr>
          <p:cNvPr id="21" name="직사각형 20">
            <a:extLst>
              <a:ext uri="{FF2B5EF4-FFF2-40B4-BE49-F238E27FC236}">
                <a16:creationId xmlns="" xmlns:a16="http://schemas.microsoft.com/office/drawing/2014/main" id="{F592450A-01E1-4E06-9A3E-8EA290D8E695}"/>
              </a:ext>
            </a:extLst>
          </p:cNvPr>
          <p:cNvSpPr/>
          <p:nvPr/>
        </p:nvSpPr>
        <p:spPr>
          <a:xfrm>
            <a:off x="580388" y="2023739"/>
            <a:ext cx="8804244"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Study about the instance variable, which is used while defining a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class attributes differ according to individual instances, they can have distinct values.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These are called instance variables. Examine the Circle class written below. </a:t>
            </a:r>
          </a:p>
        </p:txBody>
      </p:sp>
      <p:grpSp>
        <p:nvGrpSpPr>
          <p:cNvPr id="2" name="그룹 1"/>
          <p:cNvGrpSpPr/>
          <p:nvPr/>
        </p:nvGrpSpPr>
        <p:grpSpPr>
          <a:xfrm>
            <a:off x="580388" y="2784303"/>
            <a:ext cx="8803114" cy="3493062"/>
            <a:chOff x="580388" y="2790399"/>
            <a:chExt cx="8803114" cy="3493062"/>
          </a:xfrm>
        </p:grpSpPr>
        <p:pic>
          <p:nvPicPr>
            <p:cNvPr id="4" name="그림 3" descr="텍스트이(가) 표시된 사진&#10;&#10;자동 생성된 설명">
              <a:extLst>
                <a:ext uri="{FF2B5EF4-FFF2-40B4-BE49-F238E27FC236}">
                  <a16:creationId xmlns:a16="http://schemas.microsoft.com/office/drawing/2014/main" xmlns="" id="{463FAB48-50C0-4412-BF01-8D9C0EEA066A}"/>
                </a:ext>
              </a:extLst>
            </p:cNvPr>
            <p:cNvPicPr>
              <a:picLocks noChangeAspect="1"/>
            </p:cNvPicPr>
            <p:nvPr/>
          </p:nvPicPr>
          <p:blipFill>
            <a:blip r:embed="rId4"/>
            <a:stretch>
              <a:fillRect/>
            </a:stretch>
          </p:blipFill>
          <p:spPr>
            <a:xfrm>
              <a:off x="580388" y="2790399"/>
              <a:ext cx="8803114" cy="3436736"/>
            </a:xfrm>
            <a:prstGeom prst="rect">
              <a:avLst/>
            </a:prstGeom>
          </p:spPr>
        </p:pic>
        <p:sp>
          <p:nvSpPr>
            <p:cNvPr id="11" name="TextBox 10">
              <a:extLst>
                <a:ext uri="{FF2B5EF4-FFF2-40B4-BE49-F238E27FC236}">
                  <a16:creationId xmlns:a16="http://schemas.microsoft.com/office/drawing/2014/main" xmlns="" id="{75E6FE46-1123-E34D-B8CD-D9857EA30D61}"/>
                </a:ext>
              </a:extLst>
            </p:cNvPr>
            <p:cNvSpPr txBox="1"/>
            <p:nvPr/>
          </p:nvSpPr>
          <p:spPr>
            <a:xfrm>
              <a:off x="580388" y="5706380"/>
              <a:ext cx="2137124" cy="577081"/>
            </a:xfrm>
            <a:prstGeom prst="rect">
              <a:avLst/>
            </a:prstGeom>
            <a:solidFill>
              <a:schemeClr val="bg1"/>
            </a:solidFill>
          </p:spPr>
          <p:txBody>
            <a:bodyPr wrap="none" rtlCol="0">
              <a:spAutoFit/>
            </a:bodyPr>
            <a:lstStyle/>
            <a:p>
              <a:r>
                <a:rPr lang="en-US" altLang="ko-KR" sz="1050" dirty="0">
                  <a:latin typeface="D2Coding" panose="020B0609020101020101" pitchFamily="49" charset="-127"/>
                  <a:ea typeface="D2Coding" panose="020B0609020101020101" pitchFamily="49" charset="-127"/>
                </a:rPr>
                <a:t>A</a:t>
              </a:r>
              <a:r>
                <a:rPr kumimoji="1" lang="en-US" altLang="ko-KR" sz="1050" dirty="0" smtClean="0">
                  <a:latin typeface="D2Coding" panose="020B0609020101020101" pitchFamily="49" charset="-127"/>
                  <a:ea typeface="D2Coding" panose="020B0609020101020101" pitchFamily="49" charset="-127"/>
                </a:rPr>
                <a:t>rea </a:t>
              </a:r>
              <a:r>
                <a:rPr kumimoji="1" lang="en-US" altLang="ko-KR" sz="1050" dirty="0">
                  <a:latin typeface="D2Coding" panose="020B0609020101020101" pitchFamily="49" charset="-127"/>
                  <a:ea typeface="D2Coding" panose="020B0609020101020101" pitchFamily="49" charset="-127"/>
                </a:rPr>
                <a:t>of c1</a:t>
              </a:r>
              <a:r>
                <a:rPr kumimoji="1" lang="en-US" altLang="ko-KR" sz="1050" dirty="0" smtClean="0">
                  <a:latin typeface="D2Coding" panose="020B0609020101020101" pitchFamily="49" charset="-127"/>
                  <a:ea typeface="D2Coding" panose="020B0609020101020101" pitchFamily="49" charset="-127"/>
                </a:rPr>
                <a:t>: 50.24</a:t>
              </a:r>
              <a:endParaRPr kumimoji="1" lang="en-US" altLang="ko-KR" sz="1050" dirty="0">
                <a:latin typeface="D2Coding" panose="020B0609020101020101" pitchFamily="49" charset="-127"/>
                <a:ea typeface="D2Coding" panose="020B0609020101020101" pitchFamily="49" charset="-127"/>
              </a:endParaRPr>
            </a:p>
            <a:p>
              <a:r>
                <a:rPr lang="en-US" altLang="ko-KR" sz="1050" dirty="0">
                  <a:latin typeface="D2Coding" panose="020B0609020101020101" pitchFamily="49" charset="-127"/>
                  <a:ea typeface="D2Coding" panose="020B0609020101020101" pitchFamily="49" charset="-127"/>
                </a:rPr>
                <a:t>A</a:t>
              </a:r>
              <a:r>
                <a:rPr lang="en-US" altLang="ko-KR" sz="1050" dirty="0" smtClean="0">
                  <a:latin typeface="D2Coding" panose="020B0609020101020101" pitchFamily="49" charset="-127"/>
                  <a:ea typeface="D2Coding" panose="020B0609020101020101" pitchFamily="49" charset="-127"/>
                </a:rPr>
                <a:t>rea </a:t>
              </a:r>
              <a:r>
                <a:rPr lang="en-US" altLang="ko-KR" sz="1050" dirty="0">
                  <a:latin typeface="D2Coding" panose="020B0609020101020101" pitchFamily="49" charset="-127"/>
                  <a:ea typeface="D2Coding" panose="020B0609020101020101" pitchFamily="49" charset="-127"/>
                </a:rPr>
                <a:t>of c2</a:t>
              </a:r>
              <a:r>
                <a:rPr lang="en-US" altLang="ko-KR" sz="1050" dirty="0" smtClean="0">
                  <a:latin typeface="D2Coding" panose="020B0609020101020101" pitchFamily="49" charset="-127"/>
                  <a:ea typeface="D2Coding" panose="020B0609020101020101" pitchFamily="49" charset="-127"/>
                </a:rPr>
                <a:t>: 113.076</a:t>
              </a:r>
              <a:endParaRPr lang="en-US" altLang="ko-KR" sz="1050" dirty="0">
                <a:latin typeface="D2Coding" panose="020B0609020101020101" pitchFamily="49" charset="-127"/>
                <a:ea typeface="D2Coding" panose="020B0609020101020101" pitchFamily="49" charset="-127"/>
              </a:endParaRPr>
            </a:p>
            <a:p>
              <a:r>
                <a:rPr lang="en-US" altLang="ko-KR" sz="1050" dirty="0">
                  <a:latin typeface="D2Coding" panose="020B0609020101020101" pitchFamily="49" charset="-127"/>
                  <a:ea typeface="D2Coding" panose="020B0609020101020101" pitchFamily="49" charset="-127"/>
                </a:rPr>
                <a:t>A</a:t>
              </a:r>
              <a:r>
                <a:rPr kumimoji="1" lang="en-US" altLang="ko-KR" sz="1050" dirty="0" smtClean="0">
                  <a:latin typeface="D2Coding" panose="020B0609020101020101" pitchFamily="49" charset="-127"/>
                  <a:ea typeface="D2Coding" panose="020B0609020101020101" pitchFamily="49" charset="-127"/>
                </a:rPr>
                <a:t>rea </a:t>
              </a:r>
              <a:r>
                <a:rPr kumimoji="1" lang="en-US" altLang="ko-KR" sz="1050" dirty="0">
                  <a:latin typeface="D2Coding" panose="020B0609020101020101" pitchFamily="49" charset="-127"/>
                  <a:ea typeface="D2Coding" panose="020B0609020101020101" pitchFamily="49" charset="-127"/>
                </a:rPr>
                <a:t>of c3</a:t>
              </a:r>
              <a:r>
                <a:rPr kumimoji="1" lang="en-US" altLang="ko-KR" sz="1050" dirty="0" smtClean="0">
                  <a:latin typeface="D2Coding" panose="020B0609020101020101" pitchFamily="49" charset="-127"/>
                  <a:ea typeface="D2Coding" panose="020B0609020101020101" pitchFamily="49" charset="-127"/>
                </a:rPr>
                <a:t>: 78.53750000000001</a:t>
              </a:r>
              <a:endParaRPr kumimoji="1" lang="en-US" altLang="ko-KR" sz="1050" dirty="0">
                <a:latin typeface="D2Coding" panose="020B0609020101020101" pitchFamily="49" charset="-127"/>
                <a:ea typeface="D2Coding" panose="020B0609020101020101" pitchFamily="49" charset="-127"/>
              </a:endParaRPr>
            </a:p>
          </p:txBody>
        </p:sp>
        <p:sp>
          <p:nvSpPr>
            <p:cNvPr id="23" name="TextBox 22">
              <a:extLst>
                <a:ext uri="{FF2B5EF4-FFF2-40B4-BE49-F238E27FC236}">
                  <a16:creationId xmlns:a16="http://schemas.microsoft.com/office/drawing/2014/main" xmlns="" id="{ED9F1E0A-2164-8942-887D-B32E9FEA2BA3}"/>
                </a:ext>
              </a:extLst>
            </p:cNvPr>
            <p:cNvSpPr txBox="1"/>
            <p:nvPr/>
          </p:nvSpPr>
          <p:spPr>
            <a:xfrm>
              <a:off x="3192649" y="3261360"/>
              <a:ext cx="1463862" cy="152399"/>
            </a:xfrm>
            <a:prstGeom prst="rect">
              <a:avLst/>
            </a:prstGeom>
            <a:solidFill>
              <a:srgbClr val="F7F7F7"/>
            </a:solidFill>
          </p:spPr>
          <p:txBody>
            <a:bodyPr wrap="none" lIns="0" tIns="0" rIns="0" bIns="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instance </a:t>
              </a:r>
              <a:r>
                <a:rPr lang="en-US" altLang="ko-KR" sz="1050" i="1" dirty="0" smtClean="0">
                  <a:solidFill>
                    <a:srgbClr val="2E8489"/>
                  </a:solidFill>
                  <a:latin typeface="D2Coding" panose="020B0609020101020101" pitchFamily="49" charset="-127"/>
                  <a:ea typeface="D2Coding" panose="020B0609020101020101" pitchFamily="49" charset="-127"/>
                </a:rPr>
                <a:t>variable</a:t>
              </a:r>
              <a:endParaRPr lang="en-US" altLang="ko-KR" sz="1050" i="1" dirty="0">
                <a:solidFill>
                  <a:srgbClr val="2E8489"/>
                </a:solidFill>
                <a:latin typeface="D2Coding" panose="020B0609020101020101" pitchFamily="49" charset="-127"/>
                <a:ea typeface="D2Coding" panose="020B0609020101020101" pitchFamily="49" charset="-127"/>
              </a:endParaRPr>
            </a:p>
          </p:txBody>
        </p:sp>
        <p:sp>
          <p:nvSpPr>
            <p:cNvPr id="26" name="TextBox 25">
              <a:extLst>
                <a:ext uri="{FF2B5EF4-FFF2-40B4-BE49-F238E27FC236}">
                  <a16:creationId xmlns:a16="http://schemas.microsoft.com/office/drawing/2014/main" xmlns="" id="{ED9F1E0A-2164-8942-887D-B32E9FEA2BA3}"/>
                </a:ext>
              </a:extLst>
            </p:cNvPr>
            <p:cNvSpPr txBox="1"/>
            <p:nvPr/>
          </p:nvSpPr>
          <p:spPr>
            <a:xfrm>
              <a:off x="1128632" y="3859064"/>
              <a:ext cx="4980851"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Compute the area by multiplying radius**2 to current instance’s PI</a:t>
              </a:r>
            </a:p>
          </p:txBody>
        </p:sp>
        <p:sp>
          <p:nvSpPr>
            <p:cNvPr id="27" name="TextBox 26">
              <a:extLst>
                <a:ext uri="{FF2B5EF4-FFF2-40B4-BE49-F238E27FC236}">
                  <a16:creationId xmlns:a16="http://schemas.microsoft.com/office/drawing/2014/main" xmlns="" id="{85CC63A4-8280-AF40-B67A-1FD1E9E96B76}"/>
                </a:ext>
              </a:extLst>
            </p:cNvPr>
            <p:cNvSpPr txBox="1"/>
            <p:nvPr/>
          </p:nvSpPr>
          <p:spPr>
            <a:xfrm>
              <a:off x="1295539" y="4792979"/>
              <a:ext cx="2018501" cy="171707"/>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c1.area())</a:t>
              </a:r>
              <a:endParaRPr lang="en-US" altLang="ko-KR" sz="1100" dirty="0">
                <a:latin typeface="D2Coding" panose="020B0609020101020101" pitchFamily="49" charset="-127"/>
                <a:ea typeface="D2Coding" panose="020B0609020101020101" pitchFamily="49" charset="-127"/>
              </a:endParaRPr>
            </a:p>
          </p:txBody>
        </p:sp>
        <p:sp>
          <p:nvSpPr>
            <p:cNvPr id="16" name="TextBox 15">
              <a:extLst>
                <a:ext uri="{FF2B5EF4-FFF2-40B4-BE49-F238E27FC236}">
                  <a16:creationId xmlns:a16="http://schemas.microsoft.com/office/drawing/2014/main" xmlns="" id="{ED9F1E0A-2164-8942-887D-B32E9FEA2BA3}"/>
                </a:ext>
              </a:extLst>
            </p:cNvPr>
            <p:cNvSpPr txBox="1"/>
            <p:nvPr/>
          </p:nvSpPr>
          <p:spPr>
            <a:xfrm>
              <a:off x="3192649" y="3416506"/>
              <a:ext cx="1463862" cy="152399"/>
            </a:xfrm>
            <a:prstGeom prst="rect">
              <a:avLst/>
            </a:prstGeom>
            <a:solidFill>
              <a:srgbClr val="F7F7F7"/>
            </a:solidFill>
          </p:spPr>
          <p:txBody>
            <a:bodyPr wrap="none" lIns="0" tIns="0" rIns="0" bIns="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instance </a:t>
              </a:r>
              <a:r>
                <a:rPr lang="en-US" altLang="ko-KR" sz="1050" i="1" dirty="0" smtClean="0">
                  <a:solidFill>
                    <a:srgbClr val="2E8489"/>
                  </a:solidFill>
                  <a:latin typeface="D2Coding" panose="020B0609020101020101" pitchFamily="49" charset="-127"/>
                  <a:ea typeface="D2Coding" panose="020B0609020101020101" pitchFamily="49" charset="-127"/>
                </a:rPr>
                <a:t>variable</a:t>
              </a:r>
              <a:endParaRPr lang="en-US" altLang="ko-KR" sz="1050" i="1" dirty="0">
                <a:solidFill>
                  <a:srgbClr val="2E8489"/>
                </a:solidFill>
                <a:latin typeface="D2Coding" panose="020B0609020101020101" pitchFamily="49" charset="-127"/>
                <a:ea typeface="D2Coding" panose="020B0609020101020101" pitchFamily="49" charset="-127"/>
              </a:endParaRPr>
            </a:p>
          </p:txBody>
        </p:sp>
        <p:sp>
          <p:nvSpPr>
            <p:cNvPr id="22" name="TextBox 21">
              <a:extLst>
                <a:ext uri="{FF2B5EF4-FFF2-40B4-BE49-F238E27FC236}">
                  <a16:creationId xmlns:a16="http://schemas.microsoft.com/office/drawing/2014/main" xmlns="" id="{ED9F1E0A-2164-8942-887D-B32E9FEA2BA3}"/>
                </a:ext>
              </a:extLst>
            </p:cNvPr>
            <p:cNvSpPr txBox="1"/>
            <p:nvPr/>
          </p:nvSpPr>
          <p:spPr>
            <a:xfrm>
              <a:off x="3192649" y="3574673"/>
              <a:ext cx="1463862" cy="152399"/>
            </a:xfrm>
            <a:prstGeom prst="rect">
              <a:avLst/>
            </a:prstGeom>
            <a:solidFill>
              <a:srgbClr val="F7F7F7"/>
            </a:solidFill>
          </p:spPr>
          <p:txBody>
            <a:bodyPr wrap="none" lIns="0" tIns="0" rIns="0" bIns="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instance </a:t>
              </a:r>
              <a:r>
                <a:rPr lang="en-US" altLang="ko-KR" sz="1050" i="1" dirty="0" smtClean="0">
                  <a:solidFill>
                    <a:srgbClr val="2E8489"/>
                  </a:solidFill>
                  <a:latin typeface="D2Coding" panose="020B0609020101020101" pitchFamily="49" charset="-127"/>
                  <a:ea typeface="D2Coding" panose="020B0609020101020101" pitchFamily="49" charset="-127"/>
                </a:rPr>
                <a:t>variable</a:t>
              </a:r>
              <a:endParaRPr lang="en-US" altLang="ko-KR" sz="1050" i="1" dirty="0">
                <a:solidFill>
                  <a:srgbClr val="2E8489"/>
                </a:solidFill>
                <a:latin typeface="D2Coding" panose="020B0609020101020101" pitchFamily="49" charset="-127"/>
                <a:ea typeface="D2Coding" panose="020B0609020101020101" pitchFamily="49" charset="-127"/>
              </a:endParaRPr>
            </a:p>
          </p:txBody>
        </p:sp>
        <p:sp>
          <p:nvSpPr>
            <p:cNvPr id="30" name="TextBox 29">
              <a:extLst>
                <a:ext uri="{FF2B5EF4-FFF2-40B4-BE49-F238E27FC236}">
                  <a16:creationId xmlns:a16="http://schemas.microsoft.com/office/drawing/2014/main" xmlns="" id="{85CC63A4-8280-AF40-B67A-1FD1E9E96B76}"/>
                </a:ext>
              </a:extLst>
            </p:cNvPr>
            <p:cNvSpPr txBox="1"/>
            <p:nvPr/>
          </p:nvSpPr>
          <p:spPr>
            <a:xfrm>
              <a:off x="1295539" y="5109401"/>
              <a:ext cx="2018501" cy="171707"/>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c2:"</a:t>
              </a:r>
              <a:r>
                <a:rPr lang="en-US" altLang="ko-KR" sz="1100" dirty="0" smtClean="0">
                  <a:latin typeface="D2Coding" panose="020B0609020101020101" pitchFamily="49" charset="-127"/>
                  <a:ea typeface="D2Coding" panose="020B0609020101020101" pitchFamily="49" charset="-127"/>
                </a:rPr>
                <a:t>, c2.area())</a:t>
              </a:r>
              <a:endParaRPr lang="en-US" altLang="ko-KR" sz="1100" dirty="0">
                <a:latin typeface="D2Coding" panose="020B0609020101020101" pitchFamily="49" charset="-127"/>
                <a:ea typeface="D2Coding" panose="020B0609020101020101" pitchFamily="49" charset="-127"/>
              </a:endParaRPr>
            </a:p>
          </p:txBody>
        </p:sp>
        <p:sp>
          <p:nvSpPr>
            <p:cNvPr id="31" name="TextBox 30">
              <a:extLst>
                <a:ext uri="{FF2B5EF4-FFF2-40B4-BE49-F238E27FC236}">
                  <a16:creationId xmlns:a16="http://schemas.microsoft.com/office/drawing/2014/main" xmlns="" id="{85CC63A4-8280-AF40-B67A-1FD1E9E96B76}"/>
                </a:ext>
              </a:extLst>
            </p:cNvPr>
            <p:cNvSpPr txBox="1"/>
            <p:nvPr/>
          </p:nvSpPr>
          <p:spPr>
            <a:xfrm>
              <a:off x="1295538" y="5423498"/>
              <a:ext cx="2018501" cy="171707"/>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c3:"</a:t>
              </a:r>
              <a:r>
                <a:rPr lang="en-US" altLang="ko-KR" sz="1100" dirty="0" smtClean="0">
                  <a:latin typeface="D2Coding" panose="020B0609020101020101" pitchFamily="49" charset="-127"/>
                  <a:ea typeface="D2Coding" panose="020B0609020101020101" pitchFamily="49" charset="-127"/>
                </a:rPr>
                <a:t>, c3.area())</a:t>
              </a:r>
              <a:endParaRPr lang="en-US"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27300394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4185920" y="3671771"/>
            <a:ext cx="4775200" cy="2540246"/>
            <a:chOff x="4185920" y="3671771"/>
            <a:chExt cx="4775200" cy="2540246"/>
          </a:xfrm>
        </p:grpSpPr>
        <p:grpSp>
          <p:nvGrpSpPr>
            <p:cNvPr id="26" name="그룹 25">
              <a:extLst>
                <a:ext uri="{FF2B5EF4-FFF2-40B4-BE49-F238E27FC236}">
                  <a16:creationId xmlns:a16="http://schemas.microsoft.com/office/drawing/2014/main" xmlns="" id="{6425749C-F49C-452B-998B-55D68F4BA723}"/>
                </a:ext>
              </a:extLst>
            </p:cNvPr>
            <p:cNvGrpSpPr/>
            <p:nvPr/>
          </p:nvGrpSpPr>
          <p:grpSpPr>
            <a:xfrm>
              <a:off x="4243130" y="4764983"/>
              <a:ext cx="1231641" cy="1071430"/>
              <a:chOff x="4273419" y="4575110"/>
              <a:chExt cx="1231641" cy="1071430"/>
            </a:xfrm>
          </p:grpSpPr>
          <p:sp>
            <p:nvSpPr>
              <p:cNvPr id="45" name="직사각형 44">
                <a:extLst>
                  <a:ext uri="{FF2B5EF4-FFF2-40B4-BE49-F238E27FC236}">
                    <a16:creationId xmlns:a16="http://schemas.microsoft.com/office/drawing/2014/main" xmlns="" id="{49862A64-946E-4B42-BC6F-8E51494755DD}"/>
                  </a:ext>
                </a:extLst>
              </p:cNvPr>
              <p:cNvSpPr/>
              <p:nvPr/>
            </p:nvSpPr>
            <p:spPr>
              <a:xfrm>
                <a:off x="4273419" y="4575110"/>
                <a:ext cx="1231641" cy="335902"/>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c1 instance</a:t>
                </a:r>
                <a:endParaRPr lang="ko-KR" altLang="en-US" sz="1200" dirty="0">
                  <a:solidFill>
                    <a:schemeClr val="tx1"/>
                  </a:solidFill>
                  <a:latin typeface="SamsungOne 400" panose="020B0503030303020204" pitchFamily="34" charset="0"/>
                </a:endParaRPr>
              </a:p>
            </p:txBody>
          </p:sp>
          <p:sp>
            <p:nvSpPr>
              <p:cNvPr id="46" name="직사각형 45">
                <a:extLst>
                  <a:ext uri="{FF2B5EF4-FFF2-40B4-BE49-F238E27FC236}">
                    <a16:creationId xmlns:a16="http://schemas.microsoft.com/office/drawing/2014/main" xmlns="" id="{E08C1661-7CA0-4E94-8D49-5F21BDC901DA}"/>
                  </a:ext>
                </a:extLst>
              </p:cNvPr>
              <p:cNvSpPr/>
              <p:nvPr/>
            </p:nvSpPr>
            <p:spPr>
              <a:xfrm>
                <a:off x="4273419" y="4904792"/>
                <a:ext cx="1231641" cy="741748"/>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rPr>
                  <a:t>__name</a:t>
                </a:r>
              </a:p>
              <a:p>
                <a:pPr algn="ctr"/>
                <a:r>
                  <a:rPr lang="en-US" altLang="ko-KR" sz="1200">
                    <a:solidFill>
                      <a:schemeClr val="tx1"/>
                    </a:solidFill>
                    <a:latin typeface="SamsungOne 400" panose="020B0503030303020204" pitchFamily="34" charset="0"/>
                    <a:ea typeface="SamsungOne 400" panose="020B0503030303020204" pitchFamily="34" charset="0"/>
                  </a:rPr>
                  <a:t>__radius</a:t>
                </a:r>
              </a:p>
              <a:p>
                <a:pPr algn="ctr"/>
                <a:r>
                  <a:rPr lang="en-US" altLang="ko-KR" sz="1200">
                    <a:solidFill>
                      <a:schemeClr val="tx1"/>
                    </a:solidFill>
                    <a:latin typeface="SamsungOne 400" panose="020B0503030303020204" pitchFamily="34" charset="0"/>
                    <a:ea typeface="SamsungOne 400" panose="020B0503030303020204" pitchFamily="34" charset="0"/>
                  </a:rPr>
                  <a:t>__PI</a:t>
                </a:r>
                <a:endParaRPr lang="ko-KR" altLang="en-US" sz="1200">
                  <a:solidFill>
                    <a:schemeClr val="tx1"/>
                  </a:solidFill>
                  <a:latin typeface="SamsungOne 400" panose="020B0503030303020204" pitchFamily="34" charset="0"/>
                </a:endParaRPr>
              </a:p>
            </p:txBody>
          </p:sp>
        </p:grpSp>
        <p:grpSp>
          <p:nvGrpSpPr>
            <p:cNvPr id="27" name="그룹 26">
              <a:extLst>
                <a:ext uri="{FF2B5EF4-FFF2-40B4-BE49-F238E27FC236}">
                  <a16:creationId xmlns:a16="http://schemas.microsoft.com/office/drawing/2014/main" xmlns="" id="{1DC15FA0-E09A-4E32-9FEF-9EE4BC5973B0}"/>
                </a:ext>
              </a:extLst>
            </p:cNvPr>
            <p:cNvGrpSpPr/>
            <p:nvPr/>
          </p:nvGrpSpPr>
          <p:grpSpPr>
            <a:xfrm>
              <a:off x="5779571" y="4764983"/>
              <a:ext cx="1231641" cy="1071430"/>
              <a:chOff x="4273419" y="4575110"/>
              <a:chExt cx="1231641" cy="1071430"/>
            </a:xfrm>
          </p:grpSpPr>
          <p:sp>
            <p:nvSpPr>
              <p:cNvPr id="43" name="직사각형 42">
                <a:extLst>
                  <a:ext uri="{FF2B5EF4-FFF2-40B4-BE49-F238E27FC236}">
                    <a16:creationId xmlns:a16="http://schemas.microsoft.com/office/drawing/2014/main" xmlns="" id="{BB7F0B7D-844D-4C6B-A09E-C87AE38C8E3A}"/>
                  </a:ext>
                </a:extLst>
              </p:cNvPr>
              <p:cNvSpPr/>
              <p:nvPr/>
            </p:nvSpPr>
            <p:spPr>
              <a:xfrm>
                <a:off x="4273419" y="4575110"/>
                <a:ext cx="1231641" cy="335902"/>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c2 instance</a:t>
                </a:r>
                <a:endParaRPr lang="ko-KR" altLang="en-US" sz="1200" dirty="0">
                  <a:solidFill>
                    <a:schemeClr val="tx1"/>
                  </a:solidFill>
                  <a:latin typeface="SamsungOne 400" panose="020B0503030303020204" pitchFamily="34" charset="0"/>
                </a:endParaRPr>
              </a:p>
            </p:txBody>
          </p:sp>
          <p:sp>
            <p:nvSpPr>
              <p:cNvPr id="44" name="직사각형 43">
                <a:extLst>
                  <a:ext uri="{FF2B5EF4-FFF2-40B4-BE49-F238E27FC236}">
                    <a16:creationId xmlns:a16="http://schemas.microsoft.com/office/drawing/2014/main" xmlns="" id="{8E80BFB5-5AD9-48A8-963F-A01805C4FBB5}"/>
                  </a:ext>
                </a:extLst>
              </p:cNvPr>
              <p:cNvSpPr/>
              <p:nvPr/>
            </p:nvSpPr>
            <p:spPr>
              <a:xfrm>
                <a:off x="4273419" y="4904792"/>
                <a:ext cx="1231641" cy="741748"/>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rPr>
                  <a:t>__name</a:t>
                </a:r>
              </a:p>
              <a:p>
                <a:pPr algn="ctr"/>
                <a:r>
                  <a:rPr lang="en-US" altLang="ko-KR" sz="1200">
                    <a:solidFill>
                      <a:schemeClr val="tx1"/>
                    </a:solidFill>
                    <a:latin typeface="SamsungOne 400" panose="020B0503030303020204" pitchFamily="34" charset="0"/>
                    <a:ea typeface="SamsungOne 400" panose="020B0503030303020204" pitchFamily="34" charset="0"/>
                  </a:rPr>
                  <a:t>__radius</a:t>
                </a:r>
              </a:p>
              <a:p>
                <a:pPr algn="ctr"/>
                <a:r>
                  <a:rPr lang="en-US" altLang="ko-KR" sz="1200">
                    <a:solidFill>
                      <a:schemeClr val="tx1"/>
                    </a:solidFill>
                    <a:latin typeface="SamsungOne 400" panose="020B0503030303020204" pitchFamily="34" charset="0"/>
                    <a:ea typeface="SamsungOne 400" panose="020B0503030303020204" pitchFamily="34" charset="0"/>
                  </a:rPr>
                  <a:t>__PI</a:t>
                </a:r>
                <a:endParaRPr lang="ko-KR" altLang="en-US" sz="1200">
                  <a:solidFill>
                    <a:schemeClr val="tx1"/>
                  </a:solidFill>
                  <a:latin typeface="SamsungOne 400" panose="020B0503030303020204" pitchFamily="34" charset="0"/>
                </a:endParaRPr>
              </a:p>
            </p:txBody>
          </p:sp>
        </p:grpSp>
        <p:grpSp>
          <p:nvGrpSpPr>
            <p:cNvPr id="29" name="그룹 28">
              <a:extLst>
                <a:ext uri="{FF2B5EF4-FFF2-40B4-BE49-F238E27FC236}">
                  <a16:creationId xmlns:a16="http://schemas.microsoft.com/office/drawing/2014/main" xmlns="" id="{BECD7B97-3EB8-4C87-9A21-02EE7985F5EB}"/>
                </a:ext>
              </a:extLst>
            </p:cNvPr>
            <p:cNvGrpSpPr/>
            <p:nvPr/>
          </p:nvGrpSpPr>
          <p:grpSpPr>
            <a:xfrm>
              <a:off x="7377073" y="4764983"/>
              <a:ext cx="1231641" cy="1071430"/>
              <a:chOff x="4273419" y="4575110"/>
              <a:chExt cx="1231641" cy="1071430"/>
            </a:xfrm>
          </p:grpSpPr>
          <p:sp>
            <p:nvSpPr>
              <p:cNvPr id="41" name="직사각형 40">
                <a:extLst>
                  <a:ext uri="{FF2B5EF4-FFF2-40B4-BE49-F238E27FC236}">
                    <a16:creationId xmlns:a16="http://schemas.microsoft.com/office/drawing/2014/main" xmlns="" id="{86CCB5BD-FFE3-43E0-9302-9EA4BB4BFBA0}"/>
                  </a:ext>
                </a:extLst>
              </p:cNvPr>
              <p:cNvSpPr/>
              <p:nvPr/>
            </p:nvSpPr>
            <p:spPr>
              <a:xfrm>
                <a:off x="4273419" y="4575110"/>
                <a:ext cx="1231641" cy="335902"/>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c3 instance</a:t>
                </a:r>
                <a:endParaRPr lang="ko-KR" altLang="en-US" sz="1200" dirty="0">
                  <a:solidFill>
                    <a:schemeClr val="tx1"/>
                  </a:solidFill>
                  <a:latin typeface="SamsungOne 400" panose="020B0503030303020204" pitchFamily="34" charset="0"/>
                </a:endParaRPr>
              </a:p>
            </p:txBody>
          </p:sp>
          <p:sp>
            <p:nvSpPr>
              <p:cNvPr id="42" name="직사각형 41">
                <a:extLst>
                  <a:ext uri="{FF2B5EF4-FFF2-40B4-BE49-F238E27FC236}">
                    <a16:creationId xmlns:a16="http://schemas.microsoft.com/office/drawing/2014/main" xmlns="" id="{5C984430-8D14-499E-B2B5-F662BD2384E5}"/>
                  </a:ext>
                </a:extLst>
              </p:cNvPr>
              <p:cNvSpPr/>
              <p:nvPr/>
            </p:nvSpPr>
            <p:spPr>
              <a:xfrm>
                <a:off x="4273419" y="4904792"/>
                <a:ext cx="1231641" cy="741748"/>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__name</a:t>
                </a:r>
              </a:p>
              <a:p>
                <a:pPr algn="ctr"/>
                <a:r>
                  <a:rPr lang="en-US" altLang="ko-KR" sz="1200" dirty="0">
                    <a:solidFill>
                      <a:schemeClr val="tx1"/>
                    </a:solidFill>
                    <a:latin typeface="SamsungOne 400" panose="020B0503030303020204" pitchFamily="34" charset="0"/>
                    <a:ea typeface="SamsungOne 400" panose="020B0503030303020204" pitchFamily="34" charset="0"/>
                  </a:rPr>
                  <a:t>__radius</a:t>
                </a:r>
              </a:p>
              <a:p>
                <a:pPr algn="ctr"/>
                <a:r>
                  <a:rPr lang="en-US" altLang="ko-KR" sz="1200" dirty="0">
                    <a:solidFill>
                      <a:schemeClr val="tx1"/>
                    </a:solidFill>
                    <a:latin typeface="SamsungOne 400" panose="020B0503030303020204" pitchFamily="34" charset="0"/>
                    <a:ea typeface="SamsungOne 400" panose="020B0503030303020204" pitchFamily="34" charset="0"/>
                  </a:rPr>
                  <a:t>__PI</a:t>
                </a:r>
                <a:endParaRPr lang="ko-KR" altLang="en-US" sz="1200" dirty="0">
                  <a:solidFill>
                    <a:schemeClr val="tx1"/>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9797A8CA-6435-4581-9954-FDCBDC08A115}"/>
                </a:ext>
              </a:extLst>
            </p:cNvPr>
            <p:cNvGrpSpPr/>
            <p:nvPr/>
          </p:nvGrpSpPr>
          <p:grpSpPr>
            <a:xfrm>
              <a:off x="5779570" y="3671771"/>
              <a:ext cx="1231641" cy="665584"/>
              <a:chOff x="4273419" y="4575110"/>
              <a:chExt cx="1231641" cy="665584"/>
            </a:xfrm>
          </p:grpSpPr>
          <p:sp>
            <p:nvSpPr>
              <p:cNvPr id="39" name="직사각형 38">
                <a:extLst>
                  <a:ext uri="{FF2B5EF4-FFF2-40B4-BE49-F238E27FC236}">
                    <a16:creationId xmlns:a16="http://schemas.microsoft.com/office/drawing/2014/main" xmlns="" id="{B955C438-988F-49DA-AB88-50D2685819D9}"/>
                  </a:ext>
                </a:extLst>
              </p:cNvPr>
              <p:cNvSpPr/>
              <p:nvPr/>
            </p:nvSpPr>
            <p:spPr>
              <a:xfrm>
                <a:off x="4273419" y="4575110"/>
                <a:ext cx="1231641" cy="335902"/>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Circle class</a:t>
                </a:r>
                <a:endParaRPr lang="ko-KR" altLang="en-US" sz="1200" dirty="0">
                  <a:solidFill>
                    <a:schemeClr val="tx1"/>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AD07BB46-9241-4A57-82E4-5F9055624C14}"/>
                  </a:ext>
                </a:extLst>
              </p:cNvPr>
              <p:cNvSpPr/>
              <p:nvPr/>
            </p:nvSpPr>
            <p:spPr>
              <a:xfrm>
                <a:off x="4273419" y="4904792"/>
                <a:ext cx="1231641" cy="33590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rgbClr val="FF0000"/>
                  </a:solidFill>
                </a:endParaRPr>
              </a:p>
            </p:txBody>
          </p:sp>
        </p:grpSp>
        <p:sp>
          <p:nvSpPr>
            <p:cNvPr id="31" name="직사각형 30">
              <a:extLst>
                <a:ext uri="{FF2B5EF4-FFF2-40B4-BE49-F238E27FC236}">
                  <a16:creationId xmlns:a16="http://schemas.microsoft.com/office/drawing/2014/main" xmlns="" id="{B643CD30-EE19-408C-9EFF-7DE9F49778A2}"/>
                </a:ext>
              </a:extLst>
            </p:cNvPr>
            <p:cNvSpPr/>
            <p:nvPr/>
          </p:nvSpPr>
          <p:spPr>
            <a:xfrm>
              <a:off x="4185920" y="5059105"/>
              <a:ext cx="4473301" cy="811603"/>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xmlns="" id="{2320E6F6-3464-4C93-AE46-935C092FE760}"/>
                </a:ext>
              </a:extLst>
            </p:cNvPr>
            <p:cNvSpPr txBox="1"/>
            <p:nvPr/>
          </p:nvSpPr>
          <p:spPr>
            <a:xfrm>
              <a:off x="5389593" y="5935018"/>
              <a:ext cx="1987480" cy="276999"/>
            </a:xfrm>
            <a:prstGeom prst="rect">
              <a:avLst/>
            </a:prstGeom>
            <a:solidFill>
              <a:schemeClr val="accent4">
                <a:lumMod val="20000"/>
                <a:lumOff val="80000"/>
              </a:schemeClr>
            </a:solidFill>
            <a:ln>
              <a:solidFill>
                <a:srgbClr val="FF000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instance variables</a:t>
              </a:r>
              <a:endParaRPr lang="ko-KR" altLang="en-US" sz="1200" dirty="0">
                <a:latin typeface="SamsungOne 400" panose="020B0503030303020204" pitchFamily="34" charset="0"/>
              </a:endParaRPr>
            </a:p>
          </p:txBody>
        </p:sp>
        <p:sp>
          <p:nvSpPr>
            <p:cNvPr id="34" name="TextBox 33">
              <a:extLst>
                <a:ext uri="{FF2B5EF4-FFF2-40B4-BE49-F238E27FC236}">
                  <a16:creationId xmlns:a16="http://schemas.microsoft.com/office/drawing/2014/main" xmlns="" id="{7B82DC3E-06D1-464F-A17C-F0E60F49B914}"/>
                </a:ext>
              </a:extLst>
            </p:cNvPr>
            <p:cNvSpPr txBox="1"/>
            <p:nvPr/>
          </p:nvSpPr>
          <p:spPr>
            <a:xfrm>
              <a:off x="7204433" y="4024815"/>
              <a:ext cx="1756687" cy="276999"/>
            </a:xfrm>
            <a:prstGeom prst="rect">
              <a:avLst/>
            </a:prstGeom>
            <a:solidFill>
              <a:schemeClr val="accent4">
                <a:lumMod val="20000"/>
                <a:lumOff val="80000"/>
              </a:schemeClr>
            </a:solidFill>
            <a:ln>
              <a:solidFill>
                <a:srgbClr val="FF000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class definition body</a:t>
              </a:r>
              <a:endParaRPr lang="ko-KR" altLang="en-US" sz="1200" dirty="0">
                <a:latin typeface="SamsungOne 400" panose="020B0503030303020204" pitchFamily="34" charset="0"/>
              </a:endParaRPr>
            </a:p>
          </p:txBody>
        </p:sp>
        <p:cxnSp>
          <p:nvCxnSpPr>
            <p:cNvPr id="4" name="직선 화살표 연결선 3"/>
            <p:cNvCxnSpPr>
              <a:stCxn id="45" idx="0"/>
            </p:cNvCxnSpPr>
            <p:nvPr/>
          </p:nvCxnSpPr>
          <p:spPr>
            <a:xfrm flipV="1">
              <a:off x="4858951" y="4178710"/>
              <a:ext cx="1286210" cy="58627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p:cNvCxnSpPr>
              <a:stCxn id="43" idx="0"/>
            </p:cNvCxnSpPr>
            <p:nvPr/>
          </p:nvCxnSpPr>
          <p:spPr>
            <a:xfrm flipH="1" flipV="1">
              <a:off x="6378398" y="4174665"/>
              <a:ext cx="16994" cy="59031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a:stCxn id="41" idx="0"/>
            </p:cNvCxnSpPr>
            <p:nvPr/>
          </p:nvCxnSpPr>
          <p:spPr>
            <a:xfrm flipH="1" flipV="1">
              <a:off x="6689276" y="4178710"/>
              <a:ext cx="1303618" cy="58627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직사각형 2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5" name="직사각형 3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36" name="TextBox 35">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6.1. What are instance variables?</a:t>
            </a:r>
          </a:p>
        </p:txBody>
      </p:sp>
      <p:sp>
        <p:nvSpPr>
          <p:cNvPr id="37" name="직사각형 36">
            <a:extLst>
              <a:ext uri="{FF2B5EF4-FFF2-40B4-BE49-F238E27FC236}">
                <a16:creationId xmlns="" xmlns:a16="http://schemas.microsoft.com/office/drawing/2014/main" id="{F592450A-01E1-4E06-9A3E-8EA290D8E695}"/>
              </a:ext>
            </a:extLst>
          </p:cNvPr>
          <p:cNvSpPr/>
          <p:nvPr/>
        </p:nvSpPr>
        <p:spPr>
          <a:xfrm>
            <a:off x="580388" y="2022483"/>
            <a:ext cx="8804244"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__name, __radius, __PI in the code below can have different values for each instance.</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Such variables are called instance variables.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reason for __ is to hide these instance from external access. </a:t>
            </a:r>
          </a:p>
        </p:txBody>
      </p:sp>
      <p:grpSp>
        <p:nvGrpSpPr>
          <p:cNvPr id="5" name="그룹 4"/>
          <p:cNvGrpSpPr/>
          <p:nvPr/>
        </p:nvGrpSpPr>
        <p:grpSpPr>
          <a:xfrm>
            <a:off x="713769" y="2973615"/>
            <a:ext cx="4573153" cy="985984"/>
            <a:chOff x="713769" y="2973615"/>
            <a:chExt cx="4573153" cy="985984"/>
          </a:xfrm>
        </p:grpSpPr>
        <p:pic>
          <p:nvPicPr>
            <p:cNvPr id="3" name="그림 2">
              <a:extLst>
                <a:ext uri="{FF2B5EF4-FFF2-40B4-BE49-F238E27FC236}">
                  <a16:creationId xmlns:a16="http://schemas.microsoft.com/office/drawing/2014/main" xmlns="" id="{43599C2F-7600-4CB3-AFB0-FE3501AC00E1}"/>
                </a:ext>
              </a:extLst>
            </p:cNvPr>
            <p:cNvPicPr>
              <a:picLocks noChangeAspect="1"/>
            </p:cNvPicPr>
            <p:nvPr/>
          </p:nvPicPr>
          <p:blipFill>
            <a:blip r:embed="rId4"/>
            <a:stretch>
              <a:fillRect/>
            </a:stretch>
          </p:blipFill>
          <p:spPr>
            <a:xfrm>
              <a:off x="713769" y="2973616"/>
              <a:ext cx="4290850" cy="985983"/>
            </a:xfrm>
            <a:prstGeom prst="rect">
              <a:avLst/>
            </a:prstGeom>
          </p:spPr>
        </p:pic>
        <p:sp>
          <p:nvSpPr>
            <p:cNvPr id="2" name="직사각형 1"/>
            <p:cNvSpPr/>
            <p:nvPr/>
          </p:nvSpPr>
          <p:spPr>
            <a:xfrm>
              <a:off x="3214838" y="3362147"/>
              <a:ext cx="1867301" cy="52791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4678097" y="2973615"/>
              <a:ext cx="608825" cy="98598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xmlns="" id="{ED9F1E0A-2164-8942-887D-B32E9FEA2BA3}"/>
                </a:ext>
              </a:extLst>
            </p:cNvPr>
            <p:cNvSpPr txBox="1"/>
            <p:nvPr/>
          </p:nvSpPr>
          <p:spPr>
            <a:xfrm>
              <a:off x="3180458" y="3376458"/>
              <a:ext cx="1890261" cy="162000"/>
            </a:xfrm>
            <a:prstGeom prst="rect">
              <a:avLst/>
            </a:prstGeom>
            <a:solidFill>
              <a:srgbClr val="F7F7F7"/>
            </a:solid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sp>
          <p:nvSpPr>
            <p:cNvPr id="47" name="TextBox 46">
              <a:extLst>
                <a:ext uri="{FF2B5EF4-FFF2-40B4-BE49-F238E27FC236}">
                  <a16:creationId xmlns:a16="http://schemas.microsoft.com/office/drawing/2014/main" xmlns="" id="{ED9F1E0A-2164-8942-887D-B32E9FEA2BA3}"/>
                </a:ext>
              </a:extLst>
            </p:cNvPr>
            <p:cNvSpPr txBox="1"/>
            <p:nvPr/>
          </p:nvSpPr>
          <p:spPr>
            <a:xfrm>
              <a:off x="3180458" y="3542190"/>
              <a:ext cx="1890261" cy="162000"/>
            </a:xfrm>
            <a:prstGeom prst="rect">
              <a:avLst/>
            </a:prstGeom>
            <a:solidFill>
              <a:srgbClr val="F7F7F7"/>
            </a:solid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sp>
          <p:nvSpPr>
            <p:cNvPr id="48" name="TextBox 47">
              <a:extLst>
                <a:ext uri="{FF2B5EF4-FFF2-40B4-BE49-F238E27FC236}">
                  <a16:creationId xmlns:a16="http://schemas.microsoft.com/office/drawing/2014/main" xmlns="" id="{ED9F1E0A-2164-8942-887D-B32E9FEA2BA3}"/>
                </a:ext>
              </a:extLst>
            </p:cNvPr>
            <p:cNvSpPr txBox="1"/>
            <p:nvPr/>
          </p:nvSpPr>
          <p:spPr>
            <a:xfrm>
              <a:off x="3180458" y="3713756"/>
              <a:ext cx="1890261" cy="162000"/>
            </a:xfrm>
            <a:prstGeom prst="rect">
              <a:avLst/>
            </a:prstGeom>
            <a:solidFill>
              <a:srgbClr val="F7F7F7"/>
            </a:solid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08321045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8" name="직사각형 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10" name="TextBox 9">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6.2. What are class variables?</a:t>
            </a:r>
          </a:p>
        </p:txBody>
      </p:sp>
      <p:sp>
        <p:nvSpPr>
          <p:cNvPr id="11" name="직사각형 10">
            <a:extLst>
              <a:ext uri="{FF2B5EF4-FFF2-40B4-BE49-F238E27FC236}">
                <a16:creationId xmlns="" xmlns:a16="http://schemas.microsoft.com/office/drawing/2014/main" id="{F592450A-01E1-4E06-9A3E-8EA290D8E695}"/>
              </a:ext>
            </a:extLst>
          </p:cNvPr>
          <p:cNvSpPr/>
          <p:nvPr/>
        </p:nvSpPr>
        <p:spPr>
          <a:xfrm>
            <a:off x="580388" y="2031072"/>
            <a:ext cx="8804244"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Instance variables may have common attributes that must be shared by the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code example, PI is an attribute of such sort. If this attribute is shared by the individual instances, data overlap will be reduced, and error detection will be easier.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value of </a:t>
            </a:r>
            <a:r>
              <a:rPr lang="en-US" altLang="ko-KR" sz="1300" dirty="0" err="1">
                <a:solidFill>
                  <a:schemeClr val="tx1"/>
                </a:solidFill>
                <a:latin typeface="SamsungOne 400" panose="020B0503030303020204" pitchFamily="34" charset="0"/>
                <a:ea typeface="SamsungOne 400" panose="020B0503030303020204" pitchFamily="34" charset="0"/>
              </a:rPr>
              <a:t>self.__PI</a:t>
            </a:r>
            <a:r>
              <a:rPr lang="en-US" altLang="ko-KR" sz="1300" dirty="0">
                <a:solidFill>
                  <a:schemeClr val="tx1"/>
                </a:solidFill>
                <a:latin typeface="SamsungOne 400" panose="020B0503030303020204" pitchFamily="34" charset="0"/>
                <a:ea typeface="SamsungOne 400" panose="020B0503030303020204" pitchFamily="34" charset="0"/>
              </a:rPr>
              <a:t> of the Circle class were to be constant, c1, c2 and c3 must share the PI value.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Here, you use what is called a class variable. </a:t>
            </a:r>
          </a:p>
        </p:txBody>
      </p:sp>
    </p:spTree>
    <p:extLst>
      <p:ext uri="{BB962C8B-B14F-4D97-AF65-F5344CB8AC3E}">
        <p14:creationId xmlns:p14="http://schemas.microsoft.com/office/powerpoint/2010/main" val="2969776861"/>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688654" y="3628500"/>
            <a:ext cx="5992306" cy="149214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xmlns="" id="{A41F3372-414B-4EE8-B6AC-D3FA23AF8C5B}"/>
              </a:ext>
            </a:extLst>
          </p:cNvPr>
          <p:cNvGrpSpPr/>
          <p:nvPr/>
        </p:nvGrpSpPr>
        <p:grpSpPr>
          <a:xfrm>
            <a:off x="1730278" y="3054665"/>
            <a:ext cx="6587832" cy="2759163"/>
            <a:chOff x="1097647" y="2619161"/>
            <a:chExt cx="6587832" cy="2759163"/>
          </a:xfrm>
        </p:grpSpPr>
        <p:grpSp>
          <p:nvGrpSpPr>
            <p:cNvPr id="8" name="그룹 7">
              <a:extLst>
                <a:ext uri="{FF2B5EF4-FFF2-40B4-BE49-F238E27FC236}">
                  <a16:creationId xmlns:a16="http://schemas.microsoft.com/office/drawing/2014/main" xmlns="" id="{37D0C080-E286-40AD-90B0-73DD0C05F9EB}"/>
                </a:ext>
              </a:extLst>
            </p:cNvPr>
            <p:cNvGrpSpPr/>
            <p:nvPr/>
          </p:nvGrpSpPr>
          <p:grpSpPr>
            <a:xfrm>
              <a:off x="1097647" y="2619161"/>
              <a:ext cx="6587832" cy="2759163"/>
              <a:chOff x="1523812" y="2185700"/>
              <a:chExt cx="5184576" cy="3208037"/>
            </a:xfrm>
          </p:grpSpPr>
          <p:sp>
            <p:nvSpPr>
              <p:cNvPr id="9" name="직사각형 8">
                <a:extLst>
                  <a:ext uri="{FF2B5EF4-FFF2-40B4-BE49-F238E27FC236}">
                    <a16:creationId xmlns:a16="http://schemas.microsoft.com/office/drawing/2014/main" xmlns="" id="{B1E9FDCD-4591-4796-AB79-FB8D4B0EE2C9}"/>
                  </a:ext>
                </a:extLst>
              </p:cNvPr>
              <p:cNvSpPr/>
              <p:nvPr/>
            </p:nvSpPr>
            <p:spPr>
              <a:xfrm>
                <a:off x="1787445" y="3248817"/>
                <a:ext cx="749611" cy="272476"/>
              </a:xfrm>
              <a:prstGeom prst="rect">
                <a:avLst/>
              </a:prstGeom>
              <a:solidFill>
                <a:srgbClr val="DAE3F3">
                  <a:alpha val="99000"/>
                </a:srgbClr>
              </a:solidFill>
            </p:spPr>
            <p:txBody>
              <a:bodyPr wrap="square">
                <a:spAutoFit/>
              </a:bodyPr>
              <a:lstStyle/>
              <a:p>
                <a:pPr fontAlgn="base"/>
                <a:endParaRPr lang="ko-KR" altLang="en-US" sz="1200" dirty="0">
                  <a:latin typeface="D2Coding" pitchFamily="49" charset="-127"/>
                  <a:ea typeface="D2Coding" pitchFamily="49" charset="-127"/>
                </a:endParaRPr>
              </a:p>
            </p:txBody>
          </p:sp>
          <p:sp>
            <p:nvSpPr>
              <p:cNvPr id="10" name="직사각형 9">
                <a:extLst>
                  <a:ext uri="{FF2B5EF4-FFF2-40B4-BE49-F238E27FC236}">
                    <a16:creationId xmlns:a16="http://schemas.microsoft.com/office/drawing/2014/main" xmlns="" id="{D3D31CF2-003A-4869-9249-7BDC52F49136}"/>
                  </a:ext>
                </a:extLst>
              </p:cNvPr>
              <p:cNvSpPr/>
              <p:nvPr/>
            </p:nvSpPr>
            <p:spPr>
              <a:xfrm>
                <a:off x="2305824" y="3843271"/>
                <a:ext cx="1036555" cy="241571"/>
              </a:xfrm>
              <a:prstGeom prst="rect">
                <a:avLst/>
              </a:prstGeom>
              <a:solidFill>
                <a:srgbClr val="DAE3F3">
                  <a:alpha val="99000"/>
                </a:srgbClr>
              </a:solidFill>
            </p:spPr>
            <p:txBody>
              <a:bodyPr wrap="square">
                <a:spAutoFit/>
              </a:bodyPr>
              <a:lstStyle/>
              <a:p>
                <a:pPr fontAlgn="base"/>
                <a:endParaRPr lang="ko-KR" altLang="en-US" sz="1200" dirty="0">
                  <a:latin typeface="D2Coding" pitchFamily="49" charset="-127"/>
                  <a:ea typeface="D2Coding" pitchFamily="49" charset="-127"/>
                </a:endParaRPr>
              </a:p>
            </p:txBody>
          </p:sp>
          <p:sp>
            <p:nvSpPr>
              <p:cNvPr id="11" name="직사각형 10">
                <a:extLst>
                  <a:ext uri="{FF2B5EF4-FFF2-40B4-BE49-F238E27FC236}">
                    <a16:creationId xmlns:a16="http://schemas.microsoft.com/office/drawing/2014/main" xmlns="" id="{8ED7002D-D076-4890-858B-BD7C0326336A}"/>
                  </a:ext>
                </a:extLst>
              </p:cNvPr>
              <p:cNvSpPr/>
              <p:nvPr/>
            </p:nvSpPr>
            <p:spPr>
              <a:xfrm>
                <a:off x="1523812" y="2852889"/>
                <a:ext cx="5184576" cy="1610313"/>
              </a:xfrm>
              <a:prstGeom prst="rect">
                <a:avLst/>
              </a:prstGeom>
            </p:spPr>
            <p:txBody>
              <a:bodyPr wrap="square">
                <a:spAutoFit/>
              </a:bodyPr>
              <a:lstStyle/>
              <a:p>
                <a:pPr algn="just" fontAlgn="base">
                  <a:lnSpc>
                    <a:spcPct val="140000"/>
                  </a:lnSpc>
                </a:pPr>
                <a:r>
                  <a:rPr lang="en-US" altLang="ko-KR" sz="1200" kern="0" dirty="0">
                    <a:solidFill>
                      <a:srgbClr val="000000"/>
                    </a:solidFill>
                    <a:latin typeface="D2Coding" panose="020B0609020101020101" pitchFamily="49" charset="-127"/>
                  </a:rPr>
                  <a:t>class Circle:</a:t>
                </a:r>
                <a:endParaRPr lang="en-US" altLang="ko-KR" sz="1200" kern="0" dirty="0">
                  <a:solidFill>
                    <a:srgbClr val="000000"/>
                  </a:solidFill>
                </a:endParaRPr>
              </a:p>
              <a:p>
                <a:pPr algn="just" fontAlgn="base">
                  <a:lnSpc>
                    <a:spcPct val="140000"/>
                  </a:lnSpc>
                </a:pPr>
                <a:r>
                  <a:rPr lang="en-US" altLang="ko-KR" sz="1200" kern="0" dirty="0">
                    <a:solidFill>
                      <a:srgbClr val="0000FF"/>
                    </a:solidFill>
                    <a:latin typeface="D2Coding" panose="020B0609020101020101" pitchFamily="49" charset="-127"/>
                  </a:rPr>
                  <a:t>    PI = 3.1415</a:t>
                </a:r>
                <a:r>
                  <a:rPr lang="en-US" altLang="ko-KR" sz="1200" kern="0" dirty="0">
                    <a:solidFill>
                      <a:srgbClr val="000000"/>
                    </a:solidFill>
                    <a:latin typeface="D2Coding" panose="020B0609020101020101" pitchFamily="49" charset="-127"/>
                  </a:rPr>
                  <a:t>    </a:t>
                </a:r>
                <a:r>
                  <a:rPr lang="en-US" altLang="ko-KR" sz="1200" kern="0" dirty="0" smtClean="0">
                    <a:solidFill>
                      <a:srgbClr val="699B37"/>
                    </a:solidFill>
                    <a:latin typeface="D2Coding" panose="020B0609020101020101" pitchFamily="49" charset="-127"/>
                  </a:rPr>
                  <a:t># </a:t>
                </a:r>
                <a:r>
                  <a:rPr lang="en-US" altLang="ko-KR" sz="1200" kern="0" dirty="0" smtClean="0">
                    <a:solidFill>
                      <a:srgbClr val="699B37"/>
                    </a:solidFill>
                    <a:latin typeface="D2Coding" panose="020B0609020101020101" pitchFamily="49" charset="-127"/>
                    <a:ea typeface="D2Coding" panose="020B0609020101020101" pitchFamily="49" charset="-127"/>
                  </a:rPr>
                  <a:t>class variable</a:t>
                </a:r>
                <a:endParaRPr lang="ko-KR" altLang="en-US" sz="1200" kern="0" dirty="0" smtClean="0">
                  <a:solidFill>
                    <a:srgbClr val="000000"/>
                  </a:solidFill>
                </a:endParaRPr>
              </a:p>
              <a:p>
                <a:pPr algn="just" fontAlgn="base">
                  <a:lnSpc>
                    <a:spcPct val="140000"/>
                  </a:lnSpc>
                </a:pPr>
                <a:r>
                  <a:rPr lang="en-US" altLang="ko-KR" sz="1200" kern="0" dirty="0" smtClean="0">
                    <a:solidFill>
                      <a:srgbClr val="000000"/>
                    </a:solidFill>
                    <a:latin typeface="D2Coding" panose="020B0609020101020101" pitchFamily="49" charset="-127"/>
                  </a:rPr>
                  <a:t>    </a:t>
                </a:r>
                <a:r>
                  <a:rPr lang="en-US" altLang="ko-KR" sz="1200" kern="0" dirty="0" err="1" smtClean="0">
                    <a:solidFill>
                      <a:srgbClr val="000000"/>
                    </a:solidFill>
                    <a:latin typeface="D2Coding" panose="020B0609020101020101" pitchFamily="49" charset="-127"/>
                  </a:rPr>
                  <a:t>def</a:t>
                </a:r>
                <a:r>
                  <a:rPr lang="en-US" altLang="ko-KR" sz="1200" kern="0" dirty="0" smtClean="0">
                    <a:solidFill>
                      <a:srgbClr val="000000"/>
                    </a:solidFill>
                    <a:latin typeface="D2Coding" panose="020B0609020101020101" pitchFamily="49" charset="-127"/>
                  </a:rPr>
                  <a:t> __</a:t>
                </a:r>
                <a:r>
                  <a:rPr lang="en-US" altLang="ko-KR" sz="1200" kern="0" dirty="0" err="1" smtClean="0">
                    <a:solidFill>
                      <a:srgbClr val="000000"/>
                    </a:solidFill>
                    <a:latin typeface="D2Coding" panose="020B0609020101020101" pitchFamily="49" charset="-127"/>
                  </a:rPr>
                  <a:t>init</a:t>
                </a:r>
                <a:r>
                  <a:rPr lang="en-US" altLang="ko-KR" sz="1200" kern="0" dirty="0" smtClean="0">
                    <a:solidFill>
                      <a:srgbClr val="000000"/>
                    </a:solidFill>
                    <a:latin typeface="D2Coding" panose="020B0609020101020101" pitchFamily="49" charset="-127"/>
                  </a:rPr>
                  <a:t>__(self, name, radius):</a:t>
                </a:r>
                <a:endParaRPr lang="en-US" altLang="ko-KR" sz="1200" kern="0" dirty="0" smtClean="0">
                  <a:solidFill>
                    <a:srgbClr val="000000"/>
                  </a:solidFill>
                </a:endParaRPr>
              </a:p>
              <a:p>
                <a:pPr algn="just" fontAlgn="base">
                  <a:lnSpc>
                    <a:spcPct val="140000"/>
                  </a:lnSpc>
                </a:pPr>
                <a:r>
                  <a:rPr lang="en-US" altLang="ko-KR" sz="1200" kern="0" dirty="0" smtClean="0">
                    <a:solidFill>
                      <a:srgbClr val="000000"/>
                    </a:solidFill>
                    <a:latin typeface="D2Coding" panose="020B0609020101020101" pitchFamily="49" charset="-127"/>
                  </a:rPr>
                  <a:t>        </a:t>
                </a:r>
                <a:r>
                  <a:rPr lang="en-US" altLang="ko-KR" sz="1200" kern="0" dirty="0" err="1">
                    <a:solidFill>
                      <a:srgbClr val="000000"/>
                    </a:solidFill>
                    <a:latin typeface="D2Coding" panose="020B0609020101020101" pitchFamily="49" charset="-127"/>
                  </a:rPr>
                  <a:t>self.__name</a:t>
                </a:r>
                <a:r>
                  <a:rPr lang="en-US" altLang="ko-KR" sz="1200" kern="0" dirty="0">
                    <a:solidFill>
                      <a:srgbClr val="000000"/>
                    </a:solidFill>
                    <a:latin typeface="D2Coding" panose="020B0609020101020101" pitchFamily="49" charset="-127"/>
                  </a:rPr>
                  <a:t>   = name </a:t>
                </a:r>
                <a:endParaRPr lang="en-US" altLang="ko-KR" sz="1200" kern="0" dirty="0" smtClean="0">
                  <a:solidFill>
                    <a:srgbClr val="000000"/>
                  </a:solidFill>
                  <a:latin typeface="D2Coding" panose="020B0609020101020101" pitchFamily="49" charset="-127"/>
                </a:endParaRPr>
              </a:p>
              <a:p>
                <a:pPr algn="just" fontAlgn="base">
                  <a:lnSpc>
                    <a:spcPct val="140000"/>
                  </a:lnSpc>
                </a:pPr>
                <a:r>
                  <a:rPr lang="en-US" altLang="ko-KR" sz="1200" kern="0" dirty="0">
                    <a:solidFill>
                      <a:srgbClr val="000000"/>
                    </a:solidFill>
                    <a:latin typeface="D2Coding" panose="020B0609020101020101" pitchFamily="49" charset="-127"/>
                  </a:rPr>
                  <a:t> </a:t>
                </a:r>
                <a:r>
                  <a:rPr lang="en-US" altLang="ko-KR" sz="1200" kern="0" dirty="0" smtClean="0">
                    <a:solidFill>
                      <a:srgbClr val="000000"/>
                    </a:solidFill>
                    <a:latin typeface="D2Coding" panose="020B0609020101020101" pitchFamily="49" charset="-127"/>
                  </a:rPr>
                  <a:t>       </a:t>
                </a:r>
                <a:r>
                  <a:rPr lang="en-US" altLang="ko-KR" sz="1200" kern="0" dirty="0" err="1" smtClean="0">
                    <a:solidFill>
                      <a:srgbClr val="000000"/>
                    </a:solidFill>
                    <a:latin typeface="D2Coding" panose="020B0609020101020101" pitchFamily="49" charset="-127"/>
                  </a:rPr>
                  <a:t>self.__radius</a:t>
                </a:r>
                <a:r>
                  <a:rPr lang="en-US" altLang="ko-KR" sz="1200" kern="0" dirty="0" smtClean="0">
                    <a:solidFill>
                      <a:srgbClr val="000000"/>
                    </a:solidFill>
                    <a:latin typeface="D2Coding" panose="020B0609020101020101" pitchFamily="49" charset="-127"/>
                  </a:rPr>
                  <a:t> = radius</a:t>
                </a:r>
                <a:endParaRPr lang="ko-KR" altLang="en-US" sz="1200" kern="0" dirty="0">
                  <a:solidFill>
                    <a:srgbClr val="000000"/>
                  </a:solidFill>
                </a:endParaRPr>
              </a:p>
            </p:txBody>
          </p:sp>
          <p:sp>
            <p:nvSpPr>
              <p:cNvPr id="12" name="TextBox 11">
                <a:extLst>
                  <a:ext uri="{FF2B5EF4-FFF2-40B4-BE49-F238E27FC236}">
                    <a16:creationId xmlns:a16="http://schemas.microsoft.com/office/drawing/2014/main" xmlns="" id="{B6DDBC58-EFAA-4C0A-A631-1ABDA291D52E}"/>
                  </a:ext>
                </a:extLst>
              </p:cNvPr>
              <p:cNvSpPr txBox="1"/>
              <p:nvPr/>
            </p:nvSpPr>
            <p:spPr>
              <a:xfrm>
                <a:off x="2933152" y="2185700"/>
                <a:ext cx="2736304" cy="572556"/>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Circle class variable : </a:t>
                </a:r>
              </a:p>
              <a:p>
                <a:pPr algn="ctr"/>
                <a:r>
                  <a:rPr lang="en-US" altLang="ko-KR" sz="1300" dirty="0">
                    <a:latin typeface="SamsungOne 400" panose="020B0503030303020204" pitchFamily="34" charset="0"/>
                    <a:ea typeface="SamsungOne 400" panose="020B0503030303020204" pitchFamily="34" charset="0"/>
                  </a:rPr>
                  <a:t>Instances share this variable</a:t>
                </a:r>
                <a:endParaRPr lang="ko-KR" altLang="en-US" sz="1300" dirty="0">
                  <a:latin typeface="SamsungOne 400" panose="020B0503030303020204" pitchFamily="34" charset="0"/>
                </a:endParaRPr>
              </a:p>
            </p:txBody>
          </p:sp>
          <p:sp>
            <p:nvSpPr>
              <p:cNvPr id="13" name="TextBox 12">
                <a:extLst>
                  <a:ext uri="{FF2B5EF4-FFF2-40B4-BE49-F238E27FC236}">
                    <a16:creationId xmlns:a16="http://schemas.microsoft.com/office/drawing/2014/main" xmlns="" id="{9804672F-01F8-4B5C-8A05-334258532956}"/>
                  </a:ext>
                </a:extLst>
              </p:cNvPr>
              <p:cNvSpPr txBox="1"/>
              <p:nvPr/>
            </p:nvSpPr>
            <p:spPr>
              <a:xfrm>
                <a:off x="2360876" y="4821181"/>
                <a:ext cx="2448272" cy="572556"/>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Attributes of Circle class : </a:t>
                </a:r>
              </a:p>
              <a:p>
                <a:pPr algn="ctr"/>
                <a:r>
                  <a:rPr lang="en-US" altLang="ko-KR" sz="1300" dirty="0">
                    <a:latin typeface="SamsungOne 400" panose="020B0503030303020204" pitchFamily="34" charset="0"/>
                    <a:ea typeface="SamsungOne 400" panose="020B0503030303020204" pitchFamily="34" charset="0"/>
                  </a:rPr>
                  <a:t>Variables owned by each instance</a:t>
                </a:r>
                <a:endParaRPr lang="ko-KR" altLang="en-US" sz="1300" dirty="0">
                  <a:latin typeface="SamsungOne 400" panose="020B0503030303020204" pitchFamily="34" charset="0"/>
                </a:endParaRPr>
              </a:p>
            </p:txBody>
          </p:sp>
        </p:grpSp>
        <p:sp>
          <p:nvSpPr>
            <p:cNvPr id="19" name="직사각형 18">
              <a:extLst>
                <a:ext uri="{FF2B5EF4-FFF2-40B4-BE49-F238E27FC236}">
                  <a16:creationId xmlns:a16="http://schemas.microsoft.com/office/drawing/2014/main" xmlns="" id="{82A6F6EB-8F09-4DBB-A59B-615F5C855761}"/>
                </a:ext>
              </a:extLst>
            </p:cNvPr>
            <p:cNvSpPr/>
            <p:nvPr/>
          </p:nvSpPr>
          <p:spPr>
            <a:xfrm>
              <a:off x="1354004" y="3481978"/>
              <a:ext cx="2854872" cy="294492"/>
            </a:xfrm>
            <a:prstGeom prst="rect">
              <a:avLst/>
            </a:prstGeom>
            <a:noFill/>
            <a:ln w="12700">
              <a:solidFill>
                <a:srgbClr val="1429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화살표 연결선 3"/>
          <p:cNvCxnSpPr/>
          <p:nvPr/>
        </p:nvCxnSpPr>
        <p:spPr>
          <a:xfrm flipH="1">
            <a:off x="3578942" y="3510116"/>
            <a:ext cx="462116" cy="344129"/>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p:nvPr/>
        </p:nvCxnSpPr>
        <p:spPr>
          <a:xfrm flipH="1" flipV="1">
            <a:off x="3657600" y="4985282"/>
            <a:ext cx="255639" cy="33610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xmlns="" id="{82A6F6EB-8F09-4DBB-A59B-615F5C855761}"/>
              </a:ext>
            </a:extLst>
          </p:cNvPr>
          <p:cNvSpPr/>
          <p:nvPr/>
        </p:nvSpPr>
        <p:spPr>
          <a:xfrm>
            <a:off x="2300636" y="4447211"/>
            <a:ext cx="4937561" cy="509196"/>
          </a:xfrm>
          <a:prstGeom prst="rect">
            <a:avLst/>
          </a:prstGeom>
          <a:noFill/>
          <a:ln w="12700">
            <a:solidFill>
              <a:srgbClr val="1429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23" name="TextBox 22">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6.2. What are class variables?</a:t>
            </a:r>
          </a:p>
        </p:txBody>
      </p:sp>
      <p:sp>
        <p:nvSpPr>
          <p:cNvPr id="24" name="직사각형 23">
            <a:extLst>
              <a:ext uri="{FF2B5EF4-FFF2-40B4-BE49-F238E27FC236}">
                <a16:creationId xmlns="" xmlns:a16="http://schemas.microsoft.com/office/drawing/2014/main" id="{F592450A-01E1-4E06-9A3E-8EA290D8E695}"/>
              </a:ext>
            </a:extLst>
          </p:cNvPr>
          <p:cNvSpPr/>
          <p:nvPr/>
        </p:nvSpPr>
        <p:spPr>
          <a:xfrm>
            <a:off x="580388" y="2031072"/>
            <a:ext cx="880424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class variable of Circle, PI is a variable shared by the instances of this class. The class attributes __name and __ radius are instance variables that are owned by each instances. </a:t>
            </a:r>
          </a:p>
        </p:txBody>
      </p:sp>
      <p:sp>
        <p:nvSpPr>
          <p:cNvPr id="29" name="TextBox 28">
            <a:extLst>
              <a:ext uri="{FF2B5EF4-FFF2-40B4-BE49-F238E27FC236}">
                <a16:creationId xmlns:a16="http://schemas.microsoft.com/office/drawing/2014/main" xmlns="" id="{ED9F1E0A-2164-8942-887D-B32E9FEA2BA3}"/>
              </a:ext>
            </a:extLst>
          </p:cNvPr>
          <p:cNvSpPr txBox="1"/>
          <p:nvPr/>
        </p:nvSpPr>
        <p:spPr>
          <a:xfrm>
            <a:off x="4041058" y="4526075"/>
            <a:ext cx="1890261" cy="162000"/>
          </a:xfrm>
          <a:prstGeom prst="rect">
            <a:avLst/>
          </a:prstGeom>
          <a:no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a16="http://schemas.microsoft.com/office/drawing/2014/main" xmlns="" id="{ED9F1E0A-2164-8942-887D-B32E9FEA2BA3}"/>
              </a:ext>
            </a:extLst>
          </p:cNvPr>
          <p:cNvSpPr txBox="1"/>
          <p:nvPr/>
        </p:nvSpPr>
        <p:spPr>
          <a:xfrm>
            <a:off x="4111040" y="4755678"/>
            <a:ext cx="1890261" cy="162000"/>
          </a:xfrm>
          <a:prstGeom prst="rect">
            <a:avLst/>
          </a:prstGeom>
          <a:no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sp>
        <p:nvSpPr>
          <p:cNvPr id="33" name="TextBox 32">
            <a:extLst>
              <a:ext uri="{FF2B5EF4-FFF2-40B4-BE49-F238E27FC236}">
                <a16:creationId xmlns:a16="http://schemas.microsoft.com/office/drawing/2014/main" xmlns="" id="{ED9F1E0A-2164-8942-887D-B32E9FEA2BA3}"/>
              </a:ext>
            </a:extLst>
          </p:cNvPr>
          <p:cNvSpPr txBox="1"/>
          <p:nvPr/>
        </p:nvSpPr>
        <p:spPr>
          <a:xfrm>
            <a:off x="3121384" y="3969728"/>
            <a:ext cx="1620957" cy="216000"/>
          </a:xfrm>
          <a:prstGeom prst="rect">
            <a:avLst/>
          </a:prstGeom>
          <a:solidFill>
            <a:srgbClr val="F7F7F7"/>
          </a:solid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class variable</a:t>
            </a:r>
          </a:p>
        </p:txBody>
      </p:sp>
    </p:spTree>
    <p:extLst>
      <p:ext uri="{BB962C8B-B14F-4D97-AF65-F5344CB8AC3E}">
        <p14:creationId xmlns:p14="http://schemas.microsoft.com/office/powerpoint/2010/main" val="243829761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38" name="직사각형 3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9" name="직사각형 3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4" name="직사각형 63">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65" name="TextBox 64">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6.3. </a:t>
            </a:r>
            <a:r>
              <a:rPr lang="en-US" altLang="ko-KR" b="1" dirty="0">
                <a:latin typeface="Samsung Sharp Sans" pitchFamily="2" charset="0"/>
                <a:ea typeface="Samsung Sharp Sans" pitchFamily="2" charset="0"/>
                <a:cs typeface="Samsung Sharp Sans" pitchFamily="2" charset="0"/>
              </a:rPr>
              <a:t>Defining class variables</a:t>
            </a:r>
          </a:p>
        </p:txBody>
      </p:sp>
      <p:sp>
        <p:nvSpPr>
          <p:cNvPr id="66" name="직사각형 65">
            <a:extLst>
              <a:ext uri="{FF2B5EF4-FFF2-40B4-BE49-F238E27FC236}">
                <a16:creationId xmlns="" xmlns:a16="http://schemas.microsoft.com/office/drawing/2014/main" id="{F592450A-01E1-4E06-9A3E-8EA290D8E695}"/>
              </a:ext>
            </a:extLst>
          </p:cNvPr>
          <p:cNvSpPr/>
          <p:nvPr/>
        </p:nvSpPr>
        <p:spPr>
          <a:xfrm>
            <a:off x="580388" y="2031072"/>
            <a:ext cx="9064126"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Class variables are defined outside the methods as shown below. This class variable PI is shared by instances c1, c2 and c3.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you need to assign a more accurate value to the PI value, then you only need to modify the variable like PI=3.1141592.</a:t>
            </a:r>
          </a:p>
        </p:txBody>
      </p:sp>
      <p:grpSp>
        <p:nvGrpSpPr>
          <p:cNvPr id="6" name="그룹 5"/>
          <p:cNvGrpSpPr/>
          <p:nvPr/>
        </p:nvGrpSpPr>
        <p:grpSpPr>
          <a:xfrm>
            <a:off x="580388" y="2585155"/>
            <a:ext cx="8887612" cy="3525233"/>
            <a:chOff x="580388" y="2585155"/>
            <a:chExt cx="8887612" cy="3525233"/>
          </a:xfrm>
        </p:grpSpPr>
        <p:pic>
          <p:nvPicPr>
            <p:cNvPr id="3" name="그림 2" descr="텍스트이(가) 표시된 사진&#10;&#10;자동 생성된 설명">
              <a:extLst>
                <a:ext uri="{FF2B5EF4-FFF2-40B4-BE49-F238E27FC236}">
                  <a16:creationId xmlns:a16="http://schemas.microsoft.com/office/drawing/2014/main" xmlns="" id="{4FB139E2-C78A-484F-B78E-832DD2EB1406}"/>
                </a:ext>
              </a:extLst>
            </p:cNvPr>
            <p:cNvPicPr>
              <a:picLocks noChangeAspect="1"/>
            </p:cNvPicPr>
            <p:nvPr/>
          </p:nvPicPr>
          <p:blipFill>
            <a:blip r:embed="rId4"/>
            <a:stretch>
              <a:fillRect/>
            </a:stretch>
          </p:blipFill>
          <p:spPr>
            <a:xfrm>
              <a:off x="580388" y="2585155"/>
              <a:ext cx="8887612" cy="3506384"/>
            </a:xfrm>
            <a:prstGeom prst="rect">
              <a:avLst/>
            </a:prstGeom>
          </p:spPr>
        </p:pic>
        <p:sp>
          <p:nvSpPr>
            <p:cNvPr id="9" name="TextBox 8">
              <a:extLst>
                <a:ext uri="{FF2B5EF4-FFF2-40B4-BE49-F238E27FC236}">
                  <a16:creationId xmlns:a16="http://schemas.microsoft.com/office/drawing/2014/main" xmlns="" id="{5150E289-FC44-484C-A7EF-335CE3E7330D}"/>
                </a:ext>
              </a:extLst>
            </p:cNvPr>
            <p:cNvSpPr txBox="1"/>
            <p:nvPr/>
          </p:nvSpPr>
          <p:spPr>
            <a:xfrm>
              <a:off x="4859867" y="2873833"/>
              <a:ext cx="3154216" cy="461665"/>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Instances of the Circle class can share this variable</a:t>
              </a:r>
              <a:r>
                <a:rPr lang="ko-KR" altLang="en-US" sz="1200" dirty="0">
                  <a:latin typeface="SamsungOne 400" panose="020B0503030303020204" pitchFamily="34" charset="0"/>
                </a:rPr>
                <a:t> </a:t>
              </a:r>
              <a:r>
                <a:rPr lang="en-US" altLang="ko-KR" sz="1200" dirty="0">
                  <a:latin typeface="SamsungOne 400" panose="020B0503030303020204" pitchFamily="34" charset="0"/>
                  <a:ea typeface="SamsungOne 400" panose="020B0503030303020204" pitchFamily="34" charset="0"/>
                </a:rPr>
                <a:t>: class variable</a:t>
              </a:r>
              <a:endParaRPr lang="ko-KR" altLang="en-US" sz="1200" dirty="0">
                <a:latin typeface="SamsungOne 400" panose="020B0503030303020204" pitchFamily="34" charset="0"/>
              </a:endParaRPr>
            </a:p>
          </p:txBody>
        </p:sp>
        <p:cxnSp>
          <p:nvCxnSpPr>
            <p:cNvPr id="10" name="직선 화살표 연결선 9">
              <a:extLst>
                <a:ext uri="{FF2B5EF4-FFF2-40B4-BE49-F238E27FC236}">
                  <a16:creationId xmlns:a16="http://schemas.microsoft.com/office/drawing/2014/main" xmlns="" id="{3C0954DA-32BE-415E-95F9-A31D80F14BB0}"/>
                </a:ext>
              </a:extLst>
            </p:cNvPr>
            <p:cNvCxnSpPr>
              <a:cxnSpLocks/>
              <a:stCxn id="9" idx="1"/>
              <a:endCxn id="32" idx="3"/>
            </p:cNvCxnSpPr>
            <p:nvPr/>
          </p:nvCxnSpPr>
          <p:spPr>
            <a:xfrm flipH="1" flipV="1">
              <a:off x="3548338" y="2978776"/>
              <a:ext cx="1311529" cy="12589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그룹 42"/>
            <p:cNvGrpSpPr/>
            <p:nvPr/>
          </p:nvGrpSpPr>
          <p:grpSpPr>
            <a:xfrm>
              <a:off x="4344664" y="3565347"/>
              <a:ext cx="5123336" cy="2521958"/>
              <a:chOff x="4000535" y="3671771"/>
              <a:chExt cx="5123336" cy="2521958"/>
            </a:xfrm>
          </p:grpSpPr>
          <p:grpSp>
            <p:nvGrpSpPr>
              <p:cNvPr id="44" name="그룹 43">
                <a:extLst>
                  <a:ext uri="{FF2B5EF4-FFF2-40B4-BE49-F238E27FC236}">
                    <a16:creationId xmlns:a16="http://schemas.microsoft.com/office/drawing/2014/main" xmlns="" id="{6425749C-F49C-452B-998B-55D68F4BA723}"/>
                  </a:ext>
                </a:extLst>
              </p:cNvPr>
              <p:cNvGrpSpPr/>
              <p:nvPr/>
            </p:nvGrpSpPr>
            <p:grpSpPr>
              <a:xfrm>
                <a:off x="4243130" y="4764983"/>
                <a:ext cx="1231641" cy="1071430"/>
                <a:chOff x="4273419" y="4575110"/>
                <a:chExt cx="1231641" cy="1071430"/>
              </a:xfrm>
            </p:grpSpPr>
            <p:sp>
              <p:nvSpPr>
                <p:cNvPr id="60" name="직사각형 59">
                  <a:extLst>
                    <a:ext uri="{FF2B5EF4-FFF2-40B4-BE49-F238E27FC236}">
                      <a16:creationId xmlns:a16="http://schemas.microsoft.com/office/drawing/2014/main" xmlns="" id="{49862A64-946E-4B42-BC6F-8E51494755DD}"/>
                    </a:ext>
                  </a:extLst>
                </p:cNvPr>
                <p:cNvSpPr/>
                <p:nvPr/>
              </p:nvSpPr>
              <p:spPr>
                <a:xfrm>
                  <a:off x="4273419" y="4575110"/>
                  <a:ext cx="1231641" cy="3359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c1 instance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61" name="직사각형 60">
                  <a:extLst>
                    <a:ext uri="{FF2B5EF4-FFF2-40B4-BE49-F238E27FC236}">
                      <a16:creationId xmlns:a16="http://schemas.microsoft.com/office/drawing/2014/main" xmlns="" id="{E08C1661-7CA0-4E94-8D49-5F21BDC901DA}"/>
                    </a:ext>
                  </a:extLst>
                </p:cNvPr>
                <p:cNvSpPr/>
                <p:nvPr/>
              </p:nvSpPr>
              <p:spPr>
                <a:xfrm>
                  <a:off x="4273419" y="4904792"/>
                  <a:ext cx="1231641" cy="7417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__name</a:t>
                  </a:r>
                </a:p>
                <a:p>
                  <a:pPr algn="ctr"/>
                  <a:r>
                    <a:rPr lang="en-US" altLang="ko-KR" sz="1200" dirty="0">
                      <a:solidFill>
                        <a:schemeClr val="tx1"/>
                      </a:solidFill>
                      <a:latin typeface="D2Coding" panose="020B0609020101020101" pitchFamily="49" charset="-127"/>
                      <a:ea typeface="D2Coding" panose="020B0609020101020101" pitchFamily="49" charset="-127"/>
                    </a:rPr>
                    <a:t>__radius</a:t>
                  </a:r>
                </a:p>
              </p:txBody>
            </p:sp>
          </p:grpSp>
          <p:grpSp>
            <p:nvGrpSpPr>
              <p:cNvPr id="45" name="그룹 44">
                <a:extLst>
                  <a:ext uri="{FF2B5EF4-FFF2-40B4-BE49-F238E27FC236}">
                    <a16:creationId xmlns:a16="http://schemas.microsoft.com/office/drawing/2014/main" xmlns="" id="{1DC15FA0-E09A-4E32-9FEF-9EE4BC5973B0}"/>
                  </a:ext>
                </a:extLst>
              </p:cNvPr>
              <p:cNvGrpSpPr/>
              <p:nvPr/>
            </p:nvGrpSpPr>
            <p:grpSpPr>
              <a:xfrm>
                <a:off x="5779571" y="4764983"/>
                <a:ext cx="1231641" cy="1071430"/>
                <a:chOff x="4273419" y="4575110"/>
                <a:chExt cx="1231641" cy="1071430"/>
              </a:xfrm>
            </p:grpSpPr>
            <p:sp>
              <p:nvSpPr>
                <p:cNvPr id="58" name="직사각형 57">
                  <a:extLst>
                    <a:ext uri="{FF2B5EF4-FFF2-40B4-BE49-F238E27FC236}">
                      <a16:creationId xmlns:a16="http://schemas.microsoft.com/office/drawing/2014/main" xmlns="" id="{BB7F0B7D-844D-4C6B-A09E-C87AE38C8E3A}"/>
                    </a:ext>
                  </a:extLst>
                </p:cNvPr>
                <p:cNvSpPr/>
                <p:nvPr/>
              </p:nvSpPr>
              <p:spPr>
                <a:xfrm>
                  <a:off x="4273419" y="4575110"/>
                  <a:ext cx="1231641" cy="3359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c2 instance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59" name="직사각형 58">
                  <a:extLst>
                    <a:ext uri="{FF2B5EF4-FFF2-40B4-BE49-F238E27FC236}">
                      <a16:creationId xmlns:a16="http://schemas.microsoft.com/office/drawing/2014/main" xmlns="" id="{8E80BFB5-5AD9-48A8-963F-A01805C4FBB5}"/>
                    </a:ext>
                  </a:extLst>
                </p:cNvPr>
                <p:cNvSpPr/>
                <p:nvPr/>
              </p:nvSpPr>
              <p:spPr>
                <a:xfrm>
                  <a:off x="4273419" y="4904792"/>
                  <a:ext cx="1231641" cy="7417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__name</a:t>
                  </a:r>
                </a:p>
                <a:p>
                  <a:pPr algn="ctr"/>
                  <a:r>
                    <a:rPr lang="en-US" altLang="ko-KR" sz="1200" dirty="0">
                      <a:solidFill>
                        <a:schemeClr val="tx1"/>
                      </a:solidFill>
                      <a:latin typeface="D2Coding" panose="020B0609020101020101" pitchFamily="49" charset="-127"/>
                      <a:ea typeface="D2Coding" panose="020B0609020101020101" pitchFamily="49" charset="-127"/>
                    </a:rPr>
                    <a:t>__radius</a:t>
                  </a:r>
                </a:p>
              </p:txBody>
            </p:sp>
          </p:grpSp>
          <p:grpSp>
            <p:nvGrpSpPr>
              <p:cNvPr id="46" name="그룹 45">
                <a:extLst>
                  <a:ext uri="{FF2B5EF4-FFF2-40B4-BE49-F238E27FC236}">
                    <a16:creationId xmlns:a16="http://schemas.microsoft.com/office/drawing/2014/main" xmlns="" id="{BECD7B97-3EB8-4C87-9A21-02EE7985F5EB}"/>
                  </a:ext>
                </a:extLst>
              </p:cNvPr>
              <p:cNvGrpSpPr/>
              <p:nvPr/>
            </p:nvGrpSpPr>
            <p:grpSpPr>
              <a:xfrm>
                <a:off x="7377073" y="4764983"/>
                <a:ext cx="1231641" cy="1071430"/>
                <a:chOff x="4273419" y="4575110"/>
                <a:chExt cx="1231641" cy="1071430"/>
              </a:xfrm>
            </p:grpSpPr>
            <p:sp>
              <p:nvSpPr>
                <p:cNvPr id="56" name="직사각형 55">
                  <a:extLst>
                    <a:ext uri="{FF2B5EF4-FFF2-40B4-BE49-F238E27FC236}">
                      <a16:creationId xmlns:a16="http://schemas.microsoft.com/office/drawing/2014/main" xmlns="" id="{86CCB5BD-FFE3-43E0-9302-9EA4BB4BFBA0}"/>
                    </a:ext>
                  </a:extLst>
                </p:cNvPr>
                <p:cNvSpPr/>
                <p:nvPr/>
              </p:nvSpPr>
              <p:spPr>
                <a:xfrm>
                  <a:off x="4273419" y="4575110"/>
                  <a:ext cx="1231641" cy="3359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c3 instance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57" name="직사각형 56">
                  <a:extLst>
                    <a:ext uri="{FF2B5EF4-FFF2-40B4-BE49-F238E27FC236}">
                      <a16:creationId xmlns:a16="http://schemas.microsoft.com/office/drawing/2014/main" xmlns="" id="{5C984430-8D14-499E-B2B5-F662BD2384E5}"/>
                    </a:ext>
                  </a:extLst>
                </p:cNvPr>
                <p:cNvSpPr/>
                <p:nvPr/>
              </p:nvSpPr>
              <p:spPr>
                <a:xfrm>
                  <a:off x="4273419" y="4904792"/>
                  <a:ext cx="1231641" cy="7417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__name</a:t>
                  </a:r>
                </a:p>
                <a:p>
                  <a:pPr algn="ctr"/>
                  <a:r>
                    <a:rPr lang="en-US" altLang="ko-KR" sz="1200" dirty="0">
                      <a:solidFill>
                        <a:schemeClr val="tx1"/>
                      </a:solidFill>
                      <a:latin typeface="D2Coding" panose="020B0609020101020101" pitchFamily="49" charset="-127"/>
                      <a:ea typeface="D2Coding" panose="020B0609020101020101" pitchFamily="49" charset="-127"/>
                    </a:rPr>
                    <a:t>__radius</a:t>
                  </a:r>
                </a:p>
              </p:txBody>
            </p:sp>
          </p:grpSp>
          <p:grpSp>
            <p:nvGrpSpPr>
              <p:cNvPr id="47" name="그룹 46">
                <a:extLst>
                  <a:ext uri="{FF2B5EF4-FFF2-40B4-BE49-F238E27FC236}">
                    <a16:creationId xmlns:a16="http://schemas.microsoft.com/office/drawing/2014/main" xmlns="" id="{9797A8CA-6435-4581-9954-FDCBDC08A115}"/>
                  </a:ext>
                </a:extLst>
              </p:cNvPr>
              <p:cNvGrpSpPr/>
              <p:nvPr/>
            </p:nvGrpSpPr>
            <p:grpSpPr>
              <a:xfrm>
                <a:off x="5779570" y="3671771"/>
                <a:ext cx="1231641" cy="665584"/>
                <a:chOff x="4273419" y="4575110"/>
                <a:chExt cx="1231641" cy="665584"/>
              </a:xfrm>
            </p:grpSpPr>
            <p:sp>
              <p:nvSpPr>
                <p:cNvPr id="54" name="직사각형 53">
                  <a:extLst>
                    <a:ext uri="{FF2B5EF4-FFF2-40B4-BE49-F238E27FC236}">
                      <a16:creationId xmlns:a16="http://schemas.microsoft.com/office/drawing/2014/main" xmlns="" id="{B955C438-988F-49DA-AB88-50D2685819D9}"/>
                    </a:ext>
                  </a:extLst>
                </p:cNvPr>
                <p:cNvSpPr/>
                <p:nvPr/>
              </p:nvSpPr>
              <p:spPr>
                <a:xfrm>
                  <a:off x="4273419" y="4575110"/>
                  <a:ext cx="1231641" cy="3359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Circle class</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55" name="직사각형 54">
                  <a:extLst>
                    <a:ext uri="{FF2B5EF4-FFF2-40B4-BE49-F238E27FC236}">
                      <a16:creationId xmlns:a16="http://schemas.microsoft.com/office/drawing/2014/main" xmlns="" id="{AD07BB46-9241-4A57-82E4-5F9055624C14}"/>
                    </a:ext>
                  </a:extLst>
                </p:cNvPr>
                <p:cNvSpPr/>
                <p:nvPr/>
              </p:nvSpPr>
              <p:spPr>
                <a:xfrm>
                  <a:off x="4273419" y="4904792"/>
                  <a:ext cx="1231641" cy="33590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FF0000"/>
                      </a:solidFill>
                      <a:latin typeface="SamsungOne 400" panose="020B0503030303020204" pitchFamily="34" charset="0"/>
                      <a:ea typeface="SamsungOne 400" panose="020B0503030303020204" pitchFamily="34" charset="0"/>
                    </a:rPr>
                    <a:t>PI</a:t>
                  </a:r>
                  <a:endParaRPr lang="ko-KR" altLang="en-US" sz="2000" b="1" dirty="0">
                    <a:solidFill>
                      <a:srgbClr val="FF0000"/>
                    </a:solidFill>
                    <a:latin typeface="SamsungOne 400" panose="020B0503030303020204" pitchFamily="34" charset="0"/>
                    <a:ea typeface="D2Coding" panose="020B0609020101020101" pitchFamily="49" charset="-127"/>
                  </a:endParaRPr>
                </a:p>
              </p:txBody>
            </p:sp>
          </p:grpSp>
          <p:sp>
            <p:nvSpPr>
              <p:cNvPr id="48" name="직사각형 47">
                <a:extLst>
                  <a:ext uri="{FF2B5EF4-FFF2-40B4-BE49-F238E27FC236}">
                    <a16:creationId xmlns:a16="http://schemas.microsoft.com/office/drawing/2014/main" xmlns="" id="{B643CD30-EE19-408C-9EFF-7DE9F49778A2}"/>
                  </a:ext>
                </a:extLst>
              </p:cNvPr>
              <p:cNvSpPr/>
              <p:nvPr/>
            </p:nvSpPr>
            <p:spPr>
              <a:xfrm>
                <a:off x="4000535" y="5094666"/>
                <a:ext cx="5123336" cy="741748"/>
              </a:xfrm>
              <a:prstGeom prst="rect">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xmlns="" id="{2320E6F6-3464-4C93-AE46-935C092FE760}"/>
                  </a:ext>
                </a:extLst>
              </p:cNvPr>
              <p:cNvSpPr txBox="1"/>
              <p:nvPr/>
            </p:nvSpPr>
            <p:spPr>
              <a:xfrm>
                <a:off x="5389593" y="5916730"/>
                <a:ext cx="1987480" cy="276999"/>
              </a:xfrm>
              <a:prstGeom prst="rect">
                <a:avLst/>
              </a:prstGeom>
              <a:solidFill>
                <a:schemeClr val="accent4">
                  <a:lumMod val="20000"/>
                  <a:lumOff val="80000"/>
                </a:schemeClr>
              </a:solidFill>
              <a:ln>
                <a:solidFill>
                  <a:srgbClr val="FF0000"/>
                </a:solidFill>
              </a:ln>
            </p:spPr>
            <p:txBody>
              <a:bodyPr wrap="square" rtlCol="0">
                <a:spAutoFit/>
              </a:bodyPr>
              <a:lstStyle>
                <a:defPPr>
                  <a:defRPr lang="ko-KR"/>
                </a:defPPr>
                <a:lvl1pPr>
                  <a:defRPr sz="1400">
                    <a:latin typeface="+mj-lt"/>
                  </a:defRPr>
                </a:lvl1pPr>
              </a:lstStyle>
              <a:p>
                <a:pPr algn="ctr"/>
                <a:r>
                  <a:rPr lang="en-US" altLang="ko-KR" sz="1200" dirty="0">
                    <a:latin typeface="D2Coding" panose="020B0609020101020101" pitchFamily="49" charset="-127"/>
                    <a:ea typeface="D2Coding" panose="020B0609020101020101" pitchFamily="49" charset="-127"/>
                  </a:rPr>
                  <a:t>Instance variable</a:t>
                </a:r>
                <a:endParaRPr lang="ko-KR" altLang="en-US" sz="1200" dirty="0">
                  <a:latin typeface="D2Coding" panose="020B0609020101020101" pitchFamily="49" charset="-127"/>
                  <a:ea typeface="D2Coding" panose="020B0609020101020101" pitchFamily="49" charset="-127"/>
                </a:endParaRPr>
              </a:p>
            </p:txBody>
          </p:sp>
          <p:sp>
            <p:nvSpPr>
              <p:cNvPr id="50" name="TextBox 49">
                <a:extLst>
                  <a:ext uri="{FF2B5EF4-FFF2-40B4-BE49-F238E27FC236}">
                    <a16:creationId xmlns:a16="http://schemas.microsoft.com/office/drawing/2014/main" xmlns="" id="{7B82DC3E-06D1-464F-A17C-F0E60F49B914}"/>
                  </a:ext>
                </a:extLst>
              </p:cNvPr>
              <p:cNvSpPr txBox="1"/>
              <p:nvPr/>
            </p:nvSpPr>
            <p:spPr>
              <a:xfrm>
                <a:off x="7204433" y="4024815"/>
                <a:ext cx="1231641" cy="461665"/>
              </a:xfrm>
              <a:prstGeom prst="rect">
                <a:avLst/>
              </a:prstGeom>
              <a:solidFill>
                <a:schemeClr val="accent4">
                  <a:lumMod val="20000"/>
                  <a:lumOff val="80000"/>
                </a:schemeClr>
              </a:solidFill>
              <a:ln>
                <a:solidFill>
                  <a:srgbClr val="FF0000"/>
                </a:solidFill>
              </a:ln>
            </p:spPr>
            <p:txBody>
              <a:bodyPr wrap="square" rtlCol="0">
                <a:spAutoFit/>
              </a:bodyPr>
              <a:lstStyle>
                <a:defPPr>
                  <a:defRPr lang="ko-KR"/>
                </a:defPPr>
                <a:lvl1pPr>
                  <a:defRPr sz="1400">
                    <a:latin typeface="+mj-lt"/>
                  </a:defRPr>
                </a:lvl1pPr>
              </a:lstStyle>
              <a:p>
                <a:pPr algn="ctr"/>
                <a:r>
                  <a:rPr lang="en-US" altLang="ko-KR" sz="1200" dirty="0">
                    <a:latin typeface="D2Coding" panose="020B0609020101020101" pitchFamily="49" charset="-127"/>
                    <a:ea typeface="D2Coding" panose="020B0609020101020101" pitchFamily="49" charset="-127"/>
                  </a:rPr>
                  <a:t>Class variable</a:t>
                </a:r>
                <a:endParaRPr lang="ko-KR" altLang="en-US" sz="1200" dirty="0">
                  <a:latin typeface="D2Coding" panose="020B0609020101020101" pitchFamily="49" charset="-127"/>
                  <a:ea typeface="D2Coding" panose="020B0609020101020101" pitchFamily="49" charset="-127"/>
                </a:endParaRPr>
              </a:p>
            </p:txBody>
          </p:sp>
          <p:cxnSp>
            <p:nvCxnSpPr>
              <p:cNvPr id="51" name="직선 화살표 연결선 50"/>
              <p:cNvCxnSpPr>
                <a:stCxn id="60" idx="0"/>
              </p:cNvCxnSpPr>
              <p:nvPr/>
            </p:nvCxnSpPr>
            <p:spPr>
              <a:xfrm flipV="1">
                <a:off x="4858951" y="4178710"/>
                <a:ext cx="1286210" cy="58627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a:stCxn id="58" idx="0"/>
                <a:endCxn id="55" idx="2"/>
              </p:cNvCxnSpPr>
              <p:nvPr/>
            </p:nvCxnSpPr>
            <p:spPr>
              <a:xfrm flipH="1" flipV="1">
                <a:off x="6395391" y="4337355"/>
                <a:ext cx="1" cy="42762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stCxn id="56" idx="0"/>
              </p:cNvCxnSpPr>
              <p:nvPr/>
            </p:nvCxnSpPr>
            <p:spPr>
              <a:xfrm flipH="1" flipV="1">
                <a:off x="6689276" y="4178710"/>
                <a:ext cx="1303618" cy="58627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직사각형 12"/>
            <p:cNvSpPr/>
            <p:nvPr/>
          </p:nvSpPr>
          <p:spPr>
            <a:xfrm>
              <a:off x="6123699" y="3895029"/>
              <a:ext cx="1231641" cy="335902"/>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xmlns="" id="{DA04E46E-5F48-EA4D-998E-3A29DD07727B}"/>
                </a:ext>
              </a:extLst>
            </p:cNvPr>
            <p:cNvSpPr txBox="1"/>
            <p:nvPr/>
          </p:nvSpPr>
          <p:spPr>
            <a:xfrm>
              <a:off x="2233929" y="2883830"/>
              <a:ext cx="1313180" cy="180000"/>
            </a:xfrm>
            <a:prstGeom prst="rect">
              <a:avLst/>
            </a:prstGeom>
            <a:solidFill>
              <a:srgbClr val="F7F7F7"/>
            </a:solidFill>
          </p:spPr>
          <p:txBody>
            <a:bodyPr wrap="none" rtlCol="0" anchor="ctr">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class variable</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67" name="TextBox 66">
              <a:extLst>
                <a:ext uri="{FF2B5EF4-FFF2-40B4-BE49-F238E27FC236}">
                  <a16:creationId xmlns:a16="http://schemas.microsoft.com/office/drawing/2014/main" xmlns="" id="{75E6FE46-1123-E34D-B8CD-D9857EA30D61}"/>
                </a:ext>
              </a:extLst>
            </p:cNvPr>
            <p:cNvSpPr txBox="1"/>
            <p:nvPr/>
          </p:nvSpPr>
          <p:spPr>
            <a:xfrm>
              <a:off x="580388" y="5510224"/>
              <a:ext cx="2300630" cy="600164"/>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a:t>
              </a:r>
              <a:r>
                <a:rPr kumimoji="1" lang="en-US" altLang="ko-KR" sz="1100" dirty="0" smtClean="0">
                  <a:latin typeface="D2Coding" panose="020B0609020101020101" pitchFamily="49" charset="-127"/>
                  <a:ea typeface="D2Coding" panose="020B0609020101020101" pitchFamily="49" charset="-127"/>
                </a:rPr>
                <a:t>rea </a:t>
              </a:r>
              <a:r>
                <a:rPr kumimoji="1" lang="en-US" altLang="ko-KR" sz="1100" dirty="0">
                  <a:latin typeface="D2Coding" panose="020B0609020101020101" pitchFamily="49" charset="-127"/>
                  <a:ea typeface="D2Coding" panose="020B0609020101020101" pitchFamily="49" charset="-127"/>
                </a:rPr>
                <a:t>of c1</a:t>
              </a:r>
              <a:r>
                <a:rPr kumimoji="1" lang="en-US" altLang="ko-KR" sz="1100" dirty="0" smtClean="0">
                  <a:latin typeface="D2Coding" panose="020B0609020101020101" pitchFamily="49" charset="-127"/>
                  <a:ea typeface="D2Coding" panose="020B0609020101020101" pitchFamily="49" charset="-127"/>
                </a:rPr>
                <a:t>: 50.264</a:t>
              </a:r>
              <a:endParaRPr kumimoji="1"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A</a:t>
              </a:r>
              <a:r>
                <a:rPr lang="en-US" altLang="ko-KR" sz="1100" dirty="0" smtClean="0">
                  <a:latin typeface="D2Coding" panose="020B0609020101020101" pitchFamily="49" charset="-127"/>
                  <a:ea typeface="D2Coding" panose="020B0609020101020101" pitchFamily="49" charset="-127"/>
                </a:rPr>
                <a:t>rea </a:t>
              </a:r>
              <a:r>
                <a:rPr lang="en-US" altLang="ko-KR" sz="1100" dirty="0">
                  <a:latin typeface="D2Coding" panose="020B0609020101020101" pitchFamily="49" charset="-127"/>
                  <a:ea typeface="D2Coding" panose="020B0609020101020101" pitchFamily="49" charset="-127"/>
                </a:rPr>
                <a:t>of c2</a:t>
              </a:r>
              <a:r>
                <a:rPr lang="en-US" altLang="ko-KR" sz="1100" dirty="0" smtClean="0">
                  <a:latin typeface="D2Coding" panose="020B0609020101020101" pitchFamily="49" charset="-127"/>
                  <a:ea typeface="D2Coding" panose="020B0609020101020101" pitchFamily="49" charset="-127"/>
                </a:rPr>
                <a:t>: 113.09400000000001</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A</a:t>
              </a:r>
              <a:r>
                <a:rPr kumimoji="1" lang="en-US" altLang="ko-KR" sz="1100" dirty="0" smtClean="0">
                  <a:latin typeface="D2Coding" panose="020B0609020101020101" pitchFamily="49" charset="-127"/>
                  <a:ea typeface="D2Coding" panose="020B0609020101020101" pitchFamily="49" charset="-127"/>
                </a:rPr>
                <a:t>rea </a:t>
              </a:r>
              <a:r>
                <a:rPr kumimoji="1" lang="en-US" altLang="ko-KR" sz="1100" dirty="0">
                  <a:latin typeface="D2Coding" panose="020B0609020101020101" pitchFamily="49" charset="-127"/>
                  <a:ea typeface="D2Coding" panose="020B0609020101020101" pitchFamily="49" charset="-127"/>
                </a:rPr>
                <a:t>of c3</a:t>
              </a:r>
              <a:r>
                <a:rPr kumimoji="1" lang="en-US" altLang="ko-KR" sz="1100" dirty="0" smtClean="0">
                  <a:latin typeface="D2Coding" panose="020B0609020101020101" pitchFamily="49" charset="-127"/>
                  <a:ea typeface="D2Coding" panose="020B0609020101020101" pitchFamily="49" charset="-127"/>
                </a:rPr>
                <a:t>: 78.53750000000001</a:t>
              </a:r>
              <a:endParaRPr kumimoji="1" lang="en-US" altLang="ko-KR" sz="1100" dirty="0">
                <a:latin typeface="D2Coding" panose="020B0609020101020101" pitchFamily="49" charset="-127"/>
                <a:ea typeface="D2Coding" panose="020B0609020101020101" pitchFamily="49" charset="-127"/>
              </a:endParaRPr>
            </a:p>
          </p:txBody>
        </p:sp>
        <p:sp>
          <p:nvSpPr>
            <p:cNvPr id="32" name="직사각형 31">
              <a:extLst>
                <a:ext uri="{FF2B5EF4-FFF2-40B4-BE49-F238E27FC236}">
                  <a16:creationId xmlns:a16="http://schemas.microsoft.com/office/drawing/2014/main" xmlns="" id="{82A6F6EB-8F09-4DBB-A59B-615F5C855761}"/>
                </a:ext>
              </a:extLst>
            </p:cNvPr>
            <p:cNvSpPr/>
            <p:nvPr/>
          </p:nvSpPr>
          <p:spPr>
            <a:xfrm>
              <a:off x="1202207" y="2905825"/>
              <a:ext cx="2346131" cy="145902"/>
            </a:xfrm>
            <a:prstGeom prst="rect">
              <a:avLst/>
            </a:prstGeom>
            <a:noFill/>
            <a:ln w="12700">
              <a:solidFill>
                <a:srgbClr val="1429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a:extLst>
                <a:ext uri="{FF2B5EF4-FFF2-40B4-BE49-F238E27FC236}">
                  <a16:creationId xmlns:a16="http://schemas.microsoft.com/office/drawing/2014/main" xmlns="" id="{DA04E46E-5F48-EA4D-998E-3A29DD07727B}"/>
                </a:ext>
              </a:extLst>
            </p:cNvPr>
            <p:cNvSpPr txBox="1"/>
            <p:nvPr/>
          </p:nvSpPr>
          <p:spPr>
            <a:xfrm>
              <a:off x="3207208" y="3232517"/>
              <a:ext cx="1524776" cy="141628"/>
            </a:xfrm>
            <a:prstGeom prst="rect">
              <a:avLst/>
            </a:prstGeom>
            <a:solidFill>
              <a:srgbClr val="F7F7F7"/>
            </a:solidFill>
          </p:spPr>
          <p:txBody>
            <a:bodyPr wrap="none" lIns="0" tIns="0" rIns="0" bIns="0" rtlCol="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instance variable</a:t>
              </a:r>
            </a:p>
          </p:txBody>
        </p:sp>
        <p:sp>
          <p:nvSpPr>
            <p:cNvPr id="70" name="TextBox 69">
              <a:extLst>
                <a:ext uri="{FF2B5EF4-FFF2-40B4-BE49-F238E27FC236}">
                  <a16:creationId xmlns:a16="http://schemas.microsoft.com/office/drawing/2014/main" xmlns="" id="{DA04E46E-5F48-EA4D-998E-3A29DD07727B}"/>
                </a:ext>
              </a:extLst>
            </p:cNvPr>
            <p:cNvSpPr txBox="1"/>
            <p:nvPr/>
          </p:nvSpPr>
          <p:spPr>
            <a:xfrm>
              <a:off x="1189582" y="3642966"/>
              <a:ext cx="3922869" cy="216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#Compute the area by using Circle’s class variable PI</a:t>
              </a:r>
            </a:p>
          </p:txBody>
        </p:sp>
        <p:sp>
          <p:nvSpPr>
            <p:cNvPr id="71" name="TextBox 70">
              <a:extLst>
                <a:ext uri="{FF2B5EF4-FFF2-40B4-BE49-F238E27FC236}">
                  <a16:creationId xmlns:a16="http://schemas.microsoft.com/office/drawing/2014/main" xmlns="" id="{85CC63A4-8280-AF40-B67A-1FD1E9E96B76}"/>
                </a:ext>
              </a:extLst>
            </p:cNvPr>
            <p:cNvSpPr txBox="1"/>
            <p:nvPr/>
          </p:nvSpPr>
          <p:spPr>
            <a:xfrm>
              <a:off x="1314343" y="4646528"/>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c1.area())</a:t>
              </a:r>
              <a:endParaRPr lang="en-US" altLang="ko-KR" sz="1100" dirty="0">
                <a:latin typeface="D2Coding" panose="020B0609020101020101" pitchFamily="49" charset="-127"/>
                <a:ea typeface="D2Coding" panose="020B0609020101020101" pitchFamily="49" charset="-127"/>
              </a:endParaRPr>
            </a:p>
          </p:txBody>
        </p:sp>
        <p:sp>
          <p:nvSpPr>
            <p:cNvPr id="40" name="TextBox 39">
              <a:extLst>
                <a:ext uri="{FF2B5EF4-FFF2-40B4-BE49-F238E27FC236}">
                  <a16:creationId xmlns:a16="http://schemas.microsoft.com/office/drawing/2014/main" xmlns="" id="{DA04E46E-5F48-EA4D-998E-3A29DD07727B}"/>
                </a:ext>
              </a:extLst>
            </p:cNvPr>
            <p:cNvSpPr txBox="1"/>
            <p:nvPr/>
          </p:nvSpPr>
          <p:spPr>
            <a:xfrm>
              <a:off x="3207208" y="3392077"/>
              <a:ext cx="1524776" cy="141628"/>
            </a:xfrm>
            <a:prstGeom prst="rect">
              <a:avLst/>
            </a:prstGeom>
            <a:solidFill>
              <a:srgbClr val="F7F7F7"/>
            </a:solidFill>
          </p:spPr>
          <p:txBody>
            <a:bodyPr wrap="none" lIns="0" tIns="0" rIns="0" bIns="0" rtlCol="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instance variable</a:t>
              </a:r>
            </a:p>
          </p:txBody>
        </p:sp>
        <p:sp>
          <p:nvSpPr>
            <p:cNvPr id="42" name="TextBox 41">
              <a:extLst>
                <a:ext uri="{FF2B5EF4-FFF2-40B4-BE49-F238E27FC236}">
                  <a16:creationId xmlns:a16="http://schemas.microsoft.com/office/drawing/2014/main" xmlns="" id="{85CC63A4-8280-AF40-B67A-1FD1E9E96B76}"/>
                </a:ext>
              </a:extLst>
            </p:cNvPr>
            <p:cNvSpPr txBox="1"/>
            <p:nvPr/>
          </p:nvSpPr>
          <p:spPr>
            <a:xfrm>
              <a:off x="1314343" y="4960105"/>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c2:"</a:t>
              </a:r>
              <a:r>
                <a:rPr lang="en-US" altLang="ko-KR" sz="1100" dirty="0" smtClean="0">
                  <a:latin typeface="D2Coding" panose="020B0609020101020101" pitchFamily="49" charset="-127"/>
                  <a:ea typeface="D2Coding" panose="020B0609020101020101" pitchFamily="49" charset="-127"/>
                </a:rPr>
                <a:t>, c2.area())</a:t>
              </a:r>
              <a:endParaRPr lang="en-US" altLang="ko-KR" sz="1100" dirty="0">
                <a:latin typeface="D2Coding" panose="020B0609020101020101" pitchFamily="49" charset="-127"/>
                <a:ea typeface="D2Coding" panose="020B0609020101020101" pitchFamily="49" charset="-127"/>
              </a:endParaRPr>
            </a:p>
          </p:txBody>
        </p:sp>
        <p:sp>
          <p:nvSpPr>
            <p:cNvPr id="62" name="TextBox 61">
              <a:extLst>
                <a:ext uri="{FF2B5EF4-FFF2-40B4-BE49-F238E27FC236}">
                  <a16:creationId xmlns:a16="http://schemas.microsoft.com/office/drawing/2014/main" xmlns="" id="{85CC63A4-8280-AF40-B67A-1FD1E9E96B76}"/>
                </a:ext>
              </a:extLst>
            </p:cNvPr>
            <p:cNvSpPr txBox="1"/>
            <p:nvPr/>
          </p:nvSpPr>
          <p:spPr>
            <a:xfrm>
              <a:off x="1314342" y="5274417"/>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c3:"</a:t>
              </a:r>
              <a:r>
                <a:rPr lang="en-US" altLang="ko-KR" sz="1100" dirty="0" smtClean="0">
                  <a:latin typeface="D2Coding" panose="020B0609020101020101" pitchFamily="49" charset="-127"/>
                  <a:ea typeface="D2Coding" panose="020B0609020101020101" pitchFamily="49" charset="-127"/>
                </a:rPr>
                <a:t>, c3.area())</a:t>
              </a:r>
              <a:endParaRPr lang="en-US"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044419674"/>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xmlns="" id="{4FB139E2-C78A-484F-B78E-832DD2EB1406}"/>
              </a:ext>
            </a:extLst>
          </p:cNvPr>
          <p:cNvPicPr>
            <a:picLocks noChangeAspect="1"/>
          </p:cNvPicPr>
          <p:nvPr/>
        </p:nvPicPr>
        <p:blipFill>
          <a:blip r:embed="rId3"/>
          <a:stretch>
            <a:fillRect/>
          </a:stretch>
        </p:blipFill>
        <p:spPr>
          <a:xfrm>
            <a:off x="579119" y="2470124"/>
            <a:ext cx="8771358" cy="3460519"/>
          </a:xfrm>
          <a:prstGeom prst="rect">
            <a:avLst/>
          </a:prstGeom>
        </p:spPr>
      </p:pic>
      <p:sp>
        <p:nvSpPr>
          <p:cNvPr id="9" name="TextBox 8">
            <a:extLst>
              <a:ext uri="{FF2B5EF4-FFF2-40B4-BE49-F238E27FC236}">
                <a16:creationId xmlns:a16="http://schemas.microsoft.com/office/drawing/2014/main" xmlns="" id="{1657FA8C-841D-4088-8577-68C8E1604D21}"/>
              </a:ext>
            </a:extLst>
          </p:cNvPr>
          <p:cNvSpPr txBox="1"/>
          <p:nvPr/>
        </p:nvSpPr>
        <p:spPr>
          <a:xfrm>
            <a:off x="5594319" y="3920790"/>
            <a:ext cx="3476911" cy="692497"/>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A method of the class Circle.</a:t>
            </a:r>
          </a:p>
          <a:p>
            <a:pPr algn="ctr"/>
            <a:r>
              <a:rPr lang="en-US" altLang="ko-KR" sz="1300" dirty="0">
                <a:latin typeface="SamsungOne 400" panose="020B0503030303020204" pitchFamily="34" charset="0"/>
                <a:ea typeface="SamsungOne 400" panose="020B0503030303020204" pitchFamily="34" charset="0"/>
              </a:rPr>
              <a:t>Instances refer the class variable through </a:t>
            </a:r>
            <a:r>
              <a:rPr lang="en-US" altLang="ko-KR" sz="1300" dirty="0" err="1">
                <a:latin typeface="SamsungOne 400" panose="020B0503030303020204" pitchFamily="34" charset="0"/>
                <a:ea typeface="SamsungOne 400" panose="020B0503030303020204" pitchFamily="34" charset="0"/>
              </a:rPr>
              <a:t>Circle.PI</a:t>
            </a:r>
            <a:r>
              <a:rPr lang="en-US" altLang="ko-KR" sz="1300" dirty="0">
                <a:latin typeface="SamsungOne 400" panose="020B0503030303020204" pitchFamily="34" charset="0"/>
                <a:ea typeface="SamsungOne 400" panose="020B0503030303020204" pitchFamily="34" charset="0"/>
              </a:rPr>
              <a:t> in order to use this method. </a:t>
            </a:r>
          </a:p>
        </p:txBody>
      </p:sp>
      <p:cxnSp>
        <p:nvCxnSpPr>
          <p:cNvPr id="10" name="직선 화살표 연결선 9">
            <a:extLst>
              <a:ext uri="{FF2B5EF4-FFF2-40B4-BE49-F238E27FC236}">
                <a16:creationId xmlns:a16="http://schemas.microsoft.com/office/drawing/2014/main" xmlns="" id="{B6A606BF-0CE5-4AE4-9C3D-501FC70787C0}"/>
              </a:ext>
            </a:extLst>
          </p:cNvPr>
          <p:cNvCxnSpPr>
            <a:cxnSpLocks/>
            <a:endCxn id="4" idx="3"/>
          </p:cNvCxnSpPr>
          <p:nvPr/>
        </p:nvCxnSpPr>
        <p:spPr>
          <a:xfrm flipH="1" flipV="1">
            <a:off x="5143350" y="3775088"/>
            <a:ext cx="450970" cy="481251"/>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27" name="TextBox 26">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6.4. </a:t>
            </a:r>
            <a:r>
              <a:rPr lang="en-US" altLang="ko-KR" b="1" dirty="0">
                <a:latin typeface="Samsung Sharp Sans" pitchFamily="2" charset="0"/>
                <a:ea typeface="Samsung Sharp Sans" pitchFamily="2" charset="0"/>
                <a:cs typeface="Samsung Sharp Sans" pitchFamily="2" charset="0"/>
              </a:rPr>
              <a:t>Code using class variable PI</a:t>
            </a:r>
          </a:p>
        </p:txBody>
      </p:sp>
      <p:sp>
        <p:nvSpPr>
          <p:cNvPr id="28" name="직사각형 27">
            <a:extLst>
              <a:ext uri="{FF2B5EF4-FFF2-40B4-BE49-F238E27FC236}">
                <a16:creationId xmlns="" xmlns:a16="http://schemas.microsoft.com/office/drawing/2014/main" id="{F592450A-01E1-4E06-9A3E-8EA290D8E695}"/>
              </a:ext>
            </a:extLst>
          </p:cNvPr>
          <p:cNvSpPr/>
          <p:nvPr/>
        </p:nvSpPr>
        <p:spPr>
          <a:xfrm>
            <a:off x="580388" y="2025531"/>
            <a:ext cx="9064126"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area of the Circle class in the code below is a method that can be called by instances of the class Circle. This method uses the class variable PI via </a:t>
            </a:r>
            <a:r>
              <a:rPr lang="en-US" altLang="ko-KR" sz="1300" dirty="0" err="1">
                <a:solidFill>
                  <a:schemeClr val="tx1"/>
                </a:solidFill>
                <a:latin typeface="SamsungOne 400" panose="020B0503030303020204" pitchFamily="34" charset="0"/>
                <a:ea typeface="SamsungOne 400" panose="020B0503030303020204" pitchFamily="34" charset="0"/>
              </a:rPr>
              <a:t>Circle.PI</a:t>
            </a:r>
            <a:r>
              <a:rPr lang="en-US" altLang="ko-KR" sz="1300" dirty="0">
                <a:solidFill>
                  <a:schemeClr val="tx1"/>
                </a:solidFill>
                <a:latin typeface="SamsungOne 400" panose="020B0503030303020204" pitchFamily="34" charset="0"/>
                <a:ea typeface="SamsungOne 400" panose="020B0503030303020204" pitchFamily="34" charset="0"/>
              </a:rPr>
              <a:t>.</a:t>
            </a:r>
          </a:p>
        </p:txBody>
      </p:sp>
      <p:sp>
        <p:nvSpPr>
          <p:cNvPr id="29" name="TextBox 28">
            <a:extLst>
              <a:ext uri="{FF2B5EF4-FFF2-40B4-BE49-F238E27FC236}">
                <a16:creationId xmlns:a16="http://schemas.microsoft.com/office/drawing/2014/main" xmlns="" id="{75E6FE46-1123-E34D-B8CD-D9857EA30D61}"/>
              </a:ext>
            </a:extLst>
          </p:cNvPr>
          <p:cNvSpPr txBox="1"/>
          <p:nvPr/>
        </p:nvSpPr>
        <p:spPr>
          <a:xfrm>
            <a:off x="579119" y="5383922"/>
            <a:ext cx="2300630" cy="600164"/>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a:t>
            </a:r>
            <a:r>
              <a:rPr kumimoji="1" lang="en-US" altLang="ko-KR" sz="1100" dirty="0" smtClean="0">
                <a:latin typeface="D2Coding" panose="020B0609020101020101" pitchFamily="49" charset="-127"/>
                <a:ea typeface="D2Coding" panose="020B0609020101020101" pitchFamily="49" charset="-127"/>
              </a:rPr>
              <a:t>rea </a:t>
            </a:r>
            <a:r>
              <a:rPr kumimoji="1" lang="en-US" altLang="ko-KR" sz="1100" dirty="0">
                <a:latin typeface="D2Coding" panose="020B0609020101020101" pitchFamily="49" charset="-127"/>
                <a:ea typeface="D2Coding" panose="020B0609020101020101" pitchFamily="49" charset="-127"/>
              </a:rPr>
              <a:t>of c1</a:t>
            </a:r>
            <a:r>
              <a:rPr kumimoji="1" lang="en-US" altLang="ko-KR" sz="1100" dirty="0" smtClean="0">
                <a:latin typeface="D2Coding" panose="020B0609020101020101" pitchFamily="49" charset="-127"/>
                <a:ea typeface="D2Coding" panose="020B0609020101020101" pitchFamily="49" charset="-127"/>
              </a:rPr>
              <a:t>: 50.264</a:t>
            </a:r>
            <a:endParaRPr kumimoji="1"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A</a:t>
            </a:r>
            <a:r>
              <a:rPr lang="en-US" altLang="ko-KR" sz="1100" dirty="0" smtClean="0">
                <a:latin typeface="D2Coding" panose="020B0609020101020101" pitchFamily="49" charset="-127"/>
                <a:ea typeface="D2Coding" panose="020B0609020101020101" pitchFamily="49" charset="-127"/>
              </a:rPr>
              <a:t>rea </a:t>
            </a:r>
            <a:r>
              <a:rPr lang="en-US" altLang="ko-KR" sz="1100" dirty="0">
                <a:latin typeface="D2Coding" panose="020B0609020101020101" pitchFamily="49" charset="-127"/>
                <a:ea typeface="D2Coding" panose="020B0609020101020101" pitchFamily="49" charset="-127"/>
              </a:rPr>
              <a:t>of c2</a:t>
            </a:r>
            <a:r>
              <a:rPr lang="en-US" altLang="ko-KR" sz="1100" dirty="0" smtClean="0">
                <a:latin typeface="D2Coding" panose="020B0609020101020101" pitchFamily="49" charset="-127"/>
                <a:ea typeface="D2Coding" panose="020B0609020101020101" pitchFamily="49" charset="-127"/>
              </a:rPr>
              <a:t>: 113.09400000000001</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A</a:t>
            </a:r>
            <a:r>
              <a:rPr kumimoji="1" lang="en-US" altLang="ko-KR" sz="1100" dirty="0" smtClean="0">
                <a:latin typeface="D2Coding" panose="020B0609020101020101" pitchFamily="49" charset="-127"/>
                <a:ea typeface="D2Coding" panose="020B0609020101020101" pitchFamily="49" charset="-127"/>
              </a:rPr>
              <a:t>rea </a:t>
            </a:r>
            <a:r>
              <a:rPr kumimoji="1" lang="en-US" altLang="ko-KR" sz="1100" dirty="0">
                <a:latin typeface="D2Coding" panose="020B0609020101020101" pitchFamily="49" charset="-127"/>
                <a:ea typeface="D2Coding" panose="020B0609020101020101" pitchFamily="49" charset="-127"/>
              </a:rPr>
              <a:t>of c3</a:t>
            </a:r>
            <a:r>
              <a:rPr kumimoji="1" lang="en-US" altLang="ko-KR" sz="1100" dirty="0" smtClean="0">
                <a:latin typeface="D2Coding" panose="020B0609020101020101" pitchFamily="49" charset="-127"/>
                <a:ea typeface="D2Coding" panose="020B0609020101020101" pitchFamily="49" charset="-127"/>
              </a:rPr>
              <a:t>: 78.53750000000001</a:t>
            </a:r>
            <a:endParaRPr kumimoji="1" lang="en-US" altLang="ko-KR" sz="1100" dirty="0">
              <a:latin typeface="D2Coding" panose="020B0609020101020101" pitchFamily="49" charset="-127"/>
              <a:ea typeface="D2Coding" panose="020B0609020101020101" pitchFamily="49" charset="-127"/>
            </a:endParaRPr>
          </a:p>
        </p:txBody>
      </p:sp>
      <p:sp>
        <p:nvSpPr>
          <p:cNvPr id="33" name="TextBox 32">
            <a:extLst>
              <a:ext uri="{FF2B5EF4-FFF2-40B4-BE49-F238E27FC236}">
                <a16:creationId xmlns:a16="http://schemas.microsoft.com/office/drawing/2014/main" xmlns="" id="{DA04E46E-5F48-EA4D-998E-3A29DD07727B}"/>
              </a:ext>
            </a:extLst>
          </p:cNvPr>
          <p:cNvSpPr txBox="1"/>
          <p:nvPr/>
        </p:nvSpPr>
        <p:spPr>
          <a:xfrm>
            <a:off x="2173371" y="2782290"/>
            <a:ext cx="1313180" cy="180000"/>
          </a:xfrm>
          <a:prstGeom prst="rect">
            <a:avLst/>
          </a:prstGeom>
          <a:solidFill>
            <a:srgbClr val="F7F7F7"/>
          </a:solidFill>
        </p:spPr>
        <p:txBody>
          <a:bodyPr wrap="none" rtlCol="0" anchor="ctr">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class variable</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36" name="TextBox 35">
            <a:extLst>
              <a:ext uri="{FF2B5EF4-FFF2-40B4-BE49-F238E27FC236}">
                <a16:creationId xmlns:a16="http://schemas.microsoft.com/office/drawing/2014/main" xmlns="" id="{DA04E46E-5F48-EA4D-998E-3A29DD07727B}"/>
              </a:ext>
            </a:extLst>
          </p:cNvPr>
          <p:cNvSpPr txBox="1"/>
          <p:nvPr/>
        </p:nvSpPr>
        <p:spPr>
          <a:xfrm>
            <a:off x="1116449" y="3481366"/>
            <a:ext cx="4063933" cy="261610"/>
          </a:xfrm>
          <a:prstGeom prst="rect">
            <a:avLst/>
          </a:prstGeom>
          <a:solidFill>
            <a:srgbClr val="F7F7F7"/>
          </a:solidFill>
        </p:spPr>
        <p:txBody>
          <a:bodyPr wrap="none" rtlCol="0" anchor="ctr">
            <a:spAutoFit/>
          </a:bodyPr>
          <a:lstStyle/>
          <a:p>
            <a:r>
              <a:rPr lang="en-US" altLang="ko-KR" sz="1100" i="1" dirty="0" smtClean="0">
                <a:solidFill>
                  <a:srgbClr val="2E8489"/>
                </a:solidFill>
                <a:latin typeface="D2Coding" panose="020B0609020101020101" pitchFamily="49" charset="-127"/>
                <a:ea typeface="D2Coding" panose="020B0609020101020101" pitchFamily="49" charset="-127"/>
              </a:rPr>
              <a:t># Computes </a:t>
            </a:r>
            <a:r>
              <a:rPr lang="en-US" altLang="ko-KR" sz="1100" i="1" dirty="0">
                <a:solidFill>
                  <a:srgbClr val="2E8489"/>
                </a:solidFill>
                <a:latin typeface="D2Coding" panose="020B0609020101020101" pitchFamily="49" charset="-127"/>
                <a:ea typeface="D2Coding" panose="020B0609020101020101" pitchFamily="49" charset="-127"/>
              </a:rPr>
              <a:t>the area by using Circle’s class variable PI</a:t>
            </a:r>
          </a:p>
        </p:txBody>
      </p:sp>
      <p:sp>
        <p:nvSpPr>
          <p:cNvPr id="4" name="직사각형 3">
            <a:extLst>
              <a:ext uri="{FF2B5EF4-FFF2-40B4-BE49-F238E27FC236}">
                <a16:creationId xmlns:a16="http://schemas.microsoft.com/office/drawing/2014/main" xmlns="" id="{D54B5989-14BF-460E-93FD-021B9AD676ED}"/>
              </a:ext>
            </a:extLst>
          </p:cNvPr>
          <p:cNvSpPr/>
          <p:nvPr/>
        </p:nvSpPr>
        <p:spPr>
          <a:xfrm>
            <a:off x="1116449" y="3459955"/>
            <a:ext cx="4026901" cy="630265"/>
          </a:xfrm>
          <a:prstGeom prst="rect">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TextBox 19">
            <a:extLst>
              <a:ext uri="{FF2B5EF4-FFF2-40B4-BE49-F238E27FC236}">
                <a16:creationId xmlns:a16="http://schemas.microsoft.com/office/drawing/2014/main" xmlns="" id="{DA04E46E-5F48-EA4D-998E-3A29DD07727B}"/>
              </a:ext>
            </a:extLst>
          </p:cNvPr>
          <p:cNvSpPr txBox="1"/>
          <p:nvPr/>
        </p:nvSpPr>
        <p:spPr>
          <a:xfrm>
            <a:off x="3207208" y="3110597"/>
            <a:ext cx="1524776" cy="141628"/>
          </a:xfrm>
          <a:prstGeom prst="rect">
            <a:avLst/>
          </a:prstGeom>
          <a:solidFill>
            <a:srgbClr val="F7F7F7"/>
          </a:solidFill>
        </p:spPr>
        <p:txBody>
          <a:bodyPr wrap="none" lIns="0" tIns="0" rIns="0" bIns="0" rtlCol="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instance variable</a:t>
            </a:r>
          </a:p>
        </p:txBody>
      </p:sp>
      <p:sp>
        <p:nvSpPr>
          <p:cNvPr id="21" name="TextBox 20">
            <a:extLst>
              <a:ext uri="{FF2B5EF4-FFF2-40B4-BE49-F238E27FC236}">
                <a16:creationId xmlns:a16="http://schemas.microsoft.com/office/drawing/2014/main" xmlns="" id="{DA04E46E-5F48-EA4D-998E-3A29DD07727B}"/>
              </a:ext>
            </a:extLst>
          </p:cNvPr>
          <p:cNvSpPr txBox="1"/>
          <p:nvPr/>
        </p:nvSpPr>
        <p:spPr>
          <a:xfrm>
            <a:off x="3207208" y="3262813"/>
            <a:ext cx="1524776" cy="141628"/>
          </a:xfrm>
          <a:prstGeom prst="rect">
            <a:avLst/>
          </a:prstGeom>
          <a:solidFill>
            <a:srgbClr val="F7F7F7"/>
          </a:solidFill>
        </p:spPr>
        <p:txBody>
          <a:bodyPr wrap="none" lIns="0" tIns="0" rIns="0" bIns="0" rtlCol="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instance variable</a:t>
            </a:r>
          </a:p>
        </p:txBody>
      </p:sp>
      <p:sp>
        <p:nvSpPr>
          <p:cNvPr id="37" name="TextBox 36">
            <a:extLst>
              <a:ext uri="{FF2B5EF4-FFF2-40B4-BE49-F238E27FC236}">
                <a16:creationId xmlns:a16="http://schemas.microsoft.com/office/drawing/2014/main" xmlns="" id="{85CC63A4-8280-AF40-B67A-1FD1E9E96B76}"/>
              </a:ext>
            </a:extLst>
          </p:cNvPr>
          <p:cNvSpPr txBox="1"/>
          <p:nvPr/>
        </p:nvSpPr>
        <p:spPr>
          <a:xfrm>
            <a:off x="1309263" y="4499761"/>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c1.area())</a:t>
            </a:r>
            <a:endParaRPr lang="en-US" altLang="ko-KR" sz="1100" dirty="0">
              <a:latin typeface="D2Coding" panose="020B0609020101020101" pitchFamily="49" charset="-127"/>
              <a:ea typeface="D2Coding" panose="020B0609020101020101" pitchFamily="49" charset="-127"/>
            </a:endParaRPr>
          </a:p>
        </p:txBody>
      </p:sp>
      <p:sp>
        <p:nvSpPr>
          <p:cNvPr id="38" name="TextBox 37">
            <a:extLst>
              <a:ext uri="{FF2B5EF4-FFF2-40B4-BE49-F238E27FC236}">
                <a16:creationId xmlns:a16="http://schemas.microsoft.com/office/drawing/2014/main" xmlns="" id="{85CC63A4-8280-AF40-B67A-1FD1E9E96B76}"/>
              </a:ext>
            </a:extLst>
          </p:cNvPr>
          <p:cNvSpPr txBox="1"/>
          <p:nvPr/>
        </p:nvSpPr>
        <p:spPr>
          <a:xfrm>
            <a:off x="1309262" y="4811735"/>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c2:"</a:t>
            </a:r>
            <a:r>
              <a:rPr lang="en-US" altLang="ko-KR" sz="1100" dirty="0" smtClean="0">
                <a:latin typeface="D2Coding" panose="020B0609020101020101" pitchFamily="49" charset="-127"/>
                <a:ea typeface="D2Coding" panose="020B0609020101020101" pitchFamily="49" charset="-127"/>
              </a:rPr>
              <a:t>, c2.area())</a:t>
            </a:r>
            <a:endParaRPr lang="en-US" altLang="ko-KR" sz="1100" dirty="0">
              <a:latin typeface="D2Coding" panose="020B0609020101020101" pitchFamily="49" charset="-127"/>
              <a:ea typeface="D2Coding" panose="020B0609020101020101" pitchFamily="49" charset="-127"/>
            </a:endParaRPr>
          </a:p>
        </p:txBody>
      </p:sp>
      <p:sp>
        <p:nvSpPr>
          <p:cNvPr id="39" name="TextBox 38">
            <a:extLst>
              <a:ext uri="{FF2B5EF4-FFF2-40B4-BE49-F238E27FC236}">
                <a16:creationId xmlns:a16="http://schemas.microsoft.com/office/drawing/2014/main" xmlns="" id="{85CC63A4-8280-AF40-B67A-1FD1E9E96B76}"/>
              </a:ext>
            </a:extLst>
          </p:cNvPr>
          <p:cNvSpPr txBox="1"/>
          <p:nvPr/>
        </p:nvSpPr>
        <p:spPr>
          <a:xfrm>
            <a:off x="1309262" y="5126249"/>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c3:"</a:t>
            </a:r>
            <a:r>
              <a:rPr lang="en-US" altLang="ko-KR" sz="1100" dirty="0" smtClean="0">
                <a:latin typeface="D2Coding" panose="020B0609020101020101" pitchFamily="49" charset="-127"/>
                <a:ea typeface="D2Coding" panose="020B0609020101020101" pitchFamily="49" charset="-127"/>
              </a:rPr>
              <a:t>, c3.area())</a:t>
            </a:r>
            <a:endParaRPr lang="en-US" altLang="ko-KR" sz="11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138669738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사각형: 둥근 모서리 30">
            <a:extLst>
              <a:ext uri="{FF2B5EF4-FFF2-40B4-BE49-F238E27FC236}">
                <a16:creationId xmlns:a16="http://schemas.microsoft.com/office/drawing/2014/main" xmlns="" id="{459D7568-DF75-4733-8B7F-65107C81FC52}"/>
              </a:ext>
            </a:extLst>
          </p:cNvPr>
          <p:cNvSpPr/>
          <p:nvPr/>
        </p:nvSpPr>
        <p:spPr>
          <a:xfrm>
            <a:off x="6642847" y="6145306"/>
            <a:ext cx="2825153" cy="19726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nSpc>
                <a:spcPts val="1000"/>
              </a:lnSpc>
            </a:pPr>
            <a:r>
              <a:rPr lang="en-US" altLang="ko-KR" sz="1000" dirty="0">
                <a:solidFill>
                  <a:schemeClr val="bg1"/>
                </a:solidFill>
                <a:latin typeface="SamsungOne 400" panose="020B0503030303020204" pitchFamily="34" charset="0"/>
                <a:ea typeface="SamsungOne 400" panose="020B0503030303020204" pitchFamily="34" charset="0"/>
              </a:rPr>
              <a:t>https://minimilab.tistory.com/58 [MINIMI LAB]</a:t>
            </a:r>
          </a:p>
        </p:txBody>
      </p:sp>
      <p:sp>
        <p:nvSpPr>
          <p:cNvPr id="32" name="직사각형 31">
            <a:extLst>
              <a:ext uri="{FF2B5EF4-FFF2-40B4-BE49-F238E27FC236}">
                <a16:creationId xmlns="" xmlns:a16="http://schemas.microsoft.com/office/drawing/2014/main" id="{F592450A-01E1-4E06-9A3E-8EA290D8E695}"/>
              </a:ext>
            </a:extLst>
          </p:cNvPr>
          <p:cNvSpPr/>
          <p:nvPr/>
        </p:nvSpPr>
        <p:spPr>
          <a:xfrm>
            <a:off x="580388" y="2010291"/>
            <a:ext cx="9064126"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__</a:t>
            </a:r>
            <a:r>
              <a:rPr lang="en-US" altLang="ko-KR" sz="1300" dirty="0" err="1">
                <a:solidFill>
                  <a:schemeClr val="tx1"/>
                </a:solidFill>
                <a:latin typeface="SamsungOne 400" panose="020B0503030303020204" pitchFamily="34" charset="0"/>
                <a:ea typeface="SamsungOne 400" panose="020B0503030303020204" pitchFamily="34" charset="0"/>
              </a:rPr>
              <a:t>dict</a:t>
            </a:r>
            <a:r>
              <a:rPr lang="en-US" altLang="ko-KR" sz="1300" dirty="0">
                <a:solidFill>
                  <a:schemeClr val="tx1"/>
                </a:solidFill>
                <a:latin typeface="SamsungOne 400" panose="020B0503030303020204" pitchFamily="34" charset="0"/>
                <a:ea typeface="SamsungOne 400" panose="020B0503030303020204" pitchFamily="34" charset="0"/>
              </a:rPr>
              <a:t>__ attribute is useful for building programs.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convert the variable of the class object to a dictionary type.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easily call attribute values by converting them to dictionary type. </a:t>
            </a:r>
          </a:p>
        </p:txBody>
      </p:sp>
      <p:sp>
        <p:nvSpPr>
          <p:cNvPr id="35" name="직사각형 34">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6" name="직사각형 35">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7" name="직사각형 3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38" name="TextBox 37">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6.5. </a:t>
            </a:r>
            <a:r>
              <a:rPr lang="en-US" altLang="ko-KR" b="1" dirty="0">
                <a:latin typeface="Samsung Sharp Sans" pitchFamily="2" charset="0"/>
                <a:ea typeface="Samsung Sharp Sans" pitchFamily="2" charset="0"/>
                <a:cs typeface="Samsung Sharp Sans" pitchFamily="2" charset="0"/>
              </a:rPr>
              <a:t>__</a:t>
            </a:r>
            <a:r>
              <a:rPr lang="en-US" altLang="ko-KR" b="1" dirty="0" err="1">
                <a:latin typeface="Samsung Sharp Sans" pitchFamily="2" charset="0"/>
                <a:ea typeface="Samsung Sharp Sans" pitchFamily="2" charset="0"/>
                <a:cs typeface="Samsung Sharp Sans" pitchFamily="2" charset="0"/>
              </a:rPr>
              <a:t>dict</a:t>
            </a:r>
            <a:r>
              <a:rPr lang="en-US" altLang="ko-KR" b="1" dirty="0">
                <a:latin typeface="Samsung Sharp Sans" pitchFamily="2" charset="0"/>
                <a:ea typeface="Samsung Sharp Sans" pitchFamily="2" charset="0"/>
                <a:cs typeface="Samsung Sharp Sans" pitchFamily="2" charset="0"/>
              </a:rPr>
              <a:t>__ which displays attribute information of class objects</a:t>
            </a:r>
          </a:p>
        </p:txBody>
      </p:sp>
      <p:grpSp>
        <p:nvGrpSpPr>
          <p:cNvPr id="6" name="그룹 5"/>
          <p:cNvGrpSpPr/>
          <p:nvPr/>
        </p:nvGrpSpPr>
        <p:grpSpPr>
          <a:xfrm>
            <a:off x="513697" y="2802711"/>
            <a:ext cx="8892521" cy="2923302"/>
            <a:chOff x="513697" y="2809435"/>
            <a:chExt cx="8892521" cy="2923302"/>
          </a:xfrm>
        </p:grpSpPr>
        <p:pic>
          <p:nvPicPr>
            <p:cNvPr id="4" name="그림 3" descr="텍스트이(가) 표시된 사진&#10;&#10;자동 생성된 설명">
              <a:extLst>
                <a:ext uri="{FF2B5EF4-FFF2-40B4-BE49-F238E27FC236}">
                  <a16:creationId xmlns:a16="http://schemas.microsoft.com/office/drawing/2014/main" xmlns="" id="{DBDD005B-2AA2-4DDD-8490-405998C342F4}"/>
                </a:ext>
              </a:extLst>
            </p:cNvPr>
            <p:cNvPicPr>
              <a:picLocks noChangeAspect="1"/>
            </p:cNvPicPr>
            <p:nvPr/>
          </p:nvPicPr>
          <p:blipFill rotWithShape="1">
            <a:blip r:embed="rId4"/>
            <a:srcRect r="24192"/>
            <a:stretch/>
          </p:blipFill>
          <p:spPr>
            <a:xfrm>
              <a:off x="513697" y="2809435"/>
              <a:ext cx="7747076" cy="2923302"/>
            </a:xfrm>
            <a:prstGeom prst="rect">
              <a:avLst/>
            </a:prstGeom>
          </p:spPr>
        </p:pic>
        <p:pic>
          <p:nvPicPr>
            <p:cNvPr id="17" name="그림 16" descr="텍스트이(가) 표시된 사진&#10;&#10;자동 생성된 설명">
              <a:extLst>
                <a:ext uri="{FF2B5EF4-FFF2-40B4-BE49-F238E27FC236}">
                  <a16:creationId xmlns:a16="http://schemas.microsoft.com/office/drawing/2014/main" xmlns="" id="{DBDD005B-2AA2-4DDD-8490-405998C342F4}"/>
                </a:ext>
              </a:extLst>
            </p:cNvPr>
            <p:cNvPicPr>
              <a:picLocks noChangeAspect="1"/>
            </p:cNvPicPr>
            <p:nvPr/>
          </p:nvPicPr>
          <p:blipFill rotWithShape="1">
            <a:blip r:embed="rId4"/>
            <a:srcRect l="73123"/>
            <a:stretch/>
          </p:blipFill>
          <p:spPr>
            <a:xfrm>
              <a:off x="6645736" y="2809435"/>
              <a:ext cx="2746664" cy="2923302"/>
            </a:xfrm>
            <a:prstGeom prst="rect">
              <a:avLst/>
            </a:prstGeom>
          </p:spPr>
        </p:pic>
        <p:sp>
          <p:nvSpPr>
            <p:cNvPr id="23" name="TextBox 21">
              <a:extLst>
                <a:ext uri="{FF2B5EF4-FFF2-40B4-BE49-F238E27FC236}">
                  <a16:creationId xmlns:a16="http://schemas.microsoft.com/office/drawing/2014/main" xmlns="" id="{56521AD1-2372-4709-9497-BC4191E7C8E0}"/>
                </a:ext>
              </a:extLst>
            </p:cNvPr>
            <p:cNvSpPr txBox="1"/>
            <p:nvPr/>
          </p:nvSpPr>
          <p:spPr>
            <a:xfrm>
              <a:off x="5998534" y="3204288"/>
              <a:ext cx="3407684" cy="994846"/>
            </a:xfrm>
            <a:prstGeom prst="rect">
              <a:avLst/>
            </a:prstGeom>
            <a:solidFill>
              <a:schemeClr val="accent5">
                <a:lumMod val="20000"/>
                <a:lumOff val="80000"/>
              </a:schemeClr>
            </a:solidFill>
            <a:ln>
              <a:solidFill>
                <a:srgbClr val="193EB0"/>
              </a:solidFill>
            </a:ln>
          </p:spPr>
          <p:txBody>
            <a:bodyPr wrap="square" lIns="36000" tIns="36000" rIns="36000" bIns="36000" anchor="ctr">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p:cxnSp>
          <p:nvCxnSpPr>
            <p:cNvPr id="7" name="직선 화살표 연결선 6"/>
            <p:cNvCxnSpPr/>
            <p:nvPr/>
          </p:nvCxnSpPr>
          <p:spPr>
            <a:xfrm flipH="1">
              <a:off x="5419023" y="3665265"/>
              <a:ext cx="567075" cy="915171"/>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E10B4B6E-E0A3-A744-99C7-D5F9CC78B4D8}"/>
                </a:ext>
              </a:extLst>
            </p:cNvPr>
            <p:cNvSpPr txBox="1"/>
            <p:nvPr/>
          </p:nvSpPr>
          <p:spPr>
            <a:xfrm>
              <a:off x="952500" y="4429163"/>
              <a:ext cx="4038901" cy="169507"/>
            </a:xfrm>
            <a:prstGeom prst="rect">
              <a:avLst/>
            </a:prstGeom>
            <a:solidFill>
              <a:srgbClr val="F7F7F7"/>
            </a:solidFill>
          </p:spPr>
          <p:txBody>
            <a:bodyPr wrap="none" lIns="0" rtlCol="0" anchor="ctr">
              <a:noAutofit/>
            </a:bodyPr>
            <a:lstStyle/>
            <a:p>
              <a:r>
                <a:rPr kumimoji="1" lang="en-US" altLang="ko-KR" sz="1200" i="1" dirty="0">
                  <a:solidFill>
                    <a:srgbClr val="2E8489"/>
                  </a:solidFill>
                  <a:latin typeface="D2Coding" panose="020B0609020101020101" pitchFamily="49" charset="-127"/>
                  <a:ea typeface="D2Coding" panose="020B0609020101020101" pitchFamily="49" charset="-127"/>
                </a:rPr>
                <a:t># </a:t>
              </a:r>
              <a:r>
                <a:rPr kumimoji="1" lang="en-US" altLang="ko-KR" sz="1200" i="1" dirty="0" smtClean="0">
                  <a:solidFill>
                    <a:srgbClr val="2E8489"/>
                  </a:solidFill>
                  <a:latin typeface="D2Coding" panose="020B0609020101020101" pitchFamily="49" charset="-127"/>
                  <a:ea typeface="D2Coding" panose="020B0609020101020101" pitchFamily="49" charset="-127"/>
                </a:rPr>
                <a:t>You </a:t>
              </a:r>
              <a:r>
                <a:rPr kumimoji="1" lang="en-US" altLang="ko-KR" sz="1200" i="1" dirty="0">
                  <a:solidFill>
                    <a:srgbClr val="2E8489"/>
                  </a:solidFill>
                  <a:latin typeface="D2Coding" panose="020B0609020101020101" pitchFamily="49" charset="-127"/>
                  <a:ea typeface="D2Coding" panose="020B0609020101020101" pitchFamily="49" charset="-127"/>
                </a:rPr>
                <a:t>can obtain the value with dic__[key] format </a:t>
              </a:r>
              <a:endParaRPr kumimoji="1" lang="ko-KR" altLang="en-US" sz="1200" i="1" dirty="0">
                <a:solidFill>
                  <a:srgbClr val="2E8489"/>
                </a:solidFill>
                <a:latin typeface="D2Coding" panose="020B0609020101020101" pitchFamily="49" charset="-127"/>
                <a:ea typeface="D2Coding" panose="020B0609020101020101" pitchFamily="49" charset="-127"/>
              </a:endParaRPr>
            </a:p>
          </p:txBody>
        </p:sp>
        <p:sp>
          <p:nvSpPr>
            <p:cNvPr id="39" name="TextBox 38">
              <a:extLst>
                <a:ext uri="{FF2B5EF4-FFF2-40B4-BE49-F238E27FC236}">
                  <a16:creationId xmlns:a16="http://schemas.microsoft.com/office/drawing/2014/main" xmlns="" id="{1A89B863-EB51-E048-83DD-7E506E421F98}"/>
                </a:ext>
              </a:extLst>
            </p:cNvPr>
            <p:cNvSpPr txBox="1"/>
            <p:nvPr/>
          </p:nvSpPr>
          <p:spPr>
            <a:xfrm>
              <a:off x="580388" y="5075418"/>
              <a:ext cx="3288080" cy="600164"/>
            </a:xfrm>
            <a:prstGeom prst="rect">
              <a:avLst/>
            </a:prstGeom>
            <a:solidFill>
              <a:schemeClr val="bg1"/>
            </a:solidFill>
          </p:spPr>
          <p:txBody>
            <a:bodyPr wrap="none" rtlCol="0">
              <a:spAutoFit/>
            </a:bodyPr>
            <a:lstStyle/>
            <a:p>
              <a:r>
                <a:rPr lang="en-US" altLang="ko-KR" sz="1100" dirty="0" smtClean="0">
                  <a:latin typeface="D2Coding" panose="020B0609020101020101" pitchFamily="49" charset="-127"/>
                  <a:ea typeface="D2Coding" panose="020B0609020101020101" pitchFamily="49" charset="-127"/>
                </a:rPr>
                <a:t>Attributes </a:t>
              </a:r>
              <a:r>
                <a:rPr lang="en-US" altLang="ko-KR" sz="1100" dirty="0">
                  <a:latin typeface="D2Coding" panose="020B0609020101020101" pitchFamily="49" charset="-127"/>
                  <a:ea typeface="D2Coding" panose="020B0609020101020101" pitchFamily="49" charset="-127"/>
                </a:rPr>
                <a:t>of </a:t>
              </a:r>
              <a:r>
                <a:rPr lang="en-US" altLang="ko-KR" sz="1100" dirty="0" smtClean="0">
                  <a:latin typeface="D2Coding" panose="020B0609020101020101" pitchFamily="49" charset="-127"/>
                  <a:ea typeface="D2Coding" panose="020B0609020101020101" pitchFamily="49" charset="-127"/>
                </a:rPr>
                <a:t>c1 :{‘name’: ‘C1’, ‘radius’:4}</a:t>
              </a:r>
            </a:p>
            <a:p>
              <a:r>
                <a:rPr lang="en-US" altLang="ko-KR" sz="1100" dirty="0" smtClean="0">
                  <a:latin typeface="D2Coding" panose="020B0609020101020101" pitchFamily="49" charset="-127"/>
                  <a:ea typeface="D2Coding" panose="020B0609020101020101" pitchFamily="49" charset="-127"/>
                </a:rPr>
                <a:t>Value of c1’s name variable: C1</a:t>
              </a:r>
            </a:p>
            <a:p>
              <a:r>
                <a:rPr lang="en-US" altLang="ko-KR" sz="1100" dirty="0">
                  <a:latin typeface="D2Coding" panose="020B0609020101020101" pitchFamily="49" charset="-127"/>
                  <a:ea typeface="D2Coding" panose="020B0609020101020101" pitchFamily="49" charset="-127"/>
                </a:rPr>
                <a:t>Value of </a:t>
              </a:r>
              <a:r>
                <a:rPr lang="en-US" altLang="ko-KR" sz="1100" dirty="0" smtClean="0">
                  <a:latin typeface="D2Coding" panose="020B0609020101020101" pitchFamily="49" charset="-127"/>
                  <a:ea typeface="D2Coding" panose="020B0609020101020101" pitchFamily="49" charset="-127"/>
                </a:rPr>
                <a:t>c1’s radius </a:t>
              </a:r>
              <a:r>
                <a:rPr lang="en-US" altLang="ko-KR" sz="1100" dirty="0">
                  <a:latin typeface="D2Coding" panose="020B0609020101020101" pitchFamily="49" charset="-127"/>
                  <a:ea typeface="D2Coding" panose="020B0609020101020101" pitchFamily="49" charset="-127"/>
                </a:rPr>
                <a:t>variable: 4</a:t>
              </a:r>
            </a:p>
          </p:txBody>
        </p:sp>
        <p:sp>
          <p:nvSpPr>
            <p:cNvPr id="8" name="직사각형 7"/>
            <p:cNvSpPr/>
            <p:nvPr/>
          </p:nvSpPr>
          <p:spPr>
            <a:xfrm>
              <a:off x="6043410" y="3336130"/>
              <a:ext cx="3281754" cy="769441"/>
            </a:xfrm>
            <a:prstGeom prst="rect">
              <a:avLst/>
            </a:prstGeom>
          </p:spPr>
          <p:txBody>
            <a:bodyPr wrap="square">
              <a:spAutoFit/>
            </a:bodyPr>
            <a:lstStyle/>
            <a:p>
              <a:pPr marL="182563" lvl="0"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Converts the object’s type to dictionary type. Then print the value C1 for name. </a:t>
              </a:r>
            </a:p>
            <a:p>
              <a:pPr marL="182563" lvl="0"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Prints 4, value for variable radius. </a:t>
              </a:r>
            </a:p>
          </p:txBody>
        </p:sp>
        <p:sp>
          <p:nvSpPr>
            <p:cNvPr id="21" name="TextBox 20">
              <a:extLst>
                <a:ext uri="{FF2B5EF4-FFF2-40B4-BE49-F238E27FC236}">
                  <a16:creationId xmlns:a16="http://schemas.microsoft.com/office/drawing/2014/main" xmlns="" id="{85CC63A4-8280-AF40-B67A-1FD1E9E96B76}"/>
                </a:ext>
              </a:extLst>
            </p:cNvPr>
            <p:cNvSpPr txBox="1"/>
            <p:nvPr/>
          </p:nvSpPr>
          <p:spPr>
            <a:xfrm>
              <a:off x="1376843" y="4248150"/>
              <a:ext cx="2764627" cy="174633"/>
            </a:xfrm>
            <a:prstGeom prst="rect">
              <a:avLst/>
            </a:prstGeom>
            <a:solidFill>
              <a:srgbClr val="F7F7F7"/>
            </a:solidFill>
          </p:spPr>
          <p:txBody>
            <a:bodyPr wrap="none" lIns="0" rtlCol="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a:solidFill>
                    <a:srgbClr val="C13A52"/>
                  </a:solidFill>
                  <a:latin typeface="D2Coding" panose="020B0609020101020101" pitchFamily="49" charset="-127"/>
                  <a:ea typeface="D2Coding" panose="020B0609020101020101" pitchFamily="49" charset="-127"/>
                </a:rPr>
                <a:t>Attributes of c1:</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a:latin typeface="D2Coding" panose="020B0609020101020101" pitchFamily="49" charset="-127"/>
                  <a:ea typeface="D2Coding" panose="020B0609020101020101" pitchFamily="49" charset="-127"/>
                </a:rPr>
                <a:t>, c1.__dict__)</a:t>
              </a:r>
            </a:p>
          </p:txBody>
        </p:sp>
        <p:sp>
          <p:nvSpPr>
            <p:cNvPr id="22" name="TextBox 21">
              <a:extLst>
                <a:ext uri="{FF2B5EF4-FFF2-40B4-BE49-F238E27FC236}">
                  <a16:creationId xmlns:a16="http://schemas.microsoft.com/office/drawing/2014/main" xmlns="" id="{85CC63A4-8280-AF40-B67A-1FD1E9E96B76}"/>
                </a:ext>
              </a:extLst>
            </p:cNvPr>
            <p:cNvSpPr txBox="1"/>
            <p:nvPr/>
          </p:nvSpPr>
          <p:spPr>
            <a:xfrm>
              <a:off x="1357793" y="4608422"/>
              <a:ext cx="4155277" cy="174633"/>
            </a:xfrm>
            <a:prstGeom prst="rect">
              <a:avLst/>
            </a:prstGeom>
            <a:solidFill>
              <a:srgbClr val="F7F7F7"/>
            </a:solidFill>
          </p:spPr>
          <p:txBody>
            <a:bodyPr wrap="none" lIns="0" rtlCol="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a:solidFill>
                    <a:srgbClr val="C13A52"/>
                  </a:solidFill>
                  <a:latin typeface="D2Coding" panose="020B0609020101020101" pitchFamily="49" charset="-127"/>
                  <a:ea typeface="D2Coding" panose="020B0609020101020101" pitchFamily="49" charset="-127"/>
                </a:rPr>
                <a:t>Value of </a:t>
              </a:r>
              <a:r>
                <a:rPr lang="en-US" altLang="ko-KR" sz="1200" dirty="0" smtClean="0">
                  <a:solidFill>
                    <a:srgbClr val="C13A52"/>
                  </a:solidFill>
                  <a:latin typeface="D2Coding" panose="020B0609020101020101" pitchFamily="49" charset="-127"/>
                  <a:ea typeface="D2Coding" panose="020B0609020101020101" pitchFamily="49" charset="-127"/>
                </a:rPr>
                <a:t>c1</a:t>
              </a:r>
              <a:r>
                <a:rPr lang="en-US" altLang="ko-KR" sz="1200" dirty="0">
                  <a:solidFill>
                    <a:srgbClr val="C13A52"/>
                  </a:solidFill>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s </a:t>
              </a:r>
              <a:r>
                <a:rPr lang="en-US" altLang="ko-KR" sz="1200" dirty="0">
                  <a:solidFill>
                    <a:srgbClr val="C13A52"/>
                  </a:solidFill>
                  <a:latin typeface="D2Coding" panose="020B0609020101020101" pitchFamily="49" charset="-127"/>
                  <a:ea typeface="D2Coding" panose="020B0609020101020101" pitchFamily="49" charset="-127"/>
                </a:rPr>
                <a:t>name variable:</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c1.__dict</a:t>
              </a:r>
              <a:r>
                <a:rPr lang="en-US" altLang="ko-KR" sz="1200" dirty="0" smtClean="0">
                  <a:latin typeface="D2Coding" panose="020B0609020101020101" pitchFamily="49" charset="-127"/>
                  <a:ea typeface="D2Coding" panose="020B0609020101020101" pitchFamily="49" charset="-127"/>
                </a:rPr>
                <a:t>__[</a:t>
              </a:r>
              <a:r>
                <a:rPr lang="en-US" altLang="ko-KR" sz="1200" dirty="0" smtClean="0">
                  <a:solidFill>
                    <a:srgbClr val="C13A52"/>
                  </a:solidFill>
                  <a:latin typeface="D2Coding" panose="020B0609020101020101" pitchFamily="49" charset="-127"/>
                  <a:ea typeface="D2Coding" panose="020B0609020101020101" pitchFamily="49" charset="-127"/>
                </a:rPr>
                <a:t>'name</a:t>
              </a:r>
              <a:r>
                <a:rPr lang="en-US" altLang="ko-KR" sz="1200" dirty="0">
                  <a:solidFill>
                    <a:srgbClr val="C13A52"/>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a:t>
              </a:r>
              <a:endParaRPr lang="en-US" altLang="ko-KR" sz="1200" dirty="0">
                <a:latin typeface="D2Coding" panose="020B0609020101020101" pitchFamily="49" charset="-127"/>
                <a:ea typeface="D2Coding" panose="020B0609020101020101" pitchFamily="49" charset="-127"/>
              </a:endParaRPr>
            </a:p>
          </p:txBody>
        </p:sp>
        <p:sp>
          <p:nvSpPr>
            <p:cNvPr id="25" name="TextBox 24">
              <a:extLst>
                <a:ext uri="{FF2B5EF4-FFF2-40B4-BE49-F238E27FC236}">
                  <a16:creationId xmlns:a16="http://schemas.microsoft.com/office/drawing/2014/main" xmlns="" id="{85CC63A4-8280-AF40-B67A-1FD1E9E96B76}"/>
                </a:ext>
              </a:extLst>
            </p:cNvPr>
            <p:cNvSpPr txBox="1"/>
            <p:nvPr/>
          </p:nvSpPr>
          <p:spPr>
            <a:xfrm>
              <a:off x="1357793" y="4780430"/>
              <a:ext cx="4482937" cy="174633"/>
            </a:xfrm>
            <a:prstGeom prst="rect">
              <a:avLst/>
            </a:prstGeom>
            <a:solidFill>
              <a:srgbClr val="F7F7F7"/>
            </a:solidFill>
          </p:spPr>
          <p:txBody>
            <a:bodyPr wrap="none" lIns="0" rtlCol="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a:solidFill>
                    <a:srgbClr val="C13A52"/>
                  </a:solidFill>
                  <a:latin typeface="D2Coding" panose="020B0609020101020101" pitchFamily="49" charset="-127"/>
                  <a:ea typeface="D2Coding" panose="020B0609020101020101" pitchFamily="49" charset="-127"/>
                </a:rPr>
                <a:t>Value of </a:t>
              </a:r>
              <a:r>
                <a:rPr lang="en-US" altLang="ko-KR" sz="1200" dirty="0" smtClean="0">
                  <a:solidFill>
                    <a:srgbClr val="C13A52"/>
                  </a:solidFill>
                  <a:latin typeface="D2Coding" panose="020B0609020101020101" pitchFamily="49" charset="-127"/>
                  <a:ea typeface="D2Coding" panose="020B0609020101020101" pitchFamily="49" charset="-127"/>
                </a:rPr>
                <a:t>c1</a:t>
              </a:r>
              <a:r>
                <a:rPr lang="en-US" altLang="ko-KR" sz="1200" dirty="0">
                  <a:solidFill>
                    <a:srgbClr val="C13A52"/>
                  </a:solidFill>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s </a:t>
              </a:r>
              <a:r>
                <a:rPr lang="en-US" altLang="ko-KR" sz="1200" dirty="0">
                  <a:solidFill>
                    <a:srgbClr val="C13A52"/>
                  </a:solidFill>
                  <a:latin typeface="D2Coding" panose="020B0609020101020101" pitchFamily="49" charset="-127"/>
                  <a:ea typeface="D2Coding" panose="020B0609020101020101" pitchFamily="49" charset="-127"/>
                </a:rPr>
                <a:t>radius variable:</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c1.__dict</a:t>
              </a:r>
              <a:r>
                <a:rPr lang="en-US" altLang="ko-KR" sz="1200" dirty="0" smtClean="0">
                  <a:latin typeface="D2Coding" panose="020B0609020101020101" pitchFamily="49" charset="-127"/>
                  <a:ea typeface="D2Coding" panose="020B0609020101020101" pitchFamily="49" charset="-127"/>
                </a:rPr>
                <a:t>__[</a:t>
              </a:r>
              <a:r>
                <a:rPr lang="en-US" altLang="ko-KR" sz="1200" dirty="0" smtClean="0">
                  <a:solidFill>
                    <a:srgbClr val="C13A52"/>
                  </a:solidFill>
                  <a:latin typeface="D2Coding" panose="020B0609020101020101" pitchFamily="49" charset="-127"/>
                  <a:ea typeface="D2Coding" panose="020B0609020101020101" pitchFamily="49" charset="-127"/>
                </a:rPr>
                <a:t>'radius'</a:t>
              </a:r>
              <a:r>
                <a:rPr lang="en-US" altLang="ko-KR" sz="1200" dirty="0" smtClean="0">
                  <a:latin typeface="D2Coding" panose="020B0609020101020101" pitchFamily="49" charset="-127"/>
                  <a:ea typeface="D2Coding" panose="020B0609020101020101" pitchFamily="49" charset="-127"/>
                </a:rPr>
                <a:t>])</a:t>
              </a:r>
              <a:endParaRPr lang="en-US" altLang="ko-KR" sz="1200" dirty="0">
                <a:latin typeface="D2Coding" panose="020B0609020101020101" pitchFamily="49" charset="-127"/>
                <a:ea typeface="D2Coding" panose="020B0609020101020101" pitchFamily="49" charset="-127"/>
              </a:endParaRPr>
            </a:p>
          </p:txBody>
        </p:sp>
        <p:sp>
          <p:nvSpPr>
            <p:cNvPr id="2" name="직사각형 1"/>
            <p:cNvSpPr/>
            <p:nvPr/>
          </p:nvSpPr>
          <p:spPr>
            <a:xfrm>
              <a:off x="580388" y="4602100"/>
              <a:ext cx="5637532" cy="356661"/>
            </a:xfrm>
            <a:prstGeom prst="rect">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073759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F1B12DA7-C15F-4B00-8AB3-088BA5E0B6A4}"/>
              </a:ext>
            </a:extLst>
          </p:cNvPr>
          <p:cNvSpPr/>
          <p:nvPr/>
        </p:nvSpPr>
        <p:spPr>
          <a:xfrm>
            <a:off x="690341" y="2274776"/>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smtClean="0">
                <a:solidFill>
                  <a:prstClr val="black">
                    <a:lumMod val="85000"/>
                    <a:lumOff val="15000"/>
                  </a:prstClr>
                </a:solidFill>
                <a:latin typeface="SamsungOne 400" panose="020B0503030303020204" pitchFamily="34" charset="0"/>
              </a:rPr>
              <a:t>Circle </a:t>
            </a:r>
            <a:r>
              <a:rPr lang="en-US" altLang="ko-KR" sz="1300" dirty="0">
                <a:solidFill>
                  <a:prstClr val="black">
                    <a:lumMod val="85000"/>
                    <a:lumOff val="15000"/>
                  </a:prstClr>
                </a:solidFill>
                <a:latin typeface="SamsungOne 400" panose="020B0503030303020204" pitchFamily="34" charset="0"/>
              </a:rPr>
              <a:t>class has variable __radius and __ name. </a:t>
            </a:r>
          </a:p>
        </p:txBody>
      </p:sp>
      <p:sp>
        <p:nvSpPr>
          <p:cNvPr id="27" name="직사각형 2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8" name="직사각형 2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30" name="TextBox 29">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6.5. </a:t>
            </a:r>
            <a:r>
              <a:rPr lang="en-US" altLang="ko-KR" b="1" dirty="0">
                <a:latin typeface="Samsung Sharp Sans" pitchFamily="2" charset="0"/>
                <a:ea typeface="Samsung Sharp Sans" pitchFamily="2" charset="0"/>
                <a:cs typeface="Samsung Sharp Sans" pitchFamily="2" charset="0"/>
              </a:rPr>
              <a:t>__</a:t>
            </a:r>
            <a:r>
              <a:rPr lang="en-US" altLang="ko-KR" b="1" dirty="0" err="1">
                <a:latin typeface="Samsung Sharp Sans" pitchFamily="2" charset="0"/>
                <a:ea typeface="Samsung Sharp Sans" pitchFamily="2" charset="0"/>
                <a:cs typeface="Samsung Sharp Sans" pitchFamily="2" charset="0"/>
              </a:rPr>
              <a:t>dict</a:t>
            </a:r>
            <a:r>
              <a:rPr lang="en-US" altLang="ko-KR" b="1" dirty="0">
                <a:latin typeface="Samsung Sharp Sans" pitchFamily="2" charset="0"/>
                <a:ea typeface="Samsung Sharp Sans" pitchFamily="2" charset="0"/>
                <a:cs typeface="Samsung Sharp Sans" pitchFamily="2" charset="0"/>
              </a:rPr>
              <a:t>__ which displays attribute information of class objects</a:t>
            </a:r>
          </a:p>
        </p:txBody>
      </p:sp>
      <p:sp>
        <p:nvSpPr>
          <p:cNvPr id="31" name="직사각형 30">
            <a:extLst>
              <a:ext uri="{FF2B5EF4-FFF2-40B4-BE49-F238E27FC236}">
                <a16:creationId xmlns="" xmlns:a16="http://schemas.microsoft.com/office/drawing/2014/main" id="{F592450A-01E1-4E06-9A3E-8EA290D8E695}"/>
              </a:ext>
            </a:extLst>
          </p:cNvPr>
          <p:cNvSpPr/>
          <p:nvPr/>
        </p:nvSpPr>
        <p:spPr>
          <a:xfrm>
            <a:off x="580388" y="2023739"/>
            <a:ext cx="906412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there is an instance variable with a _(underscore), use the following method. </a:t>
            </a:r>
          </a:p>
        </p:txBody>
      </p:sp>
      <p:sp>
        <p:nvSpPr>
          <p:cNvPr id="32" name="직사각형 31">
            <a:extLst>
              <a:ext uri="{FF2B5EF4-FFF2-40B4-BE49-F238E27FC236}">
                <a16:creationId xmlns:a16="http://schemas.microsoft.com/office/drawing/2014/main" xmlns="" id="{F1B12DA7-C15F-4B00-8AB3-088BA5E0B6A4}"/>
              </a:ext>
            </a:extLst>
          </p:cNvPr>
          <p:cNvSpPr/>
          <p:nvPr/>
        </p:nvSpPr>
        <p:spPr>
          <a:xfrm>
            <a:off x="690341" y="2838671"/>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variable __name cans use _</a:t>
            </a:r>
            <a:r>
              <a:rPr lang="en-US" altLang="ko-KR" sz="1300" dirty="0" err="1">
                <a:solidFill>
                  <a:prstClr val="black">
                    <a:lumMod val="85000"/>
                    <a:lumOff val="15000"/>
                  </a:prstClr>
                </a:solidFill>
                <a:latin typeface="SamsungOne 400" panose="020B0503030303020204" pitchFamily="34" charset="0"/>
              </a:rPr>
              <a:t>Circle__name</a:t>
            </a:r>
            <a:r>
              <a:rPr lang="en-US" altLang="ko-KR" sz="1300" dirty="0">
                <a:solidFill>
                  <a:prstClr val="black">
                    <a:lumMod val="85000"/>
                    <a:lumOff val="15000"/>
                  </a:prstClr>
                </a:solidFill>
                <a:latin typeface="SamsungOne 400" panose="020B0503030303020204" pitchFamily="34" charset="0"/>
              </a:rPr>
              <a:t> as a key. </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variable __ radius can use _</a:t>
            </a:r>
            <a:r>
              <a:rPr lang="en-US" altLang="ko-KR" sz="1300" dirty="0" err="1">
                <a:solidFill>
                  <a:prstClr val="black">
                    <a:lumMod val="85000"/>
                    <a:lumOff val="15000"/>
                  </a:prstClr>
                </a:solidFill>
                <a:latin typeface="SamsungOne 400" panose="020B0503030303020204" pitchFamily="34" charset="0"/>
              </a:rPr>
              <a:t>Circle__radius</a:t>
            </a:r>
            <a:r>
              <a:rPr lang="en-US" altLang="ko-KR" sz="1300" dirty="0">
                <a:solidFill>
                  <a:prstClr val="black">
                    <a:lumMod val="85000"/>
                    <a:lumOff val="15000"/>
                  </a:prstClr>
                </a:solidFill>
                <a:latin typeface="SamsungOne 400" panose="020B0503030303020204" pitchFamily="34" charset="0"/>
              </a:rPr>
              <a:t> as a key.</a:t>
            </a:r>
          </a:p>
        </p:txBody>
      </p:sp>
      <p:sp>
        <p:nvSpPr>
          <p:cNvPr id="33" name="직사각형 32">
            <a:extLst>
              <a:ext uri="{FF2B5EF4-FFF2-40B4-BE49-F238E27FC236}">
                <a16:creationId xmlns="" xmlns:a16="http://schemas.microsoft.com/office/drawing/2014/main" id="{F592450A-01E1-4E06-9A3E-8EA290D8E695}"/>
              </a:ext>
            </a:extLst>
          </p:cNvPr>
          <p:cNvSpPr/>
          <p:nvPr/>
        </p:nvSpPr>
        <p:spPr>
          <a:xfrm>
            <a:off x="580388" y="2587634"/>
            <a:ext cx="906412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retrieve instance variable’s name with . __</a:t>
            </a:r>
            <a:r>
              <a:rPr lang="en-US" altLang="ko-KR" sz="1300" dirty="0" err="1">
                <a:solidFill>
                  <a:schemeClr val="tx1"/>
                </a:solidFill>
                <a:latin typeface="SamsungOne 400" panose="020B0503030303020204" pitchFamily="34" charset="0"/>
                <a:ea typeface="SamsungOne 400" panose="020B0503030303020204" pitchFamily="34" charset="0"/>
              </a:rPr>
              <a:t>dict</a:t>
            </a:r>
            <a:r>
              <a:rPr lang="en-US" altLang="ko-KR" sz="1300" dirty="0">
                <a:solidFill>
                  <a:schemeClr val="tx1"/>
                </a:solidFill>
                <a:latin typeface="SamsungOne 400" panose="020B0503030303020204" pitchFamily="34" charset="0"/>
                <a:ea typeface="SamsungOne 400" panose="020B0503030303020204" pitchFamily="34" charset="0"/>
              </a:rPr>
              <a:t>__ attribute of c1. Use this variable as the dictionary’s key. </a:t>
            </a:r>
          </a:p>
        </p:txBody>
      </p:sp>
      <p:grpSp>
        <p:nvGrpSpPr>
          <p:cNvPr id="6" name="그룹 5"/>
          <p:cNvGrpSpPr/>
          <p:nvPr/>
        </p:nvGrpSpPr>
        <p:grpSpPr>
          <a:xfrm>
            <a:off x="642698" y="3341373"/>
            <a:ext cx="8667556" cy="2686480"/>
            <a:chOff x="679950" y="3419578"/>
            <a:chExt cx="8667556" cy="2686480"/>
          </a:xfrm>
        </p:grpSpPr>
        <p:pic>
          <p:nvPicPr>
            <p:cNvPr id="3" name="그림 2">
              <a:extLst>
                <a:ext uri="{FF2B5EF4-FFF2-40B4-BE49-F238E27FC236}">
                  <a16:creationId xmlns:a16="http://schemas.microsoft.com/office/drawing/2014/main" xmlns="" id="{8A10353D-228A-4E82-8E09-05DADB096832}"/>
                </a:ext>
              </a:extLst>
            </p:cNvPr>
            <p:cNvPicPr>
              <a:picLocks noChangeAspect="1"/>
            </p:cNvPicPr>
            <p:nvPr/>
          </p:nvPicPr>
          <p:blipFill>
            <a:blip r:embed="rId4"/>
            <a:stretch>
              <a:fillRect/>
            </a:stretch>
          </p:blipFill>
          <p:spPr>
            <a:xfrm>
              <a:off x="679950" y="3419578"/>
              <a:ext cx="8667556" cy="2621069"/>
            </a:xfrm>
            <a:prstGeom prst="rect">
              <a:avLst/>
            </a:prstGeom>
          </p:spPr>
        </p:pic>
        <p:sp>
          <p:nvSpPr>
            <p:cNvPr id="22" name="TextBox 21">
              <a:extLst>
                <a:ext uri="{FF2B5EF4-FFF2-40B4-BE49-F238E27FC236}">
                  <a16:creationId xmlns:a16="http://schemas.microsoft.com/office/drawing/2014/main" xmlns="" id="{1A89B863-EB51-E048-83DD-7E506E421F98}"/>
                </a:ext>
              </a:extLst>
            </p:cNvPr>
            <p:cNvSpPr txBox="1"/>
            <p:nvPr/>
          </p:nvSpPr>
          <p:spPr>
            <a:xfrm>
              <a:off x="690341" y="5505894"/>
              <a:ext cx="4557658" cy="600164"/>
            </a:xfrm>
            <a:prstGeom prst="rect">
              <a:avLst/>
            </a:prstGeom>
            <a:solidFill>
              <a:schemeClr val="bg1"/>
            </a:solidFill>
          </p:spPr>
          <p:txBody>
            <a:bodyPr wrap="none" rtlCol="0">
              <a:spAutoFit/>
            </a:bodyPr>
            <a:lstStyle/>
            <a:p>
              <a:r>
                <a:rPr lang="en-US" altLang="ko-KR" sz="1100" dirty="0" smtClean="0">
                  <a:latin typeface="D2Coding" panose="020B0609020101020101" pitchFamily="49" charset="-127"/>
                  <a:ea typeface="D2Coding" panose="020B0609020101020101" pitchFamily="49" charset="-127"/>
                </a:rPr>
                <a:t>Attributes </a:t>
              </a:r>
              <a:r>
                <a:rPr lang="en-US" altLang="ko-KR" sz="1100" dirty="0">
                  <a:latin typeface="D2Coding" panose="020B0609020101020101" pitchFamily="49" charset="-127"/>
                  <a:ea typeface="D2Coding" panose="020B0609020101020101" pitchFamily="49" charset="-127"/>
                </a:rPr>
                <a:t>of C1 </a:t>
              </a:r>
              <a:r>
                <a:rPr lang="en-US" altLang="ko-KR" sz="1100" dirty="0" smtClean="0">
                  <a:latin typeface="D2Coding" panose="020B0609020101020101" pitchFamily="49" charset="-127"/>
                  <a:ea typeface="D2Coding" panose="020B0609020101020101" pitchFamily="49" charset="-127"/>
                </a:rPr>
                <a:t>:{‘_</a:t>
              </a:r>
              <a:r>
                <a:rPr lang="en-US" altLang="ko-KR" sz="1100" dirty="0" err="1" smtClean="0">
                  <a:latin typeface="D2Coding" panose="020B0609020101020101" pitchFamily="49" charset="-127"/>
                  <a:ea typeface="D2Coding" panose="020B0609020101020101" pitchFamily="49" charset="-127"/>
                </a:rPr>
                <a:t>Circle__name</a:t>
              </a:r>
              <a:r>
                <a:rPr lang="en-US" altLang="ko-KR" sz="1100" dirty="0" smtClean="0">
                  <a:latin typeface="D2Coding" panose="020B0609020101020101" pitchFamily="49" charset="-127"/>
                  <a:ea typeface="D2Coding" panose="020B0609020101020101" pitchFamily="49" charset="-127"/>
                </a:rPr>
                <a:t>’: ‘C1’, ‘_Circle__radius’:4}</a:t>
              </a:r>
            </a:p>
            <a:p>
              <a:r>
                <a:rPr lang="en-US" altLang="ko-KR" sz="1100" dirty="0" smtClean="0">
                  <a:latin typeface="D2Coding" panose="020B0609020101020101" pitchFamily="49" charset="-127"/>
                  <a:ea typeface="D2Coding" panose="020B0609020101020101" pitchFamily="49" charset="-127"/>
                </a:rPr>
                <a:t>Value of C1’s__name variable: C1</a:t>
              </a:r>
            </a:p>
            <a:p>
              <a:r>
                <a:rPr lang="en-US" altLang="ko-KR" sz="1100" dirty="0">
                  <a:latin typeface="D2Coding" panose="020B0609020101020101" pitchFamily="49" charset="-127"/>
                  <a:ea typeface="D2Coding" panose="020B0609020101020101" pitchFamily="49" charset="-127"/>
                </a:rPr>
                <a:t>Value of C1’s</a:t>
              </a:r>
              <a:r>
                <a:rPr lang="en-US" altLang="ko-KR" sz="1100" dirty="0" smtClean="0">
                  <a:latin typeface="D2Coding" panose="020B0609020101020101" pitchFamily="49" charset="-127"/>
                  <a:ea typeface="D2Coding" panose="020B0609020101020101" pitchFamily="49" charset="-127"/>
                </a:rPr>
                <a:t>__radius </a:t>
              </a:r>
              <a:r>
                <a:rPr lang="en-US" altLang="ko-KR" sz="1100" dirty="0">
                  <a:latin typeface="D2Coding" panose="020B0609020101020101" pitchFamily="49" charset="-127"/>
                  <a:ea typeface="D2Coding" panose="020B0609020101020101" pitchFamily="49" charset="-127"/>
                </a:rPr>
                <a:t>variable: 4</a:t>
              </a:r>
            </a:p>
          </p:txBody>
        </p:sp>
        <p:grpSp>
          <p:nvGrpSpPr>
            <p:cNvPr id="2" name="그룹 1"/>
            <p:cNvGrpSpPr/>
            <p:nvPr/>
          </p:nvGrpSpPr>
          <p:grpSpPr>
            <a:xfrm>
              <a:off x="1046629" y="4639972"/>
              <a:ext cx="4834442" cy="798311"/>
              <a:chOff x="1046629" y="4639972"/>
              <a:chExt cx="4834442" cy="798311"/>
            </a:xfrm>
          </p:grpSpPr>
          <p:sp>
            <p:nvSpPr>
              <p:cNvPr id="19" name="TextBox 18">
                <a:extLst>
                  <a:ext uri="{FF2B5EF4-FFF2-40B4-BE49-F238E27FC236}">
                    <a16:creationId xmlns:a16="http://schemas.microsoft.com/office/drawing/2014/main" xmlns="" id="{85CC63A4-8280-AF40-B67A-1FD1E9E96B76}"/>
                  </a:ext>
                </a:extLst>
              </p:cNvPr>
              <p:cNvSpPr txBox="1"/>
              <p:nvPr/>
            </p:nvSpPr>
            <p:spPr>
              <a:xfrm>
                <a:off x="1398134" y="5091642"/>
                <a:ext cx="4155277" cy="174633"/>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a:solidFill>
                      <a:srgbClr val="C13A52"/>
                    </a:solidFill>
                    <a:latin typeface="D2Coding" panose="020B0609020101020101" pitchFamily="49" charset="-127"/>
                    <a:ea typeface="D2Coding" panose="020B0609020101020101" pitchFamily="49" charset="-127"/>
                  </a:rPr>
                  <a:t>Value of </a:t>
                </a:r>
                <a:r>
                  <a:rPr lang="en-US" altLang="ko-KR" sz="1100" dirty="0" smtClean="0">
                    <a:solidFill>
                      <a:srgbClr val="C13A52"/>
                    </a:solidFill>
                    <a:latin typeface="D2Coding" panose="020B0609020101020101" pitchFamily="49" charset="-127"/>
                    <a:ea typeface="D2Coding" panose="020B0609020101020101" pitchFamily="49" charset="-127"/>
                  </a:rPr>
                  <a:t>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s </a:t>
                </a:r>
                <a:r>
                  <a:rPr lang="en-US" altLang="ko-KR" sz="1100" dirty="0">
                    <a:solidFill>
                      <a:srgbClr val="C13A52"/>
                    </a:solidFill>
                    <a:latin typeface="D2Coding" panose="020B0609020101020101" pitchFamily="49" charset="-127"/>
                    <a:ea typeface="D2Coding" panose="020B0609020101020101" pitchFamily="49" charset="-127"/>
                  </a:rPr>
                  <a:t>name variable:</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c1.__dict</a:t>
                </a:r>
                <a:r>
                  <a:rPr lang="en-US" altLang="ko-KR" sz="1100" dirty="0" smtClean="0">
                    <a:latin typeface="D2Coding" panose="020B0609020101020101" pitchFamily="49" charset="-127"/>
                    <a:ea typeface="D2Coding" panose="020B0609020101020101" pitchFamily="49" charset="-127"/>
                  </a:rPr>
                  <a:t>__[</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err="1" smtClean="0">
                    <a:solidFill>
                      <a:srgbClr val="C13A52"/>
                    </a:solidFill>
                    <a:latin typeface="D2Coding" panose="020B0609020101020101" pitchFamily="49" charset="-127"/>
                    <a:ea typeface="D2Coding" panose="020B0609020101020101" pitchFamily="49" charset="-127"/>
                  </a:rPr>
                  <a:t>Circle</a:t>
                </a:r>
                <a:r>
                  <a:rPr lang="en-US" altLang="ko-KR" sz="1100" dirty="0" err="1">
                    <a:solidFill>
                      <a:srgbClr val="C13A52"/>
                    </a:solidFill>
                    <a:latin typeface="D2Coding" panose="020B0609020101020101" pitchFamily="49" charset="-127"/>
                    <a:ea typeface="D2Coding" panose="020B0609020101020101" pitchFamily="49" charset="-127"/>
                  </a:rPr>
                  <a:t>__</a:t>
                </a:r>
                <a:r>
                  <a:rPr lang="en-US" altLang="ko-KR" sz="1100" dirty="0" err="1" smtClean="0">
                    <a:solidFill>
                      <a:srgbClr val="C13A52"/>
                    </a:solidFill>
                    <a:latin typeface="D2Coding" panose="020B0609020101020101" pitchFamily="49" charset="-127"/>
                    <a:ea typeface="D2Coding" panose="020B0609020101020101" pitchFamily="49" charset="-127"/>
                  </a:rPr>
                  <a:t>name</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20" name="TextBox 19">
                <a:extLst>
                  <a:ext uri="{FF2B5EF4-FFF2-40B4-BE49-F238E27FC236}">
                    <a16:creationId xmlns:a16="http://schemas.microsoft.com/office/drawing/2014/main" xmlns="" id="{85CC63A4-8280-AF40-B67A-1FD1E9E96B76}"/>
                  </a:ext>
                </a:extLst>
              </p:cNvPr>
              <p:cNvSpPr txBox="1"/>
              <p:nvPr/>
            </p:nvSpPr>
            <p:spPr>
              <a:xfrm>
                <a:off x="1398134" y="5263650"/>
                <a:ext cx="4482937" cy="174633"/>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a:solidFill>
                      <a:srgbClr val="C13A52"/>
                    </a:solidFill>
                    <a:latin typeface="D2Coding" panose="020B0609020101020101" pitchFamily="49" charset="-127"/>
                    <a:ea typeface="D2Coding" panose="020B0609020101020101" pitchFamily="49" charset="-127"/>
                  </a:rPr>
                  <a:t>Value of </a:t>
                </a:r>
                <a:r>
                  <a:rPr lang="en-US" altLang="ko-KR" sz="1100" dirty="0" smtClean="0">
                    <a:solidFill>
                      <a:srgbClr val="C13A52"/>
                    </a:solidFill>
                    <a:latin typeface="D2Coding" panose="020B0609020101020101" pitchFamily="49" charset="-127"/>
                    <a:ea typeface="D2Coding" panose="020B0609020101020101" pitchFamily="49" charset="-127"/>
                  </a:rPr>
                  <a:t>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s </a:t>
                </a:r>
                <a:r>
                  <a:rPr lang="en-US" altLang="ko-KR" sz="1100" dirty="0">
                    <a:solidFill>
                      <a:srgbClr val="C13A52"/>
                    </a:solidFill>
                    <a:latin typeface="D2Coding" panose="020B0609020101020101" pitchFamily="49" charset="-127"/>
                    <a:ea typeface="D2Coding" panose="020B0609020101020101" pitchFamily="49" charset="-127"/>
                  </a:rPr>
                  <a:t>radius variable:</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c1.__dict</a:t>
                </a:r>
                <a:r>
                  <a:rPr lang="en-US" altLang="ko-KR" sz="1100" dirty="0" smtClean="0">
                    <a:latin typeface="D2Coding" panose="020B0609020101020101" pitchFamily="49" charset="-127"/>
                    <a:ea typeface="D2Coding" panose="020B0609020101020101" pitchFamily="49" charset="-127"/>
                  </a:rPr>
                  <a:t>__[</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err="1">
                    <a:solidFill>
                      <a:srgbClr val="C13A52"/>
                    </a:solidFill>
                    <a:latin typeface="D2Coding" panose="020B0609020101020101" pitchFamily="49" charset="-127"/>
                    <a:ea typeface="D2Coding" panose="020B0609020101020101" pitchFamily="49" charset="-127"/>
                  </a:rPr>
                  <a:t>Circle__</a:t>
                </a:r>
                <a:r>
                  <a:rPr lang="en-US" altLang="ko-KR" sz="1100" dirty="0" err="1" smtClean="0">
                    <a:solidFill>
                      <a:srgbClr val="C13A52"/>
                    </a:solidFill>
                    <a:latin typeface="D2Coding" panose="020B0609020101020101" pitchFamily="49" charset="-127"/>
                    <a:ea typeface="D2Coding" panose="020B0609020101020101" pitchFamily="49" charset="-127"/>
                  </a:rPr>
                  <a:t>radius</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21" name="TextBox 20">
                <a:extLst>
                  <a:ext uri="{FF2B5EF4-FFF2-40B4-BE49-F238E27FC236}">
                    <a16:creationId xmlns:a16="http://schemas.microsoft.com/office/drawing/2014/main" xmlns="" id="{85CC63A4-8280-AF40-B67A-1FD1E9E96B76}"/>
                  </a:ext>
                </a:extLst>
              </p:cNvPr>
              <p:cNvSpPr txBox="1"/>
              <p:nvPr/>
            </p:nvSpPr>
            <p:spPr>
              <a:xfrm>
                <a:off x="1410460" y="4639972"/>
                <a:ext cx="2764627" cy="174633"/>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a:solidFill>
                      <a:srgbClr val="C13A52"/>
                    </a:solidFill>
                    <a:latin typeface="D2Coding" panose="020B0609020101020101" pitchFamily="49" charset="-127"/>
                    <a:ea typeface="D2Coding" panose="020B0609020101020101" pitchFamily="49" charset="-127"/>
                  </a:rPr>
                  <a:t>Attributes of c1:</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 c1.__dict__)</a:t>
                </a:r>
              </a:p>
            </p:txBody>
          </p:sp>
          <p:sp>
            <p:nvSpPr>
              <p:cNvPr id="24" name="TextBox 23">
                <a:extLst>
                  <a:ext uri="{FF2B5EF4-FFF2-40B4-BE49-F238E27FC236}">
                    <a16:creationId xmlns:a16="http://schemas.microsoft.com/office/drawing/2014/main" xmlns="" id="{E10B4B6E-E0A3-A744-99C7-D5F9CC78B4D8}"/>
                  </a:ext>
                </a:extLst>
              </p:cNvPr>
              <p:cNvSpPr txBox="1"/>
              <p:nvPr/>
            </p:nvSpPr>
            <p:spPr>
              <a:xfrm>
                <a:off x="1046629" y="4926704"/>
                <a:ext cx="4038901" cy="169507"/>
              </a:xfrm>
              <a:prstGeom prst="rect">
                <a:avLst/>
              </a:prstGeom>
              <a:solidFill>
                <a:srgbClr val="F7F7F7"/>
              </a:solidFill>
            </p:spPr>
            <p:txBody>
              <a:bodyPr wrap="none" lIns="0" rtlCol="0" anchor="ctr">
                <a:noAutofit/>
              </a:bodyPr>
              <a:lstStyle/>
              <a:p>
                <a:r>
                  <a:rPr kumimoji="1" lang="en-US" altLang="ko-KR" sz="1200" i="1" dirty="0">
                    <a:solidFill>
                      <a:srgbClr val="2E8489"/>
                    </a:solidFill>
                    <a:latin typeface="D2Coding" panose="020B0609020101020101" pitchFamily="49" charset="-127"/>
                    <a:ea typeface="D2Coding" panose="020B0609020101020101" pitchFamily="49" charset="-127"/>
                  </a:rPr>
                  <a:t># </a:t>
                </a:r>
                <a:r>
                  <a:rPr kumimoji="1" lang="en-US" altLang="ko-KR" sz="1200" i="1" dirty="0" smtClean="0">
                    <a:solidFill>
                      <a:srgbClr val="2E8489"/>
                    </a:solidFill>
                    <a:latin typeface="D2Coding" panose="020B0609020101020101" pitchFamily="49" charset="-127"/>
                    <a:ea typeface="D2Coding" panose="020B0609020101020101" pitchFamily="49" charset="-127"/>
                  </a:rPr>
                  <a:t>You </a:t>
                </a:r>
                <a:r>
                  <a:rPr kumimoji="1" lang="en-US" altLang="ko-KR" sz="1200" i="1" dirty="0">
                    <a:solidFill>
                      <a:srgbClr val="2E8489"/>
                    </a:solidFill>
                    <a:latin typeface="D2Coding" panose="020B0609020101020101" pitchFamily="49" charset="-127"/>
                    <a:ea typeface="D2Coding" panose="020B0609020101020101" pitchFamily="49" charset="-127"/>
                  </a:rPr>
                  <a:t>can obtain the value with dic__[key] format </a:t>
                </a:r>
                <a:endParaRPr kumimoji="1" lang="ko-KR" altLang="en-US" sz="1200" i="1" dirty="0">
                  <a:solidFill>
                    <a:srgbClr val="2E8489"/>
                  </a:solidFill>
                  <a:latin typeface="D2Coding" panose="020B0609020101020101" pitchFamily="49" charset="-127"/>
                  <a:ea typeface="D2Coding" panose="020B0609020101020101" pitchFamily="49" charset="-127"/>
                </a:endParaRPr>
              </a:p>
            </p:txBody>
          </p:sp>
        </p:grpSp>
      </p:grpSp>
    </p:spTree>
    <p:extLst>
      <p:ext uri="{BB962C8B-B14F-4D97-AF65-F5344CB8AC3E}">
        <p14:creationId xmlns:p14="http://schemas.microsoft.com/office/powerpoint/2010/main" val="3549439641"/>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F592450A-01E1-4E06-9A3E-8EA290D8E695}"/>
              </a:ext>
            </a:extLst>
          </p:cNvPr>
          <p:cNvSpPr/>
          <p:nvPr/>
        </p:nvSpPr>
        <p:spPr>
          <a:xfrm>
            <a:off x="580388" y="2023739"/>
            <a:ext cx="9064126"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Inheritance is a technique that allows a user to write a child class that inherits the methods and attributes of a previously constructed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reason for inheritance from the parent class is efficient development process.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Inheritance is one of the main features of object-oriented programming.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Below is a summary of terms before getting more into inheritance. </a:t>
            </a:r>
          </a:p>
        </p:txBody>
      </p:sp>
      <p:sp>
        <p:nvSpPr>
          <p:cNvPr id="15" name="직사각형 14">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Class Inheritance</a:t>
            </a:r>
          </a:p>
        </p:txBody>
      </p:sp>
      <p:sp>
        <p:nvSpPr>
          <p:cNvPr id="18" name="TextBox 17">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7.1. Concept of class and inheritance</a:t>
            </a:r>
          </a:p>
        </p:txBody>
      </p:sp>
      <p:sp>
        <p:nvSpPr>
          <p:cNvPr id="19" name="직사각형 18">
            <a:extLst>
              <a:ext uri="{FF2B5EF4-FFF2-40B4-BE49-F238E27FC236}">
                <a16:creationId xmlns:a16="http://schemas.microsoft.com/office/drawing/2014/main" xmlns="" id="{F1B12DA7-C15F-4B00-8AB3-088BA5E0B6A4}"/>
              </a:ext>
            </a:extLst>
          </p:cNvPr>
          <p:cNvSpPr/>
          <p:nvPr/>
        </p:nvSpPr>
        <p:spPr>
          <a:xfrm>
            <a:off x="690341" y="3310301"/>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upper-level class which hands down methods and attributes is called a parent class, super class or a base class.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inheriting class is called a child class, sub class or a derived class. </a:t>
            </a:r>
          </a:p>
        </p:txBody>
      </p:sp>
    </p:spTree>
    <p:extLst>
      <p:ext uri="{BB962C8B-B14F-4D97-AF65-F5344CB8AC3E}">
        <p14:creationId xmlns:p14="http://schemas.microsoft.com/office/powerpoint/2010/main" val="42471568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Arbitrary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1" name="TextBox 20">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a:t>
            </a:r>
            <a:r>
              <a:rPr lang="en-US" altLang="ko-KR" b="1" dirty="0">
                <a:solidFill>
                  <a:schemeClr val="tx1">
                    <a:lumMod val="95000"/>
                    <a:lumOff val="5000"/>
                  </a:schemeClr>
                </a:solidFill>
                <a:latin typeface="+mj-ea"/>
                <a:cs typeface="Samsung Sharp Sans" pitchFamily="2" charset="0"/>
              </a:rPr>
              <a:t>Arbitrary argument passing</a:t>
            </a:r>
            <a:endParaRPr lang="ko-KR" altLang="en-US" b="1" dirty="0">
              <a:latin typeface="Samsung Sharp Sans" pitchFamily="2" charset="0"/>
            </a:endParaRPr>
          </a:p>
        </p:txBody>
      </p:sp>
      <p:sp>
        <p:nvSpPr>
          <p:cNvPr id="22" name="직사각형 21">
            <a:extLst>
              <a:ext uri="{FF2B5EF4-FFF2-40B4-BE49-F238E27FC236}">
                <a16:creationId xmlns="" xmlns:a16="http://schemas.microsoft.com/office/drawing/2014/main" id="{90EFA62F-9637-4E5A-AAB1-9E61461D75DD}"/>
              </a:ext>
            </a:extLst>
          </p:cNvPr>
          <p:cNvSpPr/>
          <p:nvPr/>
        </p:nvSpPr>
        <p:spPr>
          <a:xfrm>
            <a:off x="580388" y="201193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Count the number of arbitrarily passed arguments using the </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 function</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3" name="직사각형 22">
            <a:extLst>
              <a:ext uri="{FF2B5EF4-FFF2-40B4-BE49-F238E27FC236}">
                <a16:creationId xmlns="" xmlns:a16="http://schemas.microsoft.com/office/drawing/2014/main" id="{F1B12DA7-C15F-4B00-8AB3-088BA5E0B6A4}"/>
              </a:ext>
            </a:extLst>
          </p:cNvPr>
          <p:cNvSpPr/>
          <p:nvPr/>
        </p:nvSpPr>
        <p:spPr>
          <a:xfrm>
            <a:off x="690341" y="226184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 is also possible to print the number of arguments passed arbitrary as follows by using the </a:t>
            </a:r>
            <a:r>
              <a:rPr lang="en-US" altLang="ko-KR" sz="1300" dirty="0" err="1">
                <a:solidFill>
                  <a:prstClr val="black">
                    <a:lumMod val="85000"/>
                    <a:lumOff val="15000"/>
                  </a:prstClr>
                </a:solidFill>
                <a:latin typeface="SamsungOne 400" panose="020B0503030303020204" pitchFamily="34" charset="0"/>
              </a:rPr>
              <a:t>len</a:t>
            </a:r>
            <a:r>
              <a:rPr lang="en-US" altLang="ko-KR" sz="1300" dirty="0">
                <a:solidFill>
                  <a:prstClr val="black">
                    <a:lumMod val="85000"/>
                    <a:lumOff val="15000"/>
                  </a:prstClr>
                </a:solidFill>
                <a:latin typeface="SamsungOne 400" panose="020B0503030303020204" pitchFamily="34" charset="0"/>
              </a:rPr>
              <a:t> function.</a:t>
            </a:r>
          </a:p>
        </p:txBody>
      </p:sp>
      <p:grpSp>
        <p:nvGrpSpPr>
          <p:cNvPr id="25" name="그룹 24">
            <a:extLst>
              <a:ext uri="{FF2B5EF4-FFF2-40B4-BE49-F238E27FC236}">
                <a16:creationId xmlns="" xmlns:a16="http://schemas.microsoft.com/office/drawing/2014/main" id="{A9DB7DD0-AA7A-4B07-8996-7FC36E5F9099}"/>
              </a:ext>
            </a:extLst>
          </p:cNvPr>
          <p:cNvGrpSpPr/>
          <p:nvPr/>
        </p:nvGrpSpPr>
        <p:grpSpPr>
          <a:xfrm>
            <a:off x="667020" y="4056151"/>
            <a:ext cx="8680179" cy="1575738"/>
            <a:chOff x="676851" y="3081412"/>
            <a:chExt cx="8680179" cy="1575738"/>
          </a:xfrm>
        </p:grpSpPr>
        <p:sp>
          <p:nvSpPr>
            <p:cNvPr id="26"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5757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7"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3</a:t>
              </a:r>
            </a:p>
          </p:txBody>
        </p:sp>
        <p:sp>
          <p:nvSpPr>
            <p:cNvPr id="30" name="TextBox 21">
              <a:extLst>
                <a:ext uri="{FF2B5EF4-FFF2-40B4-BE49-F238E27FC236}">
                  <a16:creationId xmlns="" xmlns:a16="http://schemas.microsoft.com/office/drawing/2014/main" id="{56521AD1-2372-4709-9497-BC4191E7C8E0}"/>
                </a:ext>
              </a:extLst>
            </p:cNvPr>
            <p:cNvSpPr txBox="1"/>
            <p:nvPr/>
          </p:nvSpPr>
          <p:spPr>
            <a:xfrm>
              <a:off x="1036274" y="3504419"/>
              <a:ext cx="8108322" cy="1031051"/>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It takes an arbitrary argument called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args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Print the number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args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using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len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function.</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Print the elements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args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Looking at the result, the arguments 10, 20, and 30 of the function are output in the form of a tuple.</a:t>
              </a:r>
            </a:p>
          </p:txBody>
        </p:sp>
      </p:gr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40053" y="2496512"/>
            <a:ext cx="8901111" cy="1261463"/>
            <a:chOff x="640053" y="2519372"/>
            <a:chExt cx="8901111" cy="1261463"/>
          </a:xfrm>
        </p:grpSpPr>
        <p:pic>
          <p:nvPicPr>
            <p:cNvPr id="4" name="그림 3">
              <a:extLst>
                <a:ext uri="{FF2B5EF4-FFF2-40B4-BE49-F238E27FC236}">
                  <a16:creationId xmlns="" xmlns:a16="http://schemas.microsoft.com/office/drawing/2014/main" id="{4CD6450E-BB0E-4D74-9A8E-7B38202259E3}"/>
                </a:ext>
              </a:extLst>
            </p:cNvPr>
            <p:cNvPicPr>
              <a:picLocks noChangeAspect="1"/>
            </p:cNvPicPr>
            <p:nvPr/>
          </p:nvPicPr>
          <p:blipFill rotWithShape="1">
            <a:blip r:embed="rId5"/>
            <a:srcRect b="28920"/>
            <a:stretch/>
          </p:blipFill>
          <p:spPr>
            <a:xfrm>
              <a:off x="640053" y="2519372"/>
              <a:ext cx="8901111" cy="1001068"/>
            </a:xfrm>
            <a:prstGeom prst="rect">
              <a:avLst/>
            </a:prstGeom>
          </p:spPr>
        </p:pic>
        <p:sp>
          <p:nvSpPr>
            <p:cNvPr id="19" name="직사각형 18"/>
            <p:cNvSpPr/>
            <p:nvPr/>
          </p:nvSpPr>
          <p:spPr>
            <a:xfrm>
              <a:off x="1700703" y="2807971"/>
              <a:ext cx="2810338" cy="15621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51E25"/>
                  </a:solidFill>
                  <a:latin typeface="D2Coding" panose="020B0609020101020101" pitchFamily="49" charset="-127"/>
                  <a:ea typeface="D2Coding" panose="020B0609020101020101" pitchFamily="49" charset="-127"/>
                </a:rPr>
                <a:t>'The number of arguments:</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err="1" smtClean="0">
                  <a:solidFill>
                    <a:srgbClr val="007D08"/>
                  </a:solidFill>
                  <a:latin typeface="D2Coding" panose="020B0609020101020101" pitchFamily="49" charset="-127"/>
                  <a:ea typeface="D2Coding" panose="020B0609020101020101" pitchFamily="49" charset="-127"/>
                </a:rPr>
                <a:t>len</a:t>
              </a:r>
              <a:r>
                <a:rPr lang="en-US" altLang="ko-KR" sz="1100" dirty="0" smtClean="0">
                  <a:latin typeface="D2Coding" panose="020B0609020101020101" pitchFamily="49" charset="-127"/>
                  <a:ea typeface="D2Coding" panose="020B0609020101020101" pitchFamily="49" charset="-127"/>
                </a:rPr>
                <a:t>(</a:t>
              </a:r>
              <a:r>
                <a:rPr lang="en-US" altLang="ko-KR" sz="1100" dirty="0" err="1" smtClean="0">
                  <a:latin typeface="D2Coding" panose="020B0609020101020101" pitchFamily="49" charset="-127"/>
                  <a:ea typeface="D2Coding" panose="020B0609020101020101" pitchFamily="49" charset="-127"/>
                </a:rPr>
                <a:t>args</a:t>
              </a:r>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4" name="직사각형 23"/>
            <p:cNvSpPr/>
            <p:nvPr/>
          </p:nvSpPr>
          <p:spPr>
            <a:xfrm>
              <a:off x="1700703" y="2964181"/>
              <a:ext cx="1785447" cy="15621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51E25"/>
                  </a:solidFill>
                  <a:latin typeface="D2Coding" panose="020B0609020101020101" pitchFamily="49" charset="-127"/>
                  <a:ea typeface="D2Coding" panose="020B0609020101020101" pitchFamily="49" charset="-127"/>
                </a:rPr>
                <a:t>'Arguments :</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51E25"/>
                  </a:solidFill>
                  <a:latin typeface="D2Coding" panose="020B0609020101020101" pitchFamily="49" charset="-127"/>
                  <a:ea typeface="D2Coding" panose="020B0609020101020101" pitchFamily="49" charset="-127"/>
                </a:rPr>
                <a:t> </a:t>
              </a:r>
              <a:r>
                <a:rPr lang="en-US" altLang="ko-KR" sz="1100" dirty="0" err="1">
                  <a:latin typeface="D2Coding" panose="020B0609020101020101" pitchFamily="49" charset="-127"/>
                  <a:ea typeface="D2Coding" panose="020B0609020101020101" pitchFamily="49" charset="-127"/>
                </a:rPr>
                <a:t>args</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8" name="직사각형 27"/>
            <p:cNvSpPr/>
            <p:nvPr/>
          </p:nvSpPr>
          <p:spPr>
            <a:xfrm>
              <a:off x="772147" y="3617223"/>
              <a:ext cx="2157340" cy="163612"/>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number of arguments: 3</a:t>
              </a:r>
            </a:p>
            <a:p>
              <a:r>
                <a:rPr lang="en-US" altLang="ko-KR" sz="1100" dirty="0">
                  <a:latin typeface="D2Coding" panose="020B0609020101020101" pitchFamily="49" charset="-127"/>
                  <a:ea typeface="D2Coding" panose="020B0609020101020101" pitchFamily="49" charset="-127"/>
                </a:rPr>
                <a:t>Arguments : (10, 20, 30)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80106495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100011" y="3560212"/>
            <a:ext cx="6024880" cy="2506016"/>
            <a:chOff x="2190613" y="3634171"/>
            <a:chExt cx="6024880" cy="2506016"/>
          </a:xfrm>
        </p:grpSpPr>
        <p:pic>
          <p:nvPicPr>
            <p:cNvPr id="1025" name="_x200636472">
              <a:extLst>
                <a:ext uri="{FF2B5EF4-FFF2-40B4-BE49-F238E27FC236}">
                  <a16:creationId xmlns:a16="http://schemas.microsoft.com/office/drawing/2014/main" xmlns="" id="{CCEFC18E-247C-45BB-BA76-DEDDA55E2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613" y="3634171"/>
              <a:ext cx="6024880" cy="25060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0CDA5DE-00D6-C448-818F-065B7D593E3C}"/>
                </a:ext>
              </a:extLst>
            </p:cNvPr>
            <p:cNvSpPr txBox="1"/>
            <p:nvPr/>
          </p:nvSpPr>
          <p:spPr>
            <a:xfrm>
              <a:off x="7073834" y="3780365"/>
              <a:ext cx="1075936" cy="692497"/>
            </a:xfrm>
            <a:prstGeom prst="rect">
              <a:avLst/>
            </a:prstGeom>
            <a:solidFill>
              <a:schemeClr val="bg1"/>
            </a:solid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p</a:t>
              </a:r>
              <a:r>
                <a:rPr kumimoji="1" lang="en-US" altLang="ko-KR" sz="1300" dirty="0">
                  <a:latin typeface="SamsungOne 400" panose="020B0503030303020204" pitchFamily="34" charset="0"/>
                  <a:ea typeface="SamsungOne 400" panose="020B0503030303020204" pitchFamily="34" charset="0"/>
                </a:rPr>
                <a:t>arent class</a:t>
              </a:r>
            </a:p>
            <a:p>
              <a:r>
                <a:rPr lang="en-US" altLang="ko-KR" sz="1300" dirty="0">
                  <a:latin typeface="SamsungOne 400" panose="020B0503030303020204" pitchFamily="34" charset="0"/>
                  <a:ea typeface="SamsungOne 400" panose="020B0503030303020204" pitchFamily="34" charset="0"/>
                </a:rPr>
                <a:t>super class</a:t>
              </a:r>
            </a:p>
            <a:p>
              <a:r>
                <a:rPr lang="en-US" altLang="ko-KR" sz="1300" dirty="0">
                  <a:latin typeface="SamsungOne 400" panose="020B0503030303020204" pitchFamily="34" charset="0"/>
                  <a:ea typeface="SamsungOne 400" panose="020B0503030303020204" pitchFamily="34" charset="0"/>
                </a:rPr>
                <a:t>b</a:t>
              </a:r>
              <a:r>
                <a:rPr kumimoji="1" lang="en-US" altLang="ko-KR" sz="1300" dirty="0">
                  <a:latin typeface="SamsungOne 400" panose="020B0503030303020204" pitchFamily="34" charset="0"/>
                  <a:ea typeface="SamsungOne 400" panose="020B0503030303020204" pitchFamily="34" charset="0"/>
                </a:rPr>
                <a:t>ase class</a:t>
              </a:r>
              <a:endParaRPr kumimoji="1" lang="ko-KR" altLang="en-US" sz="1300" dirty="0">
                <a:latin typeface="SamsungOne 400" panose="020B0503030303020204" pitchFamily="34" charset="0"/>
              </a:endParaRPr>
            </a:p>
          </p:txBody>
        </p:sp>
        <p:sp>
          <p:nvSpPr>
            <p:cNvPr id="11" name="TextBox 10">
              <a:extLst>
                <a:ext uri="{FF2B5EF4-FFF2-40B4-BE49-F238E27FC236}">
                  <a16:creationId xmlns:a16="http://schemas.microsoft.com/office/drawing/2014/main" xmlns="" id="{F0DBE617-57E6-EB4E-86B7-2C6155CFF0C6}"/>
                </a:ext>
              </a:extLst>
            </p:cNvPr>
            <p:cNvSpPr txBox="1"/>
            <p:nvPr/>
          </p:nvSpPr>
          <p:spPr>
            <a:xfrm>
              <a:off x="7073834" y="5046852"/>
              <a:ext cx="1141659" cy="692497"/>
            </a:xfrm>
            <a:prstGeom prst="rect">
              <a:avLst/>
            </a:prstGeom>
            <a:solidFill>
              <a:schemeClr val="bg1"/>
            </a:solid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child</a:t>
              </a:r>
              <a:r>
                <a:rPr kumimoji="1" lang="en-US" altLang="ko-KR" sz="1300" dirty="0">
                  <a:latin typeface="SamsungOne 400" panose="020B0503030303020204" pitchFamily="34" charset="0"/>
                  <a:ea typeface="SamsungOne 400" panose="020B0503030303020204" pitchFamily="34" charset="0"/>
                </a:rPr>
                <a:t> class</a:t>
              </a:r>
            </a:p>
            <a:p>
              <a:r>
                <a:rPr lang="en-US" altLang="ko-KR" sz="1300" dirty="0">
                  <a:latin typeface="SamsungOne 400" panose="020B0503030303020204" pitchFamily="34" charset="0"/>
                  <a:ea typeface="SamsungOne 400" panose="020B0503030303020204" pitchFamily="34" charset="0"/>
                </a:rPr>
                <a:t>sub class</a:t>
              </a:r>
            </a:p>
            <a:p>
              <a:r>
                <a:rPr kumimoji="1" lang="en-US" altLang="ko-KR" sz="1300" dirty="0">
                  <a:latin typeface="SamsungOne 400" panose="020B0503030303020204" pitchFamily="34" charset="0"/>
                  <a:ea typeface="SamsungOne 400" panose="020B0503030303020204" pitchFamily="34" charset="0"/>
                </a:rPr>
                <a:t>derived class</a:t>
              </a:r>
              <a:endParaRPr kumimoji="1" lang="ko-KR" altLang="en-US" sz="1300" dirty="0">
                <a:latin typeface="SamsungOne 400" panose="020B0503030303020204" pitchFamily="34" charset="0"/>
              </a:endParaRPr>
            </a:p>
          </p:txBody>
        </p:sp>
        <p:sp>
          <p:nvSpPr>
            <p:cNvPr id="3" name="TextBox 2">
              <a:extLst>
                <a:ext uri="{FF2B5EF4-FFF2-40B4-BE49-F238E27FC236}">
                  <a16:creationId xmlns:a16="http://schemas.microsoft.com/office/drawing/2014/main" xmlns="" id="{A05C3379-5F49-7148-B100-DB583703EDEA}"/>
                </a:ext>
              </a:extLst>
            </p:cNvPr>
            <p:cNvSpPr txBox="1"/>
            <p:nvPr/>
          </p:nvSpPr>
          <p:spPr>
            <a:xfrm>
              <a:off x="3724507" y="3634171"/>
              <a:ext cx="2008883"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Rather general features</a:t>
              </a:r>
              <a:endParaRPr kumimoji="1" lang="ko-KR" altLang="en-US" sz="1300" dirty="0">
                <a:latin typeface="SamsungOne 400" panose="020B0503030303020204" pitchFamily="34" charset="0"/>
              </a:endParaRPr>
            </a:p>
          </p:txBody>
        </p:sp>
        <p:sp>
          <p:nvSpPr>
            <p:cNvPr id="12" name="TextBox 11">
              <a:extLst>
                <a:ext uri="{FF2B5EF4-FFF2-40B4-BE49-F238E27FC236}">
                  <a16:creationId xmlns:a16="http://schemas.microsoft.com/office/drawing/2014/main" xmlns="" id="{7DC65214-3F64-6E49-908F-5FEB3DA09B25}"/>
                </a:ext>
              </a:extLst>
            </p:cNvPr>
            <p:cNvSpPr txBox="1"/>
            <p:nvPr/>
          </p:nvSpPr>
          <p:spPr>
            <a:xfrm>
              <a:off x="3724507" y="5747907"/>
              <a:ext cx="2050561"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Rather </a:t>
              </a:r>
              <a:r>
                <a:rPr lang="en-US" altLang="ko-KR" sz="1300" dirty="0">
                  <a:latin typeface="SamsungOne 400" panose="020B0503030303020204" pitchFamily="34" charset="0"/>
                  <a:ea typeface="SamsungOne 400" panose="020B0503030303020204" pitchFamily="34" charset="0"/>
                </a:rPr>
                <a:t>detailed </a:t>
              </a:r>
              <a:r>
                <a:rPr kumimoji="1" lang="en-US" altLang="ko-KR" sz="1300" dirty="0">
                  <a:latin typeface="SamsungOne 400" panose="020B0503030303020204" pitchFamily="34" charset="0"/>
                  <a:ea typeface="SamsungOne 400" panose="020B0503030303020204" pitchFamily="34" charset="0"/>
                </a:rPr>
                <a:t>features</a:t>
              </a:r>
              <a:endParaRPr kumimoji="1" lang="ko-KR" altLang="en-US" sz="1300" dirty="0">
                <a:latin typeface="SamsungOne 400" panose="020B0503030303020204" pitchFamily="34" charset="0"/>
              </a:endParaRPr>
            </a:p>
          </p:txBody>
        </p:sp>
      </p:grpSp>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8" name="직사각형 1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Class Inheritance</a:t>
            </a:r>
          </a:p>
        </p:txBody>
      </p:sp>
      <p:sp>
        <p:nvSpPr>
          <p:cNvPr id="19" name="TextBox 18">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7.1. Concept of class and inheritance</a:t>
            </a:r>
          </a:p>
        </p:txBody>
      </p:sp>
      <p:sp>
        <p:nvSpPr>
          <p:cNvPr id="20" name="직사각형 19">
            <a:extLst>
              <a:ext uri="{FF2B5EF4-FFF2-40B4-BE49-F238E27FC236}">
                <a16:creationId xmlns="" xmlns:a16="http://schemas.microsoft.com/office/drawing/2014/main" id="{F592450A-01E1-4E06-9A3E-8EA290D8E695}"/>
              </a:ext>
            </a:extLst>
          </p:cNvPr>
          <p:cNvSpPr/>
          <p:nvPr/>
        </p:nvSpPr>
        <p:spPr>
          <a:xfrm>
            <a:off x="580388" y="2023739"/>
            <a:ext cx="9064126"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Such concept of inheritance is shown in the figure below. Person, which is the parent class, has rather general features.</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Person will have general features such as age, gender, name etc.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However, the child classes Manager, Employee and Student, which inherited attributes from Person, will have both the features of Person as well as more detailed features such as the company name, employee number, pay, student ID number, GPA as attributes. </a:t>
            </a:r>
          </a:p>
        </p:txBody>
      </p:sp>
    </p:spTree>
    <p:extLst>
      <p:ext uri="{BB962C8B-B14F-4D97-AF65-F5344CB8AC3E}">
        <p14:creationId xmlns:p14="http://schemas.microsoft.com/office/powerpoint/2010/main" val="802237857"/>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F1B12DA7-C15F-4B00-8AB3-088BA5E0B6A4}"/>
              </a:ext>
            </a:extLst>
          </p:cNvPr>
          <p:cNvSpPr/>
          <p:nvPr/>
        </p:nvSpPr>
        <p:spPr>
          <a:xfrm>
            <a:off x="714237" y="3387791"/>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As shown above, the child class inherits by enclosing the parent class’s name with parentheses.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Then the child class can inherit the methods and attributes of the parent class A and define new attributes and methods of its own as well. </a:t>
            </a:r>
          </a:p>
        </p:txBody>
      </p:sp>
      <p:grpSp>
        <p:nvGrpSpPr>
          <p:cNvPr id="4" name="그룹 3"/>
          <p:cNvGrpSpPr/>
          <p:nvPr/>
        </p:nvGrpSpPr>
        <p:grpSpPr>
          <a:xfrm>
            <a:off x="516806" y="2258689"/>
            <a:ext cx="8786404" cy="1023794"/>
            <a:chOff x="580388" y="2329006"/>
            <a:chExt cx="8786404" cy="1023794"/>
          </a:xfrm>
        </p:grpSpPr>
        <p:pic>
          <p:nvPicPr>
            <p:cNvPr id="3" name="그림 2">
              <a:extLst>
                <a:ext uri="{FF2B5EF4-FFF2-40B4-BE49-F238E27FC236}">
                  <a16:creationId xmlns:a16="http://schemas.microsoft.com/office/drawing/2014/main" xmlns="" id="{3388132F-35E4-4FC1-B16F-CEB6E035F2A7}"/>
                </a:ext>
              </a:extLst>
            </p:cNvPr>
            <p:cNvPicPr>
              <a:picLocks noChangeAspect="1"/>
            </p:cNvPicPr>
            <p:nvPr/>
          </p:nvPicPr>
          <p:blipFill>
            <a:blip r:embed="rId3"/>
            <a:stretch>
              <a:fillRect/>
            </a:stretch>
          </p:blipFill>
          <p:spPr>
            <a:xfrm>
              <a:off x="580388" y="2329006"/>
              <a:ext cx="8786404" cy="1023794"/>
            </a:xfrm>
            <a:prstGeom prst="rect">
              <a:avLst/>
            </a:prstGeom>
          </p:spPr>
        </p:pic>
        <p:sp>
          <p:nvSpPr>
            <p:cNvPr id="2" name="TextBox 1">
              <a:extLst>
                <a:ext uri="{FF2B5EF4-FFF2-40B4-BE49-F238E27FC236}">
                  <a16:creationId xmlns:a16="http://schemas.microsoft.com/office/drawing/2014/main" xmlns="" id="{28DC386E-1890-1B49-976E-47B23A878789}"/>
                </a:ext>
              </a:extLst>
            </p:cNvPr>
            <p:cNvSpPr txBox="1"/>
            <p:nvPr/>
          </p:nvSpPr>
          <p:spPr>
            <a:xfrm>
              <a:off x="1776480" y="2434314"/>
              <a:ext cx="1313180" cy="216000"/>
            </a:xfrm>
            <a:prstGeom prst="rect">
              <a:avLst/>
            </a:prstGeom>
            <a:solidFill>
              <a:srgbClr val="F7F7F7"/>
            </a:solidFill>
          </p:spPr>
          <p:txBody>
            <a:bodyPr wrap="none" rtlCol="0" anchor="ctr">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parent clas</a:t>
              </a:r>
              <a:r>
                <a:rPr lang="en-US" altLang="ko-KR" sz="1100" i="1" dirty="0">
                  <a:solidFill>
                    <a:srgbClr val="2E8489"/>
                  </a:solidFill>
                  <a:latin typeface="D2Coding" panose="020B0609020101020101" pitchFamily="49" charset="-127"/>
                  <a:ea typeface="D2Coding" panose="020B0609020101020101" pitchFamily="49" charset="-127"/>
                </a:rPr>
                <a:t>s A</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11" name="TextBox 10">
              <a:extLst>
                <a:ext uri="{FF2B5EF4-FFF2-40B4-BE49-F238E27FC236}">
                  <a16:creationId xmlns:a16="http://schemas.microsoft.com/office/drawing/2014/main" xmlns="" id="{7CF3966A-3ECC-B14F-9D3C-C19BBECB1F6D}"/>
                </a:ext>
              </a:extLst>
            </p:cNvPr>
            <p:cNvSpPr txBox="1"/>
            <p:nvPr/>
          </p:nvSpPr>
          <p:spPr>
            <a:xfrm>
              <a:off x="1776480" y="2870752"/>
              <a:ext cx="2723823" cy="216000"/>
            </a:xfrm>
            <a:prstGeom prst="rect">
              <a:avLst/>
            </a:prstGeom>
            <a:solidFill>
              <a:srgbClr val="F7F7F7"/>
            </a:solidFill>
          </p:spPr>
          <p:txBody>
            <a:bodyPr wrap="none" rtlCol="0">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child class B with A as the parent</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grpSp>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Class Inheritance</a:t>
            </a:r>
          </a:p>
        </p:txBody>
      </p:sp>
      <p:sp>
        <p:nvSpPr>
          <p:cNvPr id="20" name="TextBox 19">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7.2. Syntax of class and inheritance</a:t>
            </a:r>
          </a:p>
        </p:txBody>
      </p:sp>
      <p:sp>
        <p:nvSpPr>
          <p:cNvPr id="21" name="직사각형 20">
            <a:extLst>
              <a:ext uri="{FF2B5EF4-FFF2-40B4-BE49-F238E27FC236}">
                <a16:creationId xmlns="" xmlns:a16="http://schemas.microsoft.com/office/drawing/2014/main" id="{F592450A-01E1-4E06-9A3E-8EA290D8E695}"/>
              </a:ext>
            </a:extLst>
          </p:cNvPr>
          <p:cNvSpPr/>
          <p:nvPr/>
        </p:nvSpPr>
        <p:spPr>
          <a:xfrm>
            <a:off x="580388" y="2023739"/>
            <a:ext cx="906412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How can class inheritance be expressed in Python’s syntax? The syntax are written below. </a:t>
            </a:r>
          </a:p>
        </p:txBody>
      </p:sp>
    </p:spTree>
    <p:extLst>
      <p:ext uri="{BB962C8B-B14F-4D97-AF65-F5344CB8AC3E}">
        <p14:creationId xmlns:p14="http://schemas.microsoft.com/office/powerpoint/2010/main" val="3175188066"/>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562077" y="3423812"/>
            <a:ext cx="8808823" cy="2200442"/>
            <a:chOff x="562077" y="3443984"/>
            <a:chExt cx="8808823" cy="2200442"/>
          </a:xfrm>
        </p:grpSpPr>
        <p:pic>
          <p:nvPicPr>
            <p:cNvPr id="4" name="그림 3" descr="텍스트이(가) 표시된 사진&#10;&#10;자동 생성된 설명">
              <a:extLst>
                <a:ext uri="{FF2B5EF4-FFF2-40B4-BE49-F238E27FC236}">
                  <a16:creationId xmlns:a16="http://schemas.microsoft.com/office/drawing/2014/main" xmlns="" id="{0318FC71-9D86-4390-B33E-596CD2FFA157}"/>
                </a:ext>
              </a:extLst>
            </p:cNvPr>
            <p:cNvPicPr>
              <a:picLocks noChangeAspect="1"/>
            </p:cNvPicPr>
            <p:nvPr/>
          </p:nvPicPr>
          <p:blipFill>
            <a:blip r:embed="rId3"/>
            <a:stretch>
              <a:fillRect/>
            </a:stretch>
          </p:blipFill>
          <p:spPr>
            <a:xfrm>
              <a:off x="562077" y="3443984"/>
              <a:ext cx="8808823" cy="2200442"/>
            </a:xfrm>
            <a:prstGeom prst="rect">
              <a:avLst/>
            </a:prstGeom>
          </p:spPr>
        </p:pic>
        <p:sp>
          <p:nvSpPr>
            <p:cNvPr id="6" name="TextBox 5">
              <a:extLst>
                <a:ext uri="{FF2B5EF4-FFF2-40B4-BE49-F238E27FC236}">
                  <a16:creationId xmlns:a16="http://schemas.microsoft.com/office/drawing/2014/main" xmlns="" id="{E65F2CD3-CB1A-144D-968C-67F45F791C74}"/>
                </a:ext>
              </a:extLst>
            </p:cNvPr>
            <p:cNvSpPr txBox="1"/>
            <p:nvPr/>
          </p:nvSpPr>
          <p:spPr>
            <a:xfrm>
              <a:off x="1600020" y="4442680"/>
              <a:ext cx="2512226" cy="216000"/>
            </a:xfrm>
            <a:prstGeom prst="rect">
              <a:avLst/>
            </a:prstGeom>
            <a:solidFill>
              <a:srgbClr val="F7F7F7"/>
            </a:solidFill>
          </p:spPr>
          <p:txBody>
            <a:bodyPr wrap="none" rtlCol="0">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a:t>
              </a:r>
              <a:r>
                <a:rPr kumimoji="1" lang="en-US" altLang="ko-KR" sz="1100" i="1" dirty="0" smtClean="0">
                  <a:solidFill>
                    <a:srgbClr val="2E8489"/>
                  </a:solidFill>
                  <a:latin typeface="D2Coding" panose="020B0609020101020101" pitchFamily="49" charset="-127"/>
                  <a:ea typeface="D2Coding" panose="020B0609020101020101" pitchFamily="49" charset="-127"/>
                </a:rPr>
                <a:t>Generates </a:t>
              </a:r>
              <a:r>
                <a:rPr kumimoji="1" lang="en-US" altLang="ko-KR" sz="1100" i="1" dirty="0">
                  <a:solidFill>
                    <a:srgbClr val="2E8489"/>
                  </a:solidFill>
                  <a:latin typeface="D2Coding" panose="020B0609020101020101" pitchFamily="49" charset="-127"/>
                  <a:ea typeface="D2Coding" panose="020B0609020101020101" pitchFamily="49" charset="-127"/>
                </a:rPr>
                <a:t>instance a of class A</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27" name="TextBox 26">
              <a:extLst>
                <a:ext uri="{FF2B5EF4-FFF2-40B4-BE49-F238E27FC236}">
                  <a16:creationId xmlns:a16="http://schemas.microsoft.com/office/drawing/2014/main" xmlns="" id="{44154A0E-CC82-A84B-8145-6C825EBE031F}"/>
                </a:ext>
              </a:extLst>
            </p:cNvPr>
            <p:cNvSpPr txBox="1"/>
            <p:nvPr/>
          </p:nvSpPr>
          <p:spPr>
            <a:xfrm>
              <a:off x="1545447" y="4624696"/>
              <a:ext cx="2512226" cy="216000"/>
            </a:xfrm>
            <a:prstGeom prst="rect">
              <a:avLst/>
            </a:prstGeom>
            <a:solidFill>
              <a:srgbClr val="F7F7F7"/>
            </a:solidFill>
          </p:spPr>
          <p:txBody>
            <a:bodyPr wrap="none" rtlCol="0" anchor="ctr">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a:t>
              </a:r>
              <a:r>
                <a:rPr kumimoji="1" lang="en-US" altLang="ko-KR" sz="1100" i="1" dirty="0" smtClean="0">
                  <a:solidFill>
                    <a:srgbClr val="2E8489"/>
                  </a:solidFill>
                  <a:latin typeface="D2Coding" panose="020B0609020101020101" pitchFamily="49" charset="-127"/>
                  <a:ea typeface="D2Coding" panose="020B0609020101020101" pitchFamily="49" charset="-127"/>
                </a:rPr>
                <a:t>Generates </a:t>
              </a:r>
              <a:r>
                <a:rPr kumimoji="1" lang="en-US" altLang="ko-KR" sz="1100" i="1" dirty="0">
                  <a:solidFill>
                    <a:srgbClr val="2E8489"/>
                  </a:solidFill>
                  <a:latin typeface="D2Coding" panose="020B0609020101020101" pitchFamily="49" charset="-127"/>
                  <a:ea typeface="D2Coding" panose="020B0609020101020101" pitchFamily="49" charset="-127"/>
                </a:rPr>
                <a:t>instance a of class B</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8" name="TextBox 7">
              <a:extLst>
                <a:ext uri="{FF2B5EF4-FFF2-40B4-BE49-F238E27FC236}">
                  <a16:creationId xmlns:a16="http://schemas.microsoft.com/office/drawing/2014/main" xmlns="" id="{A39EDC6D-0EC9-2044-95B4-C22F5C754E6D}"/>
                </a:ext>
              </a:extLst>
            </p:cNvPr>
            <p:cNvSpPr txBox="1"/>
            <p:nvPr/>
          </p:nvSpPr>
          <p:spPr>
            <a:xfrm>
              <a:off x="2571540" y="4899275"/>
              <a:ext cx="3640740" cy="261610"/>
            </a:xfrm>
            <a:prstGeom prst="rect">
              <a:avLst/>
            </a:prstGeom>
            <a:solidFill>
              <a:srgbClr val="F7F7F7"/>
            </a:solidFill>
          </p:spPr>
          <p:txBody>
            <a:bodyPr wrap="none" rtlCol="0">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b can access the attributes of the parent class</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grpSp>
      <p:grpSp>
        <p:nvGrpSpPr>
          <p:cNvPr id="42" name="그룹 41">
            <a:extLst>
              <a:ext uri="{FF2B5EF4-FFF2-40B4-BE49-F238E27FC236}">
                <a16:creationId xmlns:a16="http://schemas.microsoft.com/office/drawing/2014/main" xmlns="" id="{5F44F5F8-9B0C-4053-A0A8-1B6F49BF85D7}"/>
              </a:ext>
            </a:extLst>
          </p:cNvPr>
          <p:cNvGrpSpPr/>
          <p:nvPr/>
        </p:nvGrpSpPr>
        <p:grpSpPr>
          <a:xfrm>
            <a:off x="518253" y="2015482"/>
            <a:ext cx="8831089" cy="292388"/>
            <a:chOff x="558799" y="1983684"/>
            <a:chExt cx="8831089" cy="292388"/>
          </a:xfrm>
        </p:grpSpPr>
        <p:sp>
          <p:nvSpPr>
            <p:cNvPr id="43" name="직사각형 42">
              <a:extLst>
                <a:ext uri="{FF2B5EF4-FFF2-40B4-BE49-F238E27FC236}">
                  <a16:creationId xmlns:a16="http://schemas.microsoft.com/office/drawing/2014/main" xmlns="" id="{6AF8B6D3-6E65-4E2F-87AC-5EC1E509EFF2}"/>
                </a:ext>
              </a:extLst>
            </p:cNvPr>
            <p:cNvSpPr/>
            <p:nvPr/>
          </p:nvSpPr>
          <p:spPr>
            <a:xfrm>
              <a:off x="1210561" y="1983684"/>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 child class has access to the parent class’s methods or variables. </a:t>
              </a:r>
            </a:p>
          </p:txBody>
        </p:sp>
        <p:grpSp>
          <p:nvGrpSpPr>
            <p:cNvPr id="44" name="그룹 43">
              <a:extLst>
                <a:ext uri="{FF2B5EF4-FFF2-40B4-BE49-F238E27FC236}">
                  <a16:creationId xmlns:a16="http://schemas.microsoft.com/office/drawing/2014/main" xmlns="" id="{9D4D4B22-03AC-4ED8-9F61-84EB287DF65D}"/>
                </a:ext>
              </a:extLst>
            </p:cNvPr>
            <p:cNvGrpSpPr/>
            <p:nvPr/>
          </p:nvGrpSpPr>
          <p:grpSpPr>
            <a:xfrm>
              <a:off x="558799" y="1999864"/>
              <a:ext cx="745582" cy="248291"/>
              <a:chOff x="558799" y="1542664"/>
              <a:chExt cx="745582" cy="248291"/>
            </a:xfrm>
          </p:grpSpPr>
          <p:grpSp>
            <p:nvGrpSpPr>
              <p:cNvPr id="45" name="그룹 44">
                <a:extLst>
                  <a:ext uri="{FF2B5EF4-FFF2-40B4-BE49-F238E27FC236}">
                    <a16:creationId xmlns:a16="http://schemas.microsoft.com/office/drawing/2014/main" xmlns="" id="{326E5B5C-1F04-473C-A17D-5BF2F09E75C9}"/>
                  </a:ext>
                </a:extLst>
              </p:cNvPr>
              <p:cNvGrpSpPr/>
              <p:nvPr/>
            </p:nvGrpSpPr>
            <p:grpSpPr>
              <a:xfrm>
                <a:off x="558799" y="1542664"/>
                <a:ext cx="745582" cy="248291"/>
                <a:chOff x="-220580" y="1891753"/>
                <a:chExt cx="745582" cy="248291"/>
              </a:xfrm>
            </p:grpSpPr>
            <p:sp>
              <p:nvSpPr>
                <p:cNvPr id="47" name="모서리가 둥근 직사각형 34">
                  <a:extLst>
                    <a:ext uri="{FF2B5EF4-FFF2-40B4-BE49-F238E27FC236}">
                      <a16:creationId xmlns:a16="http://schemas.microsoft.com/office/drawing/2014/main" xmlns="" id="{D848658A-F456-404D-93E1-CD4D94E5F878}"/>
                    </a:ext>
                  </a:extLst>
                </p:cNvPr>
                <p:cNvSpPr/>
                <p:nvPr/>
              </p:nvSpPr>
              <p:spPr>
                <a:xfrm>
                  <a:off x="-220580" y="1891753"/>
                  <a:ext cx="665653" cy="248291"/>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48" name="직사각형 47">
                  <a:extLst>
                    <a:ext uri="{FF2B5EF4-FFF2-40B4-BE49-F238E27FC236}">
                      <a16:creationId xmlns:a16="http://schemas.microsoft.com/office/drawing/2014/main" xmlns="" id="{A695EBF4-9F5F-44E9-952B-50E015707F27}"/>
                    </a:ext>
                  </a:extLst>
                </p:cNvPr>
                <p:cNvSpPr/>
                <p:nvPr/>
              </p:nvSpPr>
              <p:spPr>
                <a:xfrm>
                  <a:off x="20360" y="1943382"/>
                  <a:ext cx="504642"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9" name="그림 48">
                  <a:extLst>
                    <a:ext uri="{FF2B5EF4-FFF2-40B4-BE49-F238E27FC236}">
                      <a16:creationId xmlns:a16="http://schemas.microsoft.com/office/drawing/2014/main" xmlns=""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46" name="그림 45">
                <a:extLst>
                  <a:ext uri="{FF2B5EF4-FFF2-40B4-BE49-F238E27FC236}">
                    <a16:creationId xmlns:a16="http://schemas.microsoft.com/office/drawing/2014/main" xmlns=""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85829"/>
                <a:ext cx="146322" cy="146322"/>
              </a:xfrm>
              <a:prstGeom prst="rect">
                <a:avLst/>
              </a:prstGeom>
            </p:spPr>
          </p:pic>
        </p:grpSp>
      </p:grpSp>
      <p:grpSp>
        <p:nvGrpSpPr>
          <p:cNvPr id="3" name="그룹 2"/>
          <p:cNvGrpSpPr/>
          <p:nvPr/>
        </p:nvGrpSpPr>
        <p:grpSpPr>
          <a:xfrm>
            <a:off x="6201159" y="4023072"/>
            <a:ext cx="3180862" cy="2175382"/>
            <a:chOff x="6278238" y="4144967"/>
            <a:chExt cx="3180862" cy="2175382"/>
          </a:xfrm>
        </p:grpSpPr>
        <p:grpSp>
          <p:nvGrpSpPr>
            <p:cNvPr id="2" name="그룹 1"/>
            <p:cNvGrpSpPr/>
            <p:nvPr/>
          </p:nvGrpSpPr>
          <p:grpSpPr>
            <a:xfrm>
              <a:off x="6278238" y="4144967"/>
              <a:ext cx="2783840" cy="2175382"/>
              <a:chOff x="6278238" y="4144967"/>
              <a:chExt cx="2783840" cy="2175382"/>
            </a:xfrm>
          </p:grpSpPr>
          <p:sp>
            <p:nvSpPr>
              <p:cNvPr id="7" name="직사각형 6">
                <a:extLst>
                  <a:ext uri="{FF2B5EF4-FFF2-40B4-BE49-F238E27FC236}">
                    <a16:creationId xmlns:a16="http://schemas.microsoft.com/office/drawing/2014/main" xmlns="" id="{C09BB14F-AF92-4EF1-A8CE-33409BD211FC}"/>
                  </a:ext>
                </a:extLst>
              </p:cNvPr>
              <p:cNvSpPr/>
              <p:nvPr/>
            </p:nvSpPr>
            <p:spPr>
              <a:xfrm>
                <a:off x="6278238" y="4144967"/>
                <a:ext cx="1625600" cy="619760"/>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429A0"/>
                    </a:solidFill>
                    <a:latin typeface="SamsungOne 400" panose="020B0503030303020204" pitchFamily="34" charset="0"/>
                    <a:ea typeface="SamsungOne 400" panose="020B0503030303020204" pitchFamily="34" charset="0"/>
                  </a:rPr>
                  <a:t>PI = 3.13</a:t>
                </a:r>
                <a:endParaRPr lang="ko-KR" altLang="en-US" sz="1600" dirty="0">
                  <a:solidFill>
                    <a:srgbClr val="1429A0"/>
                  </a:solidFill>
                  <a:latin typeface="SamsungOne 400" panose="020B0503030303020204" pitchFamily="34" charset="0"/>
                </a:endParaRPr>
              </a:p>
            </p:txBody>
          </p:sp>
          <p:cxnSp>
            <p:nvCxnSpPr>
              <p:cNvPr id="9" name="직선 화살표 연결선 8">
                <a:extLst>
                  <a:ext uri="{FF2B5EF4-FFF2-40B4-BE49-F238E27FC236}">
                    <a16:creationId xmlns:a16="http://schemas.microsoft.com/office/drawing/2014/main" xmlns="" id="{1286DDAB-C04F-49F0-94B8-DA9324B3DE3F}"/>
                  </a:ext>
                </a:extLst>
              </p:cNvPr>
              <p:cNvCxnSpPr>
                <a:cxnSpLocks/>
                <a:stCxn id="7" idx="2"/>
              </p:cNvCxnSpPr>
              <p:nvPr/>
            </p:nvCxnSpPr>
            <p:spPr>
              <a:xfrm flipH="1">
                <a:off x="7080878" y="4764727"/>
                <a:ext cx="10160" cy="60960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xmlns="" id="{036F1ADB-B607-47DA-A25E-41D3AF0BFE7E}"/>
                  </a:ext>
                </a:extLst>
              </p:cNvPr>
              <p:cNvSpPr/>
              <p:nvPr/>
            </p:nvSpPr>
            <p:spPr>
              <a:xfrm>
                <a:off x="6288398" y="5394646"/>
                <a:ext cx="1625600" cy="925703"/>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1429A0"/>
                    </a:solidFill>
                    <a:latin typeface="SamsungOne 400" panose="020B0503030303020204" pitchFamily="34" charset="0"/>
                    <a:ea typeface="SamsungOne 400" panose="020B0503030303020204" pitchFamily="34" charset="0"/>
                  </a:rPr>
                  <a:t>Able to access the attributes or methods of the parent class</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a16="http://schemas.microsoft.com/office/drawing/2014/main" xmlns="" id="{C70136E2-367A-46C8-AFDF-35423ADA11B4}"/>
                  </a:ext>
                </a:extLst>
              </p:cNvPr>
              <p:cNvSpPr/>
              <p:nvPr/>
            </p:nvSpPr>
            <p:spPr>
              <a:xfrm>
                <a:off x="7192709" y="4900744"/>
                <a:ext cx="186936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429A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Passed on by inheritance</a:t>
                </a:r>
                <a:endParaRPr lang="ko-KR" altLang="en-US" sz="1300" dirty="0">
                  <a:solidFill>
                    <a:prstClr val="black">
                      <a:lumMod val="85000"/>
                      <a:lumOff val="15000"/>
                    </a:prstClr>
                  </a:solidFill>
                  <a:latin typeface="SamsungOne 400" panose="020B0503030303020204" pitchFamily="34" charset="0"/>
                </a:endParaRPr>
              </a:p>
            </p:txBody>
          </p:sp>
        </p:grpSp>
        <p:sp>
          <p:nvSpPr>
            <p:cNvPr id="20" name="직사각형 19">
              <a:extLst>
                <a:ext uri="{FF2B5EF4-FFF2-40B4-BE49-F238E27FC236}">
                  <a16:creationId xmlns:a16="http://schemas.microsoft.com/office/drawing/2014/main" xmlns="" id="{3D8B6A5D-896A-4036-B709-FF142C8F06B1}"/>
                </a:ext>
              </a:extLst>
            </p:cNvPr>
            <p:cNvSpPr/>
            <p:nvPr/>
          </p:nvSpPr>
          <p:spPr>
            <a:xfrm>
              <a:off x="7995349" y="4301304"/>
              <a:ext cx="1362897" cy="205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429A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parent class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endParaRPr lang="ko-KR" altLang="en-US" sz="1300" dirty="0">
                <a:solidFill>
                  <a:prstClr val="black">
                    <a:lumMod val="85000"/>
                    <a:lumOff val="15000"/>
                  </a:prstClr>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2DBCF4EC-B442-43F0-A526-B0B10810AF4A}"/>
                </a:ext>
              </a:extLst>
            </p:cNvPr>
            <p:cNvSpPr/>
            <p:nvPr/>
          </p:nvSpPr>
          <p:spPr>
            <a:xfrm>
              <a:off x="8096950" y="5642424"/>
              <a:ext cx="1362150" cy="204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429A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child class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t>
              </a:r>
              <a:endParaRPr lang="ko-KR" altLang="en-US" sz="1300" dirty="0">
                <a:solidFill>
                  <a:prstClr val="black">
                    <a:lumMod val="85000"/>
                    <a:lumOff val="15000"/>
                  </a:prstClr>
                </a:solidFill>
                <a:latin typeface="SamsungOne 400" panose="020B0503030303020204" pitchFamily="34" charset="0"/>
              </a:endParaRPr>
            </a:p>
          </p:txBody>
        </p:sp>
      </p:grpSp>
      <p:sp>
        <p:nvSpPr>
          <p:cNvPr id="29" name="직사각형 28">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0" name="직사각형 2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Class Inheritance</a:t>
            </a:r>
          </a:p>
        </p:txBody>
      </p:sp>
      <p:sp>
        <p:nvSpPr>
          <p:cNvPr id="33" name="TextBox 32">
            <a:extLst>
              <a:ext uri="{FF2B5EF4-FFF2-40B4-BE49-F238E27FC236}">
                <a16:creationId xmlns="" xmlns:a16="http://schemas.microsoft.com/office/drawing/2014/main"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7.2. Syntax of class and inheritance</a:t>
            </a:r>
          </a:p>
        </p:txBody>
      </p:sp>
      <p:sp>
        <p:nvSpPr>
          <p:cNvPr id="34" name="직사각형 33">
            <a:extLst>
              <a:ext uri="{FF2B5EF4-FFF2-40B4-BE49-F238E27FC236}">
                <a16:creationId xmlns="" xmlns:a16="http://schemas.microsoft.com/office/drawing/2014/main" id="{F592450A-01E1-4E06-9A3E-8EA290D8E695}"/>
              </a:ext>
            </a:extLst>
          </p:cNvPr>
          <p:cNvSpPr/>
          <p:nvPr/>
        </p:nvSpPr>
        <p:spPr>
          <a:xfrm>
            <a:off x="580388" y="2396562"/>
            <a:ext cx="9064126"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In the hierarchy below, A is the parent class, B is the child class. </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Instance a of class A can naturally access PI, a class variable of A. </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However, class B does not have PI as a class variable. Nevertheless, since B is a child class of A, instance b of class B can access the variable of its parent class. </a:t>
            </a:r>
          </a:p>
        </p:txBody>
      </p:sp>
    </p:spTree>
    <p:extLst>
      <p:ext uri="{BB962C8B-B14F-4D97-AF65-F5344CB8AC3E}">
        <p14:creationId xmlns:p14="http://schemas.microsoft.com/office/powerpoint/2010/main" val="271675399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dirty="0">
                <a:solidFill>
                  <a:prstClr val="white"/>
                </a:solidFill>
                <a:latin typeface="Samsung Sharp Sans" pitchFamily="2" charset="0"/>
                <a:ea typeface="Samsung Sharp Sans" pitchFamily="2" charset="0"/>
                <a:cs typeface="Samsung Sharp Sans" pitchFamily="2" charset="0"/>
              </a:rPr>
              <a:t> </a:t>
            </a:r>
            <a:r>
              <a:rPr kumimoji="0" lang="en-US" altLang="ko-KR" sz="4500" dirty="0">
                <a:solidFill>
                  <a:prstClr val="white"/>
                </a:solidFill>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1" name="직사각형 10"/>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4" name="그룹 13">
            <a:extLst>
              <a:ext uri="{FF2B5EF4-FFF2-40B4-BE49-F238E27FC236}">
                <a16:creationId xmlns="" xmlns:a16="http://schemas.microsoft.com/office/drawing/2014/main" id="{5CCAF01D-30E4-4D0C-AA78-81EB9D07EB2C}"/>
              </a:ext>
            </a:extLst>
          </p:cNvPr>
          <p:cNvGrpSpPr/>
          <p:nvPr/>
        </p:nvGrpSpPr>
        <p:grpSpPr>
          <a:xfrm>
            <a:off x="451456" y="435607"/>
            <a:ext cx="4619519" cy="277000"/>
            <a:chOff x="558800" y="1148582"/>
            <a:chExt cx="4619519" cy="277000"/>
          </a:xfrm>
        </p:grpSpPr>
        <p:sp>
          <p:nvSpPr>
            <p:cNvPr id="18"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21.</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9" name="직사각형 18">
              <a:extLst>
                <a:ext uri="{FF2B5EF4-FFF2-40B4-BE49-F238E27FC236}">
                  <a16:creationId xmlns="" xmlns:a16="http://schemas.microsoft.com/office/drawing/2014/main" id="{B640FC7E-A899-44A0-93CD-28A2FA14072E}"/>
                </a:ext>
              </a:extLst>
            </p:cNvPr>
            <p:cNvSpPr/>
            <p:nvPr/>
          </p:nvSpPr>
          <p:spPr>
            <a:xfrm>
              <a:off x="137626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smtClean="0">
                  <a:solidFill>
                    <a:srgbClr val="000000"/>
                  </a:solidFill>
                  <a:latin typeface="Samsung Sharp Sans" pitchFamily="2" charset="0"/>
                  <a:ea typeface="굴림" panose="020B0600000101010101" pitchFamily="50" charset="-127"/>
                  <a:cs typeface="Arial" panose="020B0604020202020204" pitchFamily="34" charset="0"/>
                </a:rPr>
                <a:t>Class</a:t>
              </a:r>
              <a:endParaRPr lang="en-US" altLang="ko-KR"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
        <p:nvSpPr>
          <p:cNvPr id="8"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extLst>
      <p:ext uri="{BB962C8B-B14F-4D97-AF65-F5344CB8AC3E}">
        <p14:creationId xmlns:p14="http://schemas.microsoft.com/office/powerpoint/2010/main" val="2800331104"/>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xmlns="" id="{B8F21518-F59F-474A-B26A-1C69887221A2}"/>
              </a:ext>
            </a:extLst>
          </p:cNvPr>
          <p:cNvSpPr/>
          <p:nvPr/>
        </p:nvSpPr>
        <p:spPr>
          <a:xfrm>
            <a:off x="751171" y="2248350"/>
            <a:ext cx="7739473"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74625" indent="-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a) Has a method named def bark(self): . This method prints a barking sound. </a:t>
            </a:r>
          </a:p>
          <a:p>
            <a:pPr marL="174625" indent="-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b) Generates an instance named Dog and refers </a:t>
            </a:r>
            <a:r>
              <a:rPr lang="en-US" altLang="ko-KR" sz="1300" dirty="0" err="1">
                <a:solidFill>
                  <a:srgbClr val="0D0D0D"/>
                </a:solidFill>
                <a:latin typeface="SamsungOne 400" panose="020B0503030303020204" pitchFamily="34" charset="0"/>
                <a:ea typeface="SamsungOne 400" panose="020B0503030303020204" pitchFamily="34" charset="0"/>
              </a:rPr>
              <a:t>my_dog</a:t>
            </a:r>
            <a:r>
              <a:rPr lang="en-US" altLang="ko-KR" sz="1300" dirty="0">
                <a:solidFill>
                  <a:srgbClr val="0D0D0D"/>
                </a:solidFill>
                <a:latin typeface="SamsungOne 400" panose="020B0503030303020204" pitchFamily="34" charset="0"/>
                <a:ea typeface="SamsungOne 400" panose="020B0503030303020204" pitchFamily="34" charset="0"/>
              </a:rPr>
              <a:t> by a command named </a:t>
            </a:r>
            <a:r>
              <a:rPr lang="en-US" altLang="ko-KR" sz="1300" dirty="0" err="1">
                <a:solidFill>
                  <a:srgbClr val="0D0D0D"/>
                </a:solidFill>
                <a:latin typeface="SamsungOne 400" panose="020B0503030303020204" pitchFamily="34" charset="0"/>
                <a:ea typeface="SamsungOne 400" panose="020B0503030303020204" pitchFamily="34" charset="0"/>
              </a:rPr>
              <a:t>my_dog</a:t>
            </a:r>
            <a:r>
              <a:rPr lang="en-US" altLang="ko-KR" sz="1300" dirty="0">
                <a:solidFill>
                  <a:srgbClr val="0D0D0D"/>
                </a:solidFill>
                <a:latin typeface="SamsungOne 400" panose="020B0503030303020204" pitchFamily="34" charset="0"/>
                <a:ea typeface="SamsungOne 400" panose="020B0503030303020204" pitchFamily="34" charset="0"/>
              </a:rPr>
              <a:t>=Dog.</a:t>
            </a:r>
          </a:p>
          <a:p>
            <a:pPr marL="174625" indent="-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c) Prints a barking sound with a method named </a:t>
            </a:r>
            <a:r>
              <a:rPr lang="en-US" altLang="ko-KR" sz="1300" dirty="0" err="1">
                <a:solidFill>
                  <a:srgbClr val="0D0D0D"/>
                </a:solidFill>
                <a:latin typeface="SamsungOne 400" panose="020B0503030303020204" pitchFamily="34" charset="0"/>
                <a:ea typeface="SamsungOne 400" panose="020B0503030303020204" pitchFamily="34" charset="0"/>
              </a:rPr>
              <a:t>my_dog.bark</a:t>
            </a:r>
            <a:r>
              <a:rPr lang="en-US" altLang="ko-KR" sz="1300" dirty="0">
                <a:solidFill>
                  <a:srgbClr val="0D0D0D"/>
                </a:solidFill>
                <a:latin typeface="SamsungOne 400" panose="020B0503030303020204" pitchFamily="34" charset="0"/>
                <a:ea typeface="SamsungOne 400" panose="020B0503030303020204" pitchFamily="34" charset="0"/>
              </a:rPr>
              <a:t>() </a:t>
            </a:r>
          </a:p>
          <a:p>
            <a:pPr marL="174625" indent="6350"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“woof woof”</a:t>
            </a:r>
            <a:endParaRPr lang="ko-KR" altLang="en-US" sz="1300" dirty="0">
              <a:solidFill>
                <a:srgbClr val="0D0D0D"/>
              </a:solidFill>
              <a:latin typeface="SamsungOne 400" panose="020B0503030303020204" pitchFamily="34" charset="0"/>
            </a:endParaRPr>
          </a:p>
        </p:txBody>
      </p:sp>
      <p:grpSp>
        <p:nvGrpSpPr>
          <p:cNvPr id="5" name="그룹 4"/>
          <p:cNvGrpSpPr/>
          <p:nvPr/>
        </p:nvGrpSpPr>
        <p:grpSpPr>
          <a:xfrm>
            <a:off x="751171" y="3376283"/>
            <a:ext cx="8443358" cy="1217799"/>
            <a:chOff x="751171" y="3174577"/>
            <a:chExt cx="8443358" cy="1217799"/>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51171" y="3174577"/>
              <a:ext cx="8443358" cy="1217799"/>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288419"/>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Condition for </a:t>
                </a:r>
              </a:p>
              <a:p>
                <a:r>
                  <a:rPr lang="en-US" altLang="ko-KR" sz="1300" b="1" dirty="0">
                    <a:solidFill>
                      <a:srgbClr val="0D0D0D"/>
                    </a:solidFill>
                    <a:latin typeface="SamsungOne 400" panose="020B0503030303020204" pitchFamily="34" charset="0"/>
                    <a:ea typeface="+mn-ea"/>
                  </a:rPr>
                  <a:t>Execution</a:t>
                </a:r>
                <a:endParaRPr lang="ko-KR" altLang="en-US" sz="1300" b="1" dirty="0">
                  <a:solidFill>
                    <a:srgbClr val="0D0D0D"/>
                  </a:solidFill>
                  <a:latin typeface="SamsungOne 400" panose="020B0503030303020204" pitchFamily="34" charset="0"/>
                  <a:ea typeface="+mn-ea"/>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5" y="4917234"/>
                <a:ext cx="1370906"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xmlns="" id="{5AA89561-1399-6D47-8C03-5A4E0706149E}"/>
                </a:ext>
              </a:extLst>
            </p:cNvPr>
            <p:cNvSpPr txBox="1"/>
            <p:nvPr/>
          </p:nvSpPr>
          <p:spPr>
            <a:xfrm>
              <a:off x="2149563" y="3449806"/>
              <a:ext cx="934871" cy="292388"/>
            </a:xfrm>
            <a:prstGeom prst="rect">
              <a:avLst/>
            </a:prstGeom>
            <a:solidFill>
              <a:schemeClr val="bg1"/>
            </a:solidFill>
          </p:spPr>
          <p:txBody>
            <a:bodyPr wrap="none" rtlCol="0">
              <a:spAutoFit/>
            </a:bodyPr>
            <a:lstStyle/>
            <a:p>
              <a:r>
                <a:rPr lang="en-US" altLang="ko-KR" sz="1300" dirty="0">
                  <a:latin typeface="D2Coding" panose="020B0609020101020101" pitchFamily="49" charset="-127"/>
                  <a:ea typeface="D2Coding" panose="020B0609020101020101" pitchFamily="49" charset="-127"/>
                </a:rPr>
                <a:t>woof woof</a:t>
              </a:r>
              <a:endParaRPr kumimoji="1" lang="ko-KR" altLang="en-US" sz="1300" dirty="0">
                <a:latin typeface="D2Coding" panose="020B0609020101020101" pitchFamily="49" charset="-127"/>
                <a:ea typeface="D2Coding" panose="020B0609020101020101" pitchFamily="49" charset="-127"/>
              </a:endParaRPr>
            </a:p>
          </p:txBody>
        </p:sp>
      </p:grpSp>
      <p:grpSp>
        <p:nvGrpSpPr>
          <p:cNvPr id="30" name="그룹 29">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35" name="직사각형 34">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36" name="직사각형 35">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38" name="직사각형 37">
            <a:extLst>
              <a:ext uri="{FF2B5EF4-FFF2-40B4-BE49-F238E27FC236}">
                <a16:creationId xmlns="" xmlns:a16="http://schemas.microsoft.com/office/drawing/2014/main" id="{B8F21518-F59F-474A-B26A-1C69887221A2}"/>
              </a:ext>
            </a:extLst>
          </p:cNvPr>
          <p:cNvSpPr/>
          <p:nvPr/>
        </p:nvSpPr>
        <p:spPr>
          <a:xfrm>
            <a:off x="1308791" y="1578208"/>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Construct class Dog and its objects with the functionalities described below. </a:t>
            </a:r>
            <a:endParaRPr lang="ko-KR" altLang="en-US" sz="1300" dirty="0">
              <a:solidFill>
                <a:srgbClr val="0D0D0D"/>
              </a:solidFill>
              <a:latin typeface="SamsungOne 400" panose="020B0503030303020204" pitchFamily="34" charset="0"/>
            </a:endParaRPr>
          </a:p>
        </p:txBody>
      </p:sp>
      <p:sp>
        <p:nvSpPr>
          <p:cNvPr id="45" name="직사각형 44">
            <a:extLst>
              <a:ext uri="{FF2B5EF4-FFF2-40B4-BE49-F238E27FC236}">
                <a16:creationId xmlns="" xmlns:a16="http://schemas.microsoft.com/office/drawing/2014/main" id="{9F696305-6820-48F1-BDDE-99074AB95DFF}"/>
              </a:ext>
            </a:extLst>
          </p:cNvPr>
          <p:cNvSpPr/>
          <p:nvPr/>
        </p:nvSpPr>
        <p:spPr>
          <a:xfrm>
            <a:off x="645525" y="14466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1635410434"/>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31032" y="3971088"/>
            <a:ext cx="8443358" cy="1217799"/>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288419"/>
              <a:ext cx="951312"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Condition </a:t>
              </a:r>
            </a:p>
            <a:p>
              <a:r>
                <a:rPr lang="en-US" altLang="ko-KR" sz="1300" b="1" dirty="0">
                  <a:solidFill>
                    <a:srgbClr val="0D0D0D"/>
                  </a:solidFill>
                  <a:latin typeface="SamsungOne 400" panose="020B0503030303020204" pitchFamily="34" charset="0"/>
                  <a:ea typeface="+mn-ea"/>
                </a:rPr>
                <a:t>for Execution</a:t>
              </a:r>
              <a:endParaRPr lang="ko-KR" altLang="en-US" sz="1300" b="1" dirty="0">
                <a:solidFill>
                  <a:srgbClr val="0D0D0D"/>
                </a:solidFill>
                <a:latin typeface="SamsungOne 400" panose="020B0503030303020204" pitchFamily="34" charset="0"/>
                <a:ea typeface="+mn-ea"/>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5" y="4917234"/>
              <a:ext cx="1131845"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6" name="직사각형 25">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21</a:t>
              </a:r>
            </a:p>
          </p:txBody>
        </p:sp>
      </p:grpSp>
      <p:sp>
        <p:nvSpPr>
          <p:cNvPr id="2" name="TextBox 1">
            <a:extLst>
              <a:ext uri="{FF2B5EF4-FFF2-40B4-BE49-F238E27FC236}">
                <a16:creationId xmlns:a16="http://schemas.microsoft.com/office/drawing/2014/main" xmlns="" id="{316AD8F8-ECA4-8043-8E3E-935A50A37377}"/>
              </a:ext>
            </a:extLst>
          </p:cNvPr>
          <p:cNvSpPr txBox="1"/>
          <p:nvPr/>
        </p:nvSpPr>
        <p:spPr>
          <a:xfrm>
            <a:off x="2120321" y="4267420"/>
            <a:ext cx="1628972" cy="252000"/>
          </a:xfrm>
          <a:prstGeom prst="rect">
            <a:avLst/>
          </a:prstGeom>
          <a:solidFill>
            <a:schemeClr val="bg1"/>
          </a:solidFill>
        </p:spPr>
        <p:txBody>
          <a:bodyPr wrap="none" rtlCol="0">
            <a:spAutoFit/>
          </a:bodyPr>
          <a:lstStyle/>
          <a:p>
            <a:r>
              <a:rPr kumimoji="1" lang="en-US" altLang="ko-KR" sz="1300" dirty="0">
                <a:latin typeface="D2Coding" panose="020B0609020101020101" pitchFamily="49" charset="-127"/>
                <a:ea typeface="D2Coding" panose="020B0609020101020101" pitchFamily="49" charset="-127"/>
              </a:rPr>
              <a:t>Bingo : woof woof</a:t>
            </a:r>
            <a:endParaRPr kumimoji="1" lang="ko-KR" altLang="en-US" sz="1300" dirty="0">
              <a:latin typeface="D2Coding" panose="020B0609020101020101" pitchFamily="49" charset="-127"/>
              <a:ea typeface="D2Coding" panose="020B0609020101020101" pitchFamily="49" charset="-127"/>
            </a:endParaRPr>
          </a:p>
        </p:txBody>
      </p:sp>
      <p:sp>
        <p:nvSpPr>
          <p:cNvPr id="27" name="직사각형 26">
            <a:extLst>
              <a:ext uri="{FF2B5EF4-FFF2-40B4-BE49-F238E27FC236}">
                <a16:creationId xmlns="" xmlns:a16="http://schemas.microsoft.com/office/drawing/2014/main" id="{B8F21518-F59F-474A-B26A-1C69887221A2}"/>
              </a:ext>
            </a:extLst>
          </p:cNvPr>
          <p:cNvSpPr/>
          <p:nvPr/>
        </p:nvSpPr>
        <p:spPr>
          <a:xfrm>
            <a:off x="1308791" y="1578208"/>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Define class Dog with the functionalities described below and call instances and methods.</a:t>
            </a:r>
          </a:p>
        </p:txBody>
      </p:sp>
      <p:sp>
        <p:nvSpPr>
          <p:cNvPr id="28" name="직사각형 27">
            <a:extLst>
              <a:ext uri="{FF2B5EF4-FFF2-40B4-BE49-F238E27FC236}">
                <a16:creationId xmlns="" xmlns:a16="http://schemas.microsoft.com/office/drawing/2014/main" id="{9F696305-6820-48F1-BDDE-99074AB95DFF}"/>
              </a:ext>
            </a:extLst>
          </p:cNvPr>
          <p:cNvSpPr/>
          <p:nvPr/>
        </p:nvSpPr>
        <p:spPr>
          <a:xfrm>
            <a:off x="645525" y="14466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Q2.</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
        <p:nvSpPr>
          <p:cNvPr id="29" name="직사각형 28">
            <a:extLst>
              <a:ext uri="{FF2B5EF4-FFF2-40B4-BE49-F238E27FC236}">
                <a16:creationId xmlns:a16="http://schemas.microsoft.com/office/drawing/2014/main" xmlns="" id="{B8F21518-F59F-474A-B26A-1C69887221A2}"/>
              </a:ext>
            </a:extLst>
          </p:cNvPr>
          <p:cNvSpPr/>
          <p:nvPr/>
        </p:nvSpPr>
        <p:spPr>
          <a:xfrm>
            <a:off x="630245" y="2248350"/>
            <a:ext cx="7739473" cy="1585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a) This class Dog has an attribute named name. </a:t>
            </a:r>
          </a:p>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b) Has an initialize method named </a:t>
            </a:r>
            <a:r>
              <a:rPr lang="en-US" altLang="ko-KR" sz="1300" dirty="0" err="1">
                <a:solidFill>
                  <a:srgbClr val="0D0D0D"/>
                </a:solidFill>
                <a:latin typeface="SamsungOne 400" panose="020B0503030303020204" pitchFamily="34" charset="0"/>
                <a:ea typeface="SamsungOne 400" panose="020B0503030303020204" pitchFamily="34" charset="0"/>
              </a:rPr>
              <a:t>def</a:t>
            </a:r>
            <a:r>
              <a:rPr lang="en-US" altLang="ko-KR" sz="1300" dirty="0">
                <a:solidFill>
                  <a:srgbClr val="0D0D0D"/>
                </a:solidFill>
                <a:latin typeface="SamsungOne 400" panose="020B0503030303020204" pitchFamily="34" charset="0"/>
                <a:ea typeface="SamsungOne 400" panose="020B0503030303020204" pitchFamily="34" charset="0"/>
              </a:rPr>
              <a:t> __</a:t>
            </a:r>
            <a:r>
              <a:rPr lang="en-US" altLang="ko-KR" sz="1300" dirty="0" err="1">
                <a:solidFill>
                  <a:srgbClr val="0D0D0D"/>
                </a:solidFill>
                <a:latin typeface="SamsungOne 400" panose="020B0503030303020204" pitchFamily="34" charset="0"/>
                <a:ea typeface="SamsungOne 400" panose="020B0503030303020204" pitchFamily="34" charset="0"/>
              </a:rPr>
              <a:t>init</a:t>
            </a:r>
            <a:r>
              <a:rPr lang="en-US" altLang="ko-KR" sz="1300" dirty="0">
                <a:solidFill>
                  <a:srgbClr val="0D0D0D"/>
                </a:solidFill>
                <a:latin typeface="SamsungOne 400" panose="020B0503030303020204" pitchFamily="34" charset="0"/>
                <a:ea typeface="SamsungOne 400" panose="020B0503030303020204" pitchFamily="34" charset="0"/>
              </a:rPr>
              <a:t>__(self, name): . This method initializes Dog’s name.</a:t>
            </a:r>
          </a:p>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c) Has a method named </a:t>
            </a:r>
            <a:r>
              <a:rPr lang="en-US" altLang="ko-KR" sz="1300" dirty="0" err="1">
                <a:solidFill>
                  <a:srgbClr val="0D0D0D"/>
                </a:solidFill>
                <a:latin typeface="SamsungOne 400" panose="020B0503030303020204" pitchFamily="34" charset="0"/>
                <a:ea typeface="SamsungOne 400" panose="020B0503030303020204" pitchFamily="34" charset="0"/>
              </a:rPr>
              <a:t>def</a:t>
            </a:r>
            <a:r>
              <a:rPr lang="en-US" altLang="ko-KR" sz="1300" dirty="0">
                <a:solidFill>
                  <a:srgbClr val="0D0D0D"/>
                </a:solidFill>
                <a:latin typeface="SamsungOne 400" panose="020B0503030303020204" pitchFamily="34" charset="0"/>
                <a:ea typeface="SamsungOne 400" panose="020B0503030303020204" pitchFamily="34" charset="0"/>
              </a:rPr>
              <a:t> bark(self). This method prints a barking sound. </a:t>
            </a:r>
          </a:p>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d) Generates a </a:t>
            </a:r>
            <a:r>
              <a:rPr lang="en-US" altLang="ko-KR" sz="1300" dirty="0" err="1">
                <a:solidFill>
                  <a:srgbClr val="0D0D0D"/>
                </a:solidFill>
                <a:latin typeface="SamsungOne 400" panose="020B0503030303020204" pitchFamily="34" charset="0"/>
                <a:ea typeface="SamsungOne 400" panose="020B0503030303020204" pitchFamily="34" charset="0"/>
              </a:rPr>
              <a:t>my_dog</a:t>
            </a:r>
            <a:r>
              <a:rPr lang="en-US" altLang="ko-KR" sz="1300" dirty="0">
                <a:solidFill>
                  <a:srgbClr val="0D0D0D"/>
                </a:solidFill>
                <a:latin typeface="SamsungOne 400" panose="020B0503030303020204" pitchFamily="34" charset="0"/>
                <a:ea typeface="SamsungOne 400" panose="020B0503030303020204" pitchFamily="34" charset="0"/>
              </a:rPr>
              <a:t> instance that has name ‘Bingo’ with the command </a:t>
            </a:r>
            <a:r>
              <a:rPr lang="en-US" altLang="ko-KR" sz="1300" dirty="0" err="1">
                <a:solidFill>
                  <a:srgbClr val="0D0D0D"/>
                </a:solidFill>
                <a:latin typeface="SamsungOne 400" panose="020B0503030303020204" pitchFamily="34" charset="0"/>
                <a:ea typeface="SamsungOne 400" panose="020B0503030303020204" pitchFamily="34" charset="0"/>
              </a:rPr>
              <a:t>my_dog</a:t>
            </a:r>
            <a:r>
              <a:rPr lang="en-US" altLang="ko-KR" sz="1300" dirty="0">
                <a:solidFill>
                  <a:srgbClr val="0D0D0D"/>
                </a:solidFill>
                <a:latin typeface="SamsungOne 400" panose="020B0503030303020204" pitchFamily="34" charset="0"/>
                <a:ea typeface="SamsungOne 400" panose="020B0503030303020204" pitchFamily="34" charset="0"/>
              </a:rPr>
              <a:t>=Dog(‘Bingo’)</a:t>
            </a:r>
          </a:p>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e) Prints the following barking sound with the method </a:t>
            </a:r>
            <a:r>
              <a:rPr lang="en-US" altLang="ko-KR" sz="1300" dirty="0" err="1">
                <a:solidFill>
                  <a:srgbClr val="0D0D0D"/>
                </a:solidFill>
                <a:latin typeface="SamsungOne 400" panose="020B0503030303020204" pitchFamily="34" charset="0"/>
                <a:ea typeface="SamsungOne 400" panose="020B0503030303020204" pitchFamily="34" charset="0"/>
              </a:rPr>
              <a:t>my_dog.bark</a:t>
            </a:r>
            <a:r>
              <a:rPr lang="en-US" altLang="ko-KR" sz="1300" dirty="0">
                <a:solidFill>
                  <a:srgbClr val="0D0D0D"/>
                </a:solidFill>
                <a:latin typeface="SamsungOne 400" panose="020B0503030303020204" pitchFamily="34" charset="0"/>
                <a:ea typeface="SamsungOne 400" panose="020B0503030303020204" pitchFamily="34" charset="0"/>
              </a:rPr>
              <a:t>()</a:t>
            </a:r>
          </a:p>
          <a:p>
            <a:pPr marL="355600"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“Bingo : woof </a:t>
            </a:r>
            <a:r>
              <a:rPr lang="en-US" altLang="ko-KR" sz="1300" dirty="0" err="1">
                <a:solidFill>
                  <a:srgbClr val="0D0D0D"/>
                </a:solidFill>
                <a:latin typeface="SamsungOne 400" panose="020B0503030303020204" pitchFamily="34" charset="0"/>
                <a:ea typeface="SamsungOne 400" panose="020B0503030303020204" pitchFamily="34" charset="0"/>
              </a:rPr>
              <a:t>woof</a:t>
            </a:r>
            <a:r>
              <a:rPr lang="en-US" altLang="ko-KR" sz="1300" dirty="0">
                <a:solidFill>
                  <a:srgbClr val="0D0D0D"/>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86847799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 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1" name="직사각형 10"/>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3" name="그룹 12">
            <a:extLst>
              <a:ext uri="{FF2B5EF4-FFF2-40B4-BE49-F238E27FC236}">
                <a16:creationId xmlns="" xmlns:a16="http://schemas.microsoft.com/office/drawing/2014/main" id="{5CCAF01D-30E4-4D0C-AA78-81EB9D07EB2C}"/>
              </a:ext>
            </a:extLst>
          </p:cNvPr>
          <p:cNvGrpSpPr/>
          <p:nvPr/>
        </p:nvGrpSpPr>
        <p:grpSpPr>
          <a:xfrm>
            <a:off x="451456" y="435607"/>
            <a:ext cx="4619519" cy="277000"/>
            <a:chOff x="558800" y="1148582"/>
            <a:chExt cx="4619519" cy="277000"/>
          </a:xfrm>
        </p:grpSpPr>
        <p:sp>
          <p:nvSpPr>
            <p:cNvPr id="14"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21.</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6" name="직사각형 15">
              <a:extLst>
                <a:ext uri="{FF2B5EF4-FFF2-40B4-BE49-F238E27FC236}">
                  <a16:creationId xmlns="" xmlns:a16="http://schemas.microsoft.com/office/drawing/2014/main" id="{B640FC7E-A899-44A0-93CD-28A2FA14072E}"/>
                </a:ext>
              </a:extLst>
            </p:cNvPr>
            <p:cNvSpPr/>
            <p:nvPr/>
          </p:nvSpPr>
          <p:spPr>
            <a:xfrm>
              <a:off x="137626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smtClean="0">
                  <a:solidFill>
                    <a:srgbClr val="000000"/>
                  </a:solidFill>
                  <a:latin typeface="Samsung Sharp Sans" pitchFamily="2" charset="0"/>
                  <a:ea typeface="굴림" panose="020B0600000101010101" pitchFamily="50" charset="-127"/>
                  <a:cs typeface="Arial" panose="020B0604020202020204" pitchFamily="34" charset="0"/>
                </a:rPr>
                <a:t>Class</a:t>
              </a:r>
              <a:endParaRPr lang="en-US" altLang="ko-KR"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Tree>
    <p:extLst>
      <p:ext uri="{BB962C8B-B14F-4D97-AF65-F5344CB8AC3E}">
        <p14:creationId xmlns:p14="http://schemas.microsoft.com/office/powerpoint/2010/main" val="209781482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F1B12DA7-C15F-4B00-8AB3-088BA5E0B6A4}"/>
              </a:ext>
            </a:extLst>
          </p:cNvPr>
          <p:cNvSpPr/>
          <p:nvPr/>
        </p:nvSpPr>
        <p:spPr>
          <a:xfrm>
            <a:off x="714237" y="3588654"/>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way to reduce errors from external access of internal class attributes.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way that mandates external access to pass designated functions to prevent random manipulation of the attributes. </a:t>
            </a:r>
          </a:p>
        </p:txBody>
      </p:sp>
      <p:sp>
        <p:nvSpPr>
          <p:cNvPr id="11" name="직사각형 1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2" name="직사각형 1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18" name="TextBox 17">
            <a:extLst>
              <a:ext uri="{FF2B5EF4-FFF2-40B4-BE49-F238E27FC236}">
                <a16:creationId xmlns="" xmlns:a16="http://schemas.microsoft.com/office/drawing/2014/main"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Importance of encapsulation</a:t>
            </a:r>
          </a:p>
        </p:txBody>
      </p:sp>
      <p:sp>
        <p:nvSpPr>
          <p:cNvPr id="19" name="직사각형 18">
            <a:extLst>
              <a:ext uri="{FF2B5EF4-FFF2-40B4-BE49-F238E27FC236}">
                <a16:creationId xmlns="" xmlns:a16="http://schemas.microsoft.com/office/drawing/2014/main" id="{5D0FA3B9-5FEB-458E-BC94-AB11CC4B58C9}"/>
              </a:ext>
            </a:extLst>
          </p:cNvPr>
          <p:cNvSpPr/>
          <p:nvPr/>
        </p:nvSpPr>
        <p:spPr>
          <a:xfrm>
            <a:off x="580388" y="2024153"/>
            <a:ext cx="8887612" cy="1508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assigned an attribute named age for the Cat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Now construct the object </a:t>
            </a:r>
            <a:r>
              <a:rPr lang="en-US" altLang="ko-KR" sz="1300" dirty="0" err="1">
                <a:solidFill>
                  <a:schemeClr val="tx1"/>
                </a:solidFill>
                <a:latin typeface="SamsungOne 400" panose="020B0503030303020204" pitchFamily="34" charset="0"/>
                <a:ea typeface="SamsungOne 400" panose="020B0503030303020204" pitchFamily="34" charset="0"/>
              </a:rPr>
              <a:t>nabi</a:t>
            </a:r>
            <a:r>
              <a:rPr lang="en-US" altLang="ko-KR" sz="1300" dirty="0">
                <a:solidFill>
                  <a:schemeClr val="tx1"/>
                </a:solidFill>
                <a:latin typeface="SamsungOne 400" panose="020B0503030303020204" pitchFamily="34" charset="0"/>
                <a:ea typeface="SamsungOne 400" panose="020B0503030303020204" pitchFamily="34" charset="0"/>
              </a:rPr>
              <a:t> and assign </a:t>
            </a:r>
            <a:r>
              <a:rPr lang="en-US" altLang="ko-KR" sz="1300" dirty="0" err="1">
                <a:solidFill>
                  <a:schemeClr val="tx1"/>
                </a:solidFill>
                <a:latin typeface="SamsungOne 400" panose="020B0503030303020204" pitchFamily="34" charset="0"/>
                <a:ea typeface="SamsungOne 400" panose="020B0503030303020204" pitchFamily="34" charset="0"/>
              </a:rPr>
              <a:t>nabi.age</a:t>
            </a:r>
            <a:r>
              <a:rPr lang="en-US" altLang="ko-KR" sz="1300" dirty="0">
                <a:solidFill>
                  <a:schemeClr val="tx1"/>
                </a:solidFill>
                <a:latin typeface="SamsungOne 400" panose="020B0503030303020204" pitchFamily="34" charset="0"/>
                <a:ea typeface="SamsungOne 400" panose="020B0503030303020204" pitchFamily="34" charset="0"/>
              </a:rPr>
              <a:t>=-5. This has no syntax error but has a logical error since a cat’s age cannot be negative.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How can we reduce such problems?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happened because an attribute was freely modified outside the class. </a:t>
            </a:r>
          </a:p>
          <a:p>
            <a:pPr marL="115888" indent="-115888" latinLnBrk="0">
              <a:spcAft>
                <a:spcPts val="600"/>
              </a:spcAft>
              <a:buSzPct val="120000"/>
              <a:buBlip>
                <a:blip r:embed="rId3"/>
              </a:buBlip>
              <a:defRPr/>
            </a:pPr>
            <a:r>
              <a:rPr lang="en-US" altLang="ko-KR" sz="1300" dirty="0" smtClean="0">
                <a:solidFill>
                  <a:schemeClr val="tx1"/>
                </a:solidFill>
                <a:latin typeface="SamsungOne 400" panose="020B0503030303020204" pitchFamily="34" charset="0"/>
                <a:ea typeface="SamsungOne 400" panose="020B0503030303020204" pitchFamily="34" charset="0"/>
              </a:rPr>
              <a:t>Encapsulation</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28136761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5" name="직사각형 2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27" name="TextBox 26">
            <a:extLst>
              <a:ext uri="{FF2B5EF4-FFF2-40B4-BE49-F238E27FC236}">
                <a16:creationId xmlns="" xmlns:a16="http://schemas.microsoft.com/office/drawing/2014/main"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Importance of encapsulation</a:t>
            </a:r>
          </a:p>
        </p:txBody>
      </p:sp>
      <p:sp>
        <p:nvSpPr>
          <p:cNvPr id="30" name="직사각형 29">
            <a:extLst>
              <a:ext uri="{FF2B5EF4-FFF2-40B4-BE49-F238E27FC236}">
                <a16:creationId xmlns="" xmlns:a16="http://schemas.microsoft.com/office/drawing/2014/main" id="{5D0FA3B9-5FEB-458E-BC94-AB11CC4B58C9}"/>
              </a:ext>
            </a:extLst>
          </p:cNvPr>
          <p:cNvSpPr/>
          <p:nvPr/>
        </p:nvSpPr>
        <p:spPr>
          <a:xfrm>
            <a:off x="580388" y="2024153"/>
            <a:ext cx="8887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Limits external modification of methods and variables.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Protects data.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Prevents accidental change in values.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case of </a:t>
            </a:r>
            <a:r>
              <a:rPr lang="en-US" altLang="ko-KR" sz="1300" dirty="0" err="1">
                <a:solidFill>
                  <a:schemeClr val="tx1"/>
                </a:solidFill>
                <a:latin typeface="SamsungOne 400" panose="020B0503030303020204" pitchFamily="34" charset="0"/>
                <a:ea typeface="SamsungOne 400" panose="020B0503030303020204" pitchFamily="34" charset="0"/>
              </a:rPr>
              <a:t>nabi.age</a:t>
            </a:r>
            <a:r>
              <a:rPr lang="en-US" altLang="ko-KR" sz="1300" dirty="0">
                <a:solidFill>
                  <a:schemeClr val="tx1"/>
                </a:solidFill>
                <a:latin typeface="SamsungOne 400" panose="020B0503030303020204" pitchFamily="34" charset="0"/>
                <a:ea typeface="SamsungOne 400" panose="020B0503030303020204" pitchFamily="34" charset="0"/>
              </a:rPr>
              <a:t> = -5 is a logical problem. </a:t>
            </a:r>
          </a:p>
        </p:txBody>
      </p:sp>
      <p:grpSp>
        <p:nvGrpSpPr>
          <p:cNvPr id="5" name="그룹 4"/>
          <p:cNvGrpSpPr/>
          <p:nvPr/>
        </p:nvGrpSpPr>
        <p:grpSpPr>
          <a:xfrm>
            <a:off x="523269" y="3058546"/>
            <a:ext cx="9004767" cy="2932119"/>
            <a:chOff x="523269" y="3058546"/>
            <a:chExt cx="9004767" cy="2932119"/>
          </a:xfrm>
        </p:grpSpPr>
        <p:pic>
          <p:nvPicPr>
            <p:cNvPr id="4" name="그림 3">
              <a:extLst>
                <a:ext uri="{FF2B5EF4-FFF2-40B4-BE49-F238E27FC236}">
                  <a16:creationId xmlns:a16="http://schemas.microsoft.com/office/drawing/2014/main" xmlns="" id="{33A11C65-D829-4E9F-BC93-A434F6AAA9B0}"/>
                </a:ext>
              </a:extLst>
            </p:cNvPr>
            <p:cNvPicPr>
              <a:picLocks noChangeAspect="1"/>
            </p:cNvPicPr>
            <p:nvPr/>
          </p:nvPicPr>
          <p:blipFill>
            <a:blip r:embed="rId4"/>
            <a:stretch>
              <a:fillRect/>
            </a:stretch>
          </p:blipFill>
          <p:spPr>
            <a:xfrm>
              <a:off x="523269" y="3058546"/>
              <a:ext cx="9004767" cy="2932119"/>
            </a:xfrm>
            <a:prstGeom prst="rect">
              <a:avLst/>
            </a:prstGeom>
          </p:spPr>
        </p:pic>
        <p:sp>
          <p:nvSpPr>
            <p:cNvPr id="16" name="TextBox 15">
              <a:extLst>
                <a:ext uri="{FF2B5EF4-FFF2-40B4-BE49-F238E27FC236}">
                  <a16:creationId xmlns:a16="http://schemas.microsoft.com/office/drawing/2014/main" xmlns="" id="{680F7786-4B32-49C2-9196-DCA3BA94B215}"/>
                </a:ext>
              </a:extLst>
            </p:cNvPr>
            <p:cNvSpPr txBox="1"/>
            <p:nvPr/>
          </p:nvSpPr>
          <p:spPr>
            <a:xfrm>
              <a:off x="4469416" y="4962144"/>
              <a:ext cx="2906744" cy="276999"/>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An abnormal case of age being negative</a:t>
              </a:r>
              <a:endParaRPr lang="ko-KR" altLang="en-US" sz="1200" dirty="0">
                <a:latin typeface="SamsungOne 400" panose="020B0503030303020204" pitchFamily="34" charset="0"/>
              </a:endParaRPr>
            </a:p>
          </p:txBody>
        </p:sp>
        <p:cxnSp>
          <p:nvCxnSpPr>
            <p:cNvPr id="18" name="직선 화살표 연결선 17">
              <a:extLst>
                <a:ext uri="{FF2B5EF4-FFF2-40B4-BE49-F238E27FC236}">
                  <a16:creationId xmlns:a16="http://schemas.microsoft.com/office/drawing/2014/main" xmlns="" id="{13944874-9AEF-418D-AB73-733B157D7039}"/>
                </a:ext>
              </a:extLst>
            </p:cNvPr>
            <p:cNvCxnSpPr>
              <a:cxnSpLocks/>
              <a:stCxn id="16" idx="1"/>
            </p:cNvCxnSpPr>
            <p:nvPr/>
          </p:nvCxnSpPr>
          <p:spPr>
            <a:xfrm flipH="1">
              <a:off x="1902570" y="5100644"/>
              <a:ext cx="2566846" cy="86445"/>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41885EDA-51A9-4496-8A5E-8E940D18F216}"/>
                </a:ext>
              </a:extLst>
            </p:cNvPr>
            <p:cNvSpPr txBox="1"/>
            <p:nvPr/>
          </p:nvSpPr>
          <p:spPr>
            <a:xfrm>
              <a:off x="3730872" y="5513402"/>
              <a:ext cx="3250741" cy="461665"/>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Not a syntax error but a logical problem that occurred because values were not protected.</a:t>
              </a:r>
            </a:p>
          </p:txBody>
        </p:sp>
        <p:cxnSp>
          <p:nvCxnSpPr>
            <p:cNvPr id="23" name="직선 화살표 연결선 22">
              <a:extLst>
                <a:ext uri="{FF2B5EF4-FFF2-40B4-BE49-F238E27FC236}">
                  <a16:creationId xmlns:a16="http://schemas.microsoft.com/office/drawing/2014/main" xmlns="" id="{426A52D0-27C8-4D3E-8ED3-DB6A5D0D8994}"/>
                </a:ext>
              </a:extLst>
            </p:cNvPr>
            <p:cNvCxnSpPr>
              <a:cxnSpLocks/>
            </p:cNvCxnSpPr>
            <p:nvPr/>
          </p:nvCxnSpPr>
          <p:spPr>
            <a:xfrm flipH="1" flipV="1">
              <a:off x="2263348" y="5744235"/>
              <a:ext cx="1467524" cy="1494"/>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DF4101C2-5091-FA4B-B985-A63E654958ED}"/>
                </a:ext>
              </a:extLst>
            </p:cNvPr>
            <p:cNvSpPr txBox="1"/>
            <p:nvPr/>
          </p:nvSpPr>
          <p:spPr>
            <a:xfrm>
              <a:off x="537636" y="5530286"/>
              <a:ext cx="1736373" cy="430887"/>
            </a:xfrm>
            <a:prstGeom prst="rect">
              <a:avLst/>
            </a:prstGeom>
            <a:solidFill>
              <a:schemeClr val="bg1"/>
            </a:solidFill>
          </p:spPr>
          <p:txBody>
            <a:bodyPr wrap="none" rtlCol="0">
              <a:spAutoFit/>
            </a:bodyPr>
            <a:lstStyle/>
            <a:p>
              <a:r>
                <a:rPr kumimoji="1" lang="en-US" altLang="ko-KR" sz="1100" dirty="0" smtClean="0">
                  <a:latin typeface="D2Coding" panose="020B0609020101020101" pitchFamily="49" charset="-127"/>
                  <a:ea typeface="D2Coding" panose="020B0609020101020101" pitchFamily="49" charset="-127"/>
                </a:rPr>
                <a:t>Cat(name=</a:t>
              </a:r>
              <a:r>
                <a:rPr kumimoji="1" lang="en-US" altLang="ko-KR" sz="1100" dirty="0" err="1" smtClean="0">
                  <a:latin typeface="D2Coding" panose="020B0609020101020101" pitchFamily="49" charset="-127"/>
                  <a:ea typeface="D2Coding" panose="020B0609020101020101" pitchFamily="49" charset="-127"/>
                </a:rPr>
                <a:t>nabi</a:t>
              </a:r>
              <a:r>
                <a:rPr kumimoji="1" lang="en-US" altLang="ko-KR" sz="1100" dirty="0" smtClean="0">
                  <a:latin typeface="D2Coding" panose="020B0609020101020101" pitchFamily="49" charset="-127"/>
                  <a:ea typeface="D2Coding" panose="020B0609020101020101" pitchFamily="49" charset="-127"/>
                </a:rPr>
                <a:t>, age=3)</a:t>
              </a:r>
            </a:p>
            <a:p>
              <a:r>
                <a:rPr lang="en-US" altLang="ko-KR" sz="1100" dirty="0" smtClean="0">
                  <a:latin typeface="D2Coding" panose="020B0609020101020101" pitchFamily="49" charset="-127"/>
                  <a:ea typeface="D2Coding" panose="020B0609020101020101" pitchFamily="49" charset="-127"/>
                </a:rPr>
                <a:t>Cat(name=</a:t>
              </a:r>
              <a:r>
                <a:rPr lang="en-US" altLang="ko-KR" sz="1100" dirty="0" err="1" smtClean="0">
                  <a:latin typeface="D2Coding" panose="020B0609020101020101" pitchFamily="49" charset="-127"/>
                  <a:ea typeface="D2Coding" panose="020B0609020101020101" pitchFamily="49" charset="-127"/>
                </a:rPr>
                <a:t>nabi</a:t>
              </a:r>
              <a:r>
                <a:rPr lang="en-US" altLang="ko-KR" sz="1100" dirty="0" smtClean="0">
                  <a:latin typeface="D2Coding" panose="020B0609020101020101" pitchFamily="49" charset="-127"/>
                  <a:ea typeface="D2Coding" panose="020B0609020101020101" pitchFamily="49" charset="-127"/>
                </a:rPr>
                <a:t>, age=-5)</a:t>
              </a:r>
              <a:endParaRPr kumimoji="1" lang="ko-KR" altLang="en-US" sz="1100" dirty="0">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a16="http://schemas.microsoft.com/office/drawing/2014/main" xmlns="" id="{AA174234-3B51-2347-98AE-E2C92327F97D}"/>
                </a:ext>
              </a:extLst>
            </p:cNvPr>
            <p:cNvSpPr txBox="1"/>
            <p:nvPr/>
          </p:nvSpPr>
          <p:spPr>
            <a:xfrm>
              <a:off x="1090618" y="3990821"/>
              <a:ext cx="3076483" cy="180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string expression format of Cat objects</a:t>
              </a:r>
            </a:p>
          </p:txBody>
        </p:sp>
        <p:sp>
          <p:nvSpPr>
            <p:cNvPr id="33" name="TextBox 32">
              <a:extLst>
                <a:ext uri="{FF2B5EF4-FFF2-40B4-BE49-F238E27FC236}">
                  <a16:creationId xmlns:a16="http://schemas.microsoft.com/office/drawing/2014/main" xmlns="" id="{61B6CEDC-F110-FA4D-B9FD-2037C75F9482}"/>
                </a:ext>
              </a:extLst>
            </p:cNvPr>
            <p:cNvSpPr txBox="1"/>
            <p:nvPr/>
          </p:nvSpPr>
          <p:spPr>
            <a:xfrm>
              <a:off x="1635199" y="4643366"/>
              <a:ext cx="2723823" cy="169934"/>
            </a:xfrm>
            <a:prstGeom prst="rect">
              <a:avLst/>
            </a:prstGeom>
            <a:solidFill>
              <a:srgbClr val="F7F7F7"/>
            </a:solidFill>
          </p:spPr>
          <p:txBody>
            <a:bodyPr wrap="none" lIns="0" rtlCol="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err="1" smtClean="0">
                  <a:solidFill>
                    <a:srgbClr val="C13A52"/>
                  </a:solidFill>
                  <a:latin typeface="D2Coding" panose="020B0609020101020101" pitchFamily="49" charset="-127"/>
                  <a:ea typeface="D2Coding" panose="020B0609020101020101" pitchFamily="49" charset="-127"/>
                </a:rPr>
                <a:t>nabi</a:t>
              </a:r>
              <a:r>
                <a:rPr lang="en-US" altLang="ko-KR" sz="1200" dirty="0">
                  <a:solidFill>
                    <a:srgbClr val="C13A52"/>
                  </a:solidFill>
                  <a:latin typeface="D2Coding" panose="020B0609020101020101" pitchFamily="49" charset="-127"/>
                  <a:ea typeface="D2Coding" panose="020B0609020101020101" pitchFamily="49" charset="-127"/>
                </a:rPr>
                <a:t>'</a:t>
              </a:r>
              <a:r>
                <a:rPr kumimoji="1" lang="en-US" altLang="ko-KR" sz="1200" dirty="0" smtClean="0">
                  <a:latin typeface="D2Coding" panose="020B0609020101020101" pitchFamily="49" charset="-127"/>
                  <a:ea typeface="D2Coding" panose="020B0609020101020101" pitchFamily="49" charset="-127"/>
                </a:rPr>
                <a:t>,</a:t>
              </a:r>
              <a:r>
                <a:rPr kumimoji="1" lang="en-US" altLang="ko-KR" sz="1200" dirty="0" smtClean="0">
                  <a:solidFill>
                    <a:srgbClr val="2E8489"/>
                  </a:solidFill>
                  <a:latin typeface="D2Coding" panose="020B0609020101020101" pitchFamily="49" charset="-127"/>
                  <a:ea typeface="D2Coding" panose="020B0609020101020101" pitchFamily="49" charset="-127"/>
                </a:rPr>
                <a:t> </a:t>
              </a:r>
              <a:r>
                <a:rPr kumimoji="1" lang="en-US" altLang="ko-KR" sz="1200" dirty="0" smtClean="0">
                  <a:solidFill>
                    <a:srgbClr val="238916"/>
                  </a:solidFill>
                  <a:latin typeface="D2Coding" panose="020B0609020101020101" pitchFamily="49" charset="-127"/>
                  <a:ea typeface="D2Coding" panose="020B0609020101020101" pitchFamily="49" charset="-127"/>
                </a:rPr>
                <a:t>3</a:t>
              </a:r>
              <a:r>
                <a:rPr kumimoji="1" lang="en-US" altLang="ko-KR" sz="1200" dirty="0">
                  <a:latin typeface="D2Coding" panose="020B0609020101020101" pitchFamily="49" charset="-127"/>
                  <a:ea typeface="D2Coding" panose="020B0609020101020101" pitchFamily="49" charset="-127"/>
                </a:rPr>
                <a:t>) </a:t>
              </a:r>
              <a:r>
                <a:rPr kumimoji="1" lang="en-US" altLang="ko-KR" sz="1100" i="1" dirty="0">
                  <a:solidFill>
                    <a:srgbClr val="2E8489"/>
                  </a:solidFill>
                  <a:latin typeface="D2Coding" panose="020B0609020101020101" pitchFamily="49" charset="-127"/>
                  <a:ea typeface="D2Coding" panose="020B0609020101020101" pitchFamily="49" charset="-127"/>
                </a:rPr>
                <a:t># generates instance </a:t>
              </a:r>
              <a:r>
                <a:rPr kumimoji="1" lang="en-US" altLang="ko-KR" sz="1100" i="1" dirty="0" err="1">
                  <a:solidFill>
                    <a:srgbClr val="2E8489"/>
                  </a:solidFill>
                  <a:latin typeface="D2Coding" panose="020B0609020101020101" pitchFamily="49" charset="-127"/>
                  <a:ea typeface="D2Coding" panose="020B0609020101020101" pitchFamily="49" charset="-127"/>
                </a:rPr>
                <a:t>nabi</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97501092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16" name="TextBox 15">
            <a:extLst>
              <a:ext uri="{FF2B5EF4-FFF2-40B4-BE49-F238E27FC236}">
                <a16:creationId xmlns="" xmlns:a16="http://schemas.microsoft.com/office/drawing/2014/main"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Concept of encapsulation</a:t>
            </a:r>
          </a:p>
        </p:txBody>
      </p:sp>
      <p:sp>
        <p:nvSpPr>
          <p:cNvPr id="17" name="직사각형 16">
            <a:extLst>
              <a:ext uri="{FF2B5EF4-FFF2-40B4-BE49-F238E27FC236}">
                <a16:creationId xmlns="" xmlns:a16="http://schemas.microsoft.com/office/drawing/2014/main" id="{5D0FA3B9-5FEB-458E-BC94-AB11CC4B58C9}"/>
              </a:ext>
            </a:extLst>
          </p:cNvPr>
          <p:cNvSpPr/>
          <p:nvPr/>
        </p:nvSpPr>
        <p:spPr>
          <a:xfrm>
            <a:off x="580388" y="2024153"/>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concept map of encapsulation :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functionality that wraps a class’s methods and variables to limit external manipulations.</a:t>
            </a:r>
          </a:p>
        </p:txBody>
      </p:sp>
      <p:grpSp>
        <p:nvGrpSpPr>
          <p:cNvPr id="18" name="그룹 17"/>
          <p:cNvGrpSpPr/>
          <p:nvPr/>
        </p:nvGrpSpPr>
        <p:grpSpPr>
          <a:xfrm>
            <a:off x="2361889" y="3044133"/>
            <a:ext cx="4375088" cy="1248018"/>
            <a:chOff x="1695664" y="3972404"/>
            <a:chExt cx="5033615" cy="1435867"/>
          </a:xfrm>
        </p:grpSpPr>
        <p:sp>
          <p:nvSpPr>
            <p:cNvPr id="19" name="TextBox 18">
              <a:extLst>
                <a:ext uri="{FF2B5EF4-FFF2-40B4-BE49-F238E27FC236}">
                  <a16:creationId xmlns="" xmlns:a16="http://schemas.microsoft.com/office/drawing/2014/main" id="{6D6E13A7-EC08-4E40-B0F6-2171FEFAECB4}"/>
                </a:ext>
              </a:extLst>
            </p:cNvPr>
            <p:cNvSpPr txBox="1"/>
            <p:nvPr/>
          </p:nvSpPr>
          <p:spPr>
            <a:xfrm>
              <a:off x="1695664" y="4505671"/>
              <a:ext cx="936104" cy="369332"/>
            </a:xfrm>
            <a:prstGeom prst="rect">
              <a:avLst/>
            </a:prstGeom>
            <a:solidFill>
              <a:schemeClr val="bg1"/>
            </a:solidFill>
          </p:spPr>
          <p:txBody>
            <a:bodyPr wrap="square" rtlCol="0">
              <a:spAutoFit/>
            </a:bodyPr>
            <a:lstStyle/>
            <a:p>
              <a:pPr algn="ctr"/>
              <a:r>
                <a:rPr lang="en-US" altLang="ko-KR" dirty="0">
                  <a:latin typeface="SamsungOne 400" panose="020B0503030303020204" pitchFamily="34" charset="0"/>
                  <a:ea typeface="SamsungOne 400" panose="020B0503030303020204" pitchFamily="34" charset="0"/>
                </a:rPr>
                <a:t>class</a:t>
              </a:r>
              <a:endParaRPr lang="ko-KR" altLang="en-US" dirty="0">
                <a:latin typeface="SamsungOne 400" panose="020B0503030303020204" pitchFamily="34" charset="0"/>
                <a:ea typeface="D2Coding" panose="020B0609020101020101" pitchFamily="49" charset="-127"/>
              </a:endParaRPr>
            </a:p>
          </p:txBody>
        </p:sp>
        <p:pic>
          <p:nvPicPr>
            <p:cNvPr id="21" name="그림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1383" y="3972404"/>
              <a:ext cx="3337896" cy="1435867"/>
            </a:xfrm>
            <a:prstGeom prst="rect">
              <a:avLst/>
            </a:prstGeom>
          </p:spPr>
        </p:pic>
        <p:sp>
          <p:nvSpPr>
            <p:cNvPr id="22" name="TextBox 21">
              <a:extLst>
                <a:ext uri="{FF2B5EF4-FFF2-40B4-BE49-F238E27FC236}">
                  <a16:creationId xmlns="" xmlns:a16="http://schemas.microsoft.com/office/drawing/2014/main" id="{E858F26D-7BFF-4FCC-B66B-68C1148C6FFA}"/>
                </a:ext>
              </a:extLst>
            </p:cNvPr>
            <p:cNvSpPr txBox="1"/>
            <p:nvPr/>
          </p:nvSpPr>
          <p:spPr>
            <a:xfrm>
              <a:off x="3655710" y="4505671"/>
              <a:ext cx="1147722" cy="424923"/>
            </a:xfrm>
            <a:prstGeom prst="rect">
              <a:avLst/>
            </a:prstGeom>
            <a:noFill/>
          </p:spPr>
          <p:txBody>
            <a:bodyPr wrap="square" rtlCol="0">
              <a:spAutoFit/>
            </a:bodyPr>
            <a:lstStyle/>
            <a:p>
              <a:pPr algn="ctr"/>
              <a:r>
                <a:rPr lang="en-US" altLang="ko-KR" dirty="0">
                  <a:solidFill>
                    <a:schemeClr val="bg1"/>
                  </a:solidFill>
                  <a:latin typeface="SamsungOne 400" panose="020B0503030303020204" pitchFamily="34" charset="0"/>
                  <a:ea typeface="SamsungOne 400" panose="020B0503030303020204" pitchFamily="34" charset="0"/>
                </a:rPr>
                <a:t>method</a:t>
              </a:r>
              <a:endParaRPr lang="ko-KR" altLang="en-US" dirty="0">
                <a:solidFill>
                  <a:schemeClr val="bg1"/>
                </a:solidFill>
                <a:latin typeface="SamsungOne 400" panose="020B0503030303020204" pitchFamily="34" charset="0"/>
                <a:ea typeface="D2Coding" panose="020B0609020101020101" pitchFamily="49" charset="-127"/>
              </a:endParaRPr>
            </a:p>
          </p:txBody>
        </p:sp>
        <p:sp>
          <p:nvSpPr>
            <p:cNvPr id="23" name="TextBox 22">
              <a:extLst>
                <a:ext uri="{FF2B5EF4-FFF2-40B4-BE49-F238E27FC236}">
                  <a16:creationId xmlns="" xmlns:a16="http://schemas.microsoft.com/office/drawing/2014/main" id="{EC7E0A17-B5C4-4DFD-88FC-A14CA9216405}"/>
                </a:ext>
              </a:extLst>
            </p:cNvPr>
            <p:cNvSpPr txBox="1"/>
            <p:nvPr/>
          </p:nvSpPr>
          <p:spPr>
            <a:xfrm>
              <a:off x="5115037" y="4505671"/>
              <a:ext cx="1302634" cy="369332"/>
            </a:xfrm>
            <a:prstGeom prst="rect">
              <a:avLst/>
            </a:prstGeom>
            <a:noFill/>
          </p:spPr>
          <p:txBody>
            <a:bodyPr wrap="square" rtlCol="0">
              <a:spAutoFit/>
            </a:bodyPr>
            <a:lstStyle/>
            <a:p>
              <a:pPr algn="ctr"/>
              <a:r>
                <a:rPr lang="en-US" altLang="ko-KR" dirty="0">
                  <a:latin typeface="SamsungOne 400" panose="020B0503030303020204" pitchFamily="34" charset="0"/>
                  <a:ea typeface="SamsungOne 400" panose="020B0503030303020204" pitchFamily="34" charset="0"/>
                </a:rPr>
                <a:t>attribute</a:t>
              </a:r>
              <a:endParaRPr lang="ko-KR" altLang="en-US" dirty="0">
                <a:latin typeface="SamsungOne 400" panose="020B0503030303020204" pitchFamily="34" charset="0"/>
                <a:ea typeface="D2Coding" panose="020B0609020101020101" pitchFamily="49" charset="-127"/>
              </a:endParaRPr>
            </a:p>
          </p:txBody>
        </p:sp>
        <p:cxnSp>
          <p:nvCxnSpPr>
            <p:cNvPr id="25" name="직선 화살표 연결선 24"/>
            <p:cNvCxnSpPr/>
            <p:nvPr/>
          </p:nvCxnSpPr>
          <p:spPr>
            <a:xfrm>
              <a:off x="2592729" y="4690337"/>
              <a:ext cx="65975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0153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Arbitrary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2" name="TextBox 21">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4.2. Finding the sum of numbers entered as arguments</a:t>
            </a:r>
            <a:endParaRPr lang="ko-KR" altLang="en-US" b="1" dirty="0">
              <a:latin typeface="Samsung Sharp Sans" pitchFamily="2" charset="0"/>
            </a:endParaRPr>
          </a:p>
        </p:txBody>
      </p:sp>
      <p:sp>
        <p:nvSpPr>
          <p:cNvPr id="23" name="직사각형 22">
            <a:extLst>
              <a:ext uri="{FF2B5EF4-FFF2-40B4-BE49-F238E27FC236}">
                <a16:creationId xmlns="" xmlns:a16="http://schemas.microsoft.com/office/drawing/2014/main" id="{90EFA62F-9637-4E5A-AAB1-9E61461D75DD}"/>
              </a:ext>
            </a:extLst>
          </p:cNvPr>
          <p:cNvSpPr/>
          <p:nvPr/>
        </p:nvSpPr>
        <p:spPr>
          <a:xfrm>
            <a:off x="580388" y="2015020"/>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 program that finds the sum of the numbers entered as arguments.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number of arguments to be passed to the </a:t>
            </a:r>
            <a:r>
              <a:rPr lang="en-US" altLang="ko-KR" sz="1300" dirty="0" err="1">
                <a:solidFill>
                  <a:schemeClr val="tx1"/>
                </a:solidFill>
                <a:latin typeface="SamsungOne 400" panose="020B0503030303020204" pitchFamily="34" charset="0"/>
                <a:ea typeface="SamsungOne 400" panose="020B0503030303020204" pitchFamily="34" charset="0"/>
              </a:rPr>
              <a:t>sum_nums</a:t>
            </a:r>
            <a:r>
              <a:rPr lang="en-US" altLang="ko-KR" sz="1300" dirty="0">
                <a:solidFill>
                  <a:schemeClr val="tx1"/>
                </a:solidFill>
                <a:latin typeface="SamsungOne 400" panose="020B0503030303020204" pitchFamily="34" charset="0"/>
                <a:ea typeface="SamsungOne 400" panose="020B0503030303020204" pitchFamily="34" charset="0"/>
              </a:rPr>
              <a:t> function is not known in advance, all arguments can be received in a tuple format by using an arbitrary parameter called *numbers that takes arbitrary arguments.</a:t>
            </a:r>
          </a:p>
        </p:txBody>
      </p:sp>
      <p:grpSp>
        <p:nvGrpSpPr>
          <p:cNvPr id="26" name="그룹 25">
            <a:extLst>
              <a:ext uri="{FF2B5EF4-FFF2-40B4-BE49-F238E27FC236}">
                <a16:creationId xmlns="" xmlns:a16="http://schemas.microsoft.com/office/drawing/2014/main" id="{A9DB7DD0-AA7A-4B07-8996-7FC36E5F9099}"/>
              </a:ext>
            </a:extLst>
          </p:cNvPr>
          <p:cNvGrpSpPr/>
          <p:nvPr/>
        </p:nvGrpSpPr>
        <p:grpSpPr>
          <a:xfrm>
            <a:off x="580388" y="4727573"/>
            <a:ext cx="8799404" cy="1317120"/>
            <a:chOff x="676851" y="3081412"/>
            <a:chExt cx="8680179" cy="1317120"/>
          </a:xfrm>
        </p:grpSpPr>
        <p:sp>
          <p:nvSpPr>
            <p:cNvPr id="27"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3171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3, 4, 5</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75405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sum_nums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function takes an arbitrary parameter called numbers.</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Through a for loop, the elements of numbers are stored in result.</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Return result.</a:t>
              </a:r>
            </a:p>
          </p:txBody>
        </p:sp>
      </p:gr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40919" y="2677822"/>
            <a:ext cx="8927081" cy="1899208"/>
            <a:chOff x="540919" y="2677822"/>
            <a:chExt cx="8927081" cy="1899208"/>
          </a:xfrm>
        </p:grpSpPr>
        <p:pic>
          <p:nvPicPr>
            <p:cNvPr id="5" name="그림 4" descr="텍스트이(가) 표시된 사진&#10;&#10;자동 생성된 설명">
              <a:extLst>
                <a:ext uri="{FF2B5EF4-FFF2-40B4-BE49-F238E27FC236}">
                  <a16:creationId xmlns="" xmlns:a16="http://schemas.microsoft.com/office/drawing/2014/main" id="{8BE1AF78-A29A-4C4C-95B1-3D6FB78DBD0F}"/>
                </a:ext>
              </a:extLst>
            </p:cNvPr>
            <p:cNvPicPr>
              <a:picLocks noChangeAspect="1"/>
            </p:cNvPicPr>
            <p:nvPr/>
          </p:nvPicPr>
          <p:blipFill>
            <a:blip r:embed="rId5"/>
            <a:stretch>
              <a:fillRect/>
            </a:stretch>
          </p:blipFill>
          <p:spPr>
            <a:xfrm>
              <a:off x="540919" y="2677822"/>
              <a:ext cx="8927081" cy="1899208"/>
            </a:xfrm>
            <a:prstGeom prst="rect">
              <a:avLst/>
            </a:prstGeom>
          </p:spPr>
        </p:pic>
        <p:sp>
          <p:nvSpPr>
            <p:cNvPr id="17" name="직사각형 16"/>
            <p:cNvSpPr/>
            <p:nvPr/>
          </p:nvSpPr>
          <p:spPr>
            <a:xfrm>
              <a:off x="3594071" y="3776016"/>
              <a:ext cx="3675409" cy="342177"/>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Print the sum of arguments of 10, 20, 30</a:t>
              </a:r>
            </a:p>
            <a:p>
              <a:r>
                <a:rPr lang="en-US" altLang="ko-KR" sz="1100" i="1" dirty="0">
                  <a:solidFill>
                    <a:srgbClr val="2E8489"/>
                  </a:solidFill>
                  <a:latin typeface="D2Coding" panose="020B0609020101020101" pitchFamily="49" charset="-127"/>
                  <a:ea typeface="D2Coding" panose="020B0609020101020101" pitchFamily="49" charset="-127"/>
                </a:rPr>
                <a:t># Print the sum of arguments of 10, 20, 30,</a:t>
              </a:r>
              <a:r>
                <a:rPr lang="ko-KR" altLang="en-US" sz="1100" i="1" dirty="0">
                  <a:solidFill>
                    <a:srgbClr val="2E8489"/>
                  </a:solidFill>
                  <a:latin typeface="D2Coding" panose="020B0609020101020101" pitchFamily="49" charset="-127"/>
                  <a:ea typeface="D2Coding" panose="020B0609020101020101" pitchFamily="49" charset="-127"/>
                </a:rPr>
                <a:t> </a:t>
              </a:r>
              <a:r>
                <a:rPr lang="en-US" altLang="ko-KR" sz="1100" i="1" dirty="0">
                  <a:solidFill>
                    <a:srgbClr val="2E8489"/>
                  </a:solidFill>
                  <a:latin typeface="D2Coding" panose="020B0609020101020101" pitchFamily="49" charset="-127"/>
                  <a:ea typeface="D2Coding" panose="020B0609020101020101" pitchFamily="49" charset="-127"/>
                </a:rPr>
                <a:t>40,</a:t>
              </a:r>
              <a:r>
                <a:rPr lang="ko-KR" altLang="en-US" sz="1100" i="1" dirty="0">
                  <a:solidFill>
                    <a:srgbClr val="2E8489"/>
                  </a:solidFill>
                  <a:latin typeface="D2Coding" panose="020B0609020101020101" pitchFamily="49" charset="-127"/>
                  <a:ea typeface="D2Coding" panose="020B0609020101020101" pitchFamily="49" charset="-127"/>
                </a:rPr>
                <a:t> </a:t>
              </a:r>
              <a:r>
                <a:rPr lang="en-US" altLang="ko-KR" sz="1100" i="1" dirty="0" smtClean="0">
                  <a:solidFill>
                    <a:srgbClr val="2E8489"/>
                  </a:solidFill>
                  <a:latin typeface="D2Coding" panose="020B0609020101020101" pitchFamily="49" charset="-127"/>
                  <a:ea typeface="D2Coding" panose="020B0609020101020101" pitchFamily="49" charset="-127"/>
                </a:rPr>
                <a:t>50</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592189961"/>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4" name="직사각형 2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26" name="TextBox 25">
            <a:extLst>
              <a:ext uri="{FF2B5EF4-FFF2-40B4-BE49-F238E27FC236}">
                <a16:creationId xmlns="" xmlns:a16="http://schemas.microsoft.com/office/drawing/2014/main"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Code example of encapsulation</a:t>
            </a:r>
          </a:p>
        </p:txBody>
      </p:sp>
      <p:sp>
        <p:nvSpPr>
          <p:cNvPr id="27" name="직사각형 26">
            <a:extLst>
              <a:ext uri="{FF2B5EF4-FFF2-40B4-BE49-F238E27FC236}">
                <a16:creationId xmlns="" xmlns:a16="http://schemas.microsoft.com/office/drawing/2014/main" id="{5D0FA3B9-5FEB-458E-BC94-AB11CC4B58C9}"/>
              </a:ext>
            </a:extLst>
          </p:cNvPr>
          <p:cNvSpPr/>
          <p:nvPr/>
        </p:nvSpPr>
        <p:spPr>
          <a:xfrm>
            <a:off x="580388" y="2024153"/>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code has been revised to have </a:t>
            </a:r>
            <a:r>
              <a:rPr lang="en-US" altLang="ko-KR" sz="1300" dirty="0" err="1">
                <a:solidFill>
                  <a:schemeClr val="tx1"/>
                </a:solidFill>
                <a:latin typeface="SamsungOne 400" panose="020B0503030303020204" pitchFamily="34" charset="0"/>
                <a:ea typeface="SamsungOne 400" panose="020B0503030303020204" pitchFamily="34" charset="0"/>
              </a:rPr>
              <a:t>set_age</a:t>
            </a:r>
            <a:r>
              <a:rPr lang="en-US" altLang="ko-KR" sz="1300" dirty="0">
                <a:solidFill>
                  <a:schemeClr val="tx1"/>
                </a:solidFill>
                <a:latin typeface="SamsungOne 400" panose="020B0503030303020204" pitchFamily="34" charset="0"/>
                <a:ea typeface="SamsungOne 400" panose="020B0503030303020204" pitchFamily="34" charset="0"/>
              </a:rPr>
              <a:t>. Due to the conditional statement if age &gt; 0: , </a:t>
            </a:r>
            <a:r>
              <a:rPr lang="en-US" altLang="ko-KR" sz="1300" dirty="0" err="1">
                <a:solidFill>
                  <a:schemeClr val="tx1"/>
                </a:solidFill>
                <a:latin typeface="SamsungOne 400" panose="020B0503030303020204" pitchFamily="34" charset="0"/>
                <a:ea typeface="SamsungOne 400" panose="020B0503030303020204" pitchFamily="34" charset="0"/>
              </a:rPr>
              <a:t>self.__age</a:t>
            </a:r>
            <a:r>
              <a:rPr lang="en-US" altLang="ko-KR" sz="1300" dirty="0">
                <a:solidFill>
                  <a:schemeClr val="tx1"/>
                </a:solidFill>
                <a:latin typeface="SamsungOne 400" panose="020B0503030303020204" pitchFamily="34" charset="0"/>
                <a:ea typeface="SamsungOne 400" panose="020B0503030303020204" pitchFamily="34" charset="0"/>
              </a:rPr>
              <a:t> = age does not operate if age is negative. </a:t>
            </a:r>
          </a:p>
        </p:txBody>
      </p:sp>
      <p:grpSp>
        <p:nvGrpSpPr>
          <p:cNvPr id="4" name="그룹 3"/>
          <p:cNvGrpSpPr/>
          <p:nvPr/>
        </p:nvGrpSpPr>
        <p:grpSpPr>
          <a:xfrm>
            <a:off x="513548" y="2425824"/>
            <a:ext cx="9014968" cy="3871145"/>
            <a:chOff x="513548" y="2439272"/>
            <a:chExt cx="9014968" cy="3871145"/>
          </a:xfrm>
        </p:grpSpPr>
        <p:pic>
          <p:nvPicPr>
            <p:cNvPr id="5" name="그림 4" descr="텍스트이(가) 표시된 사진&#10;&#10;자동 생성된 설명">
              <a:extLst>
                <a:ext uri="{FF2B5EF4-FFF2-40B4-BE49-F238E27FC236}">
                  <a16:creationId xmlns:a16="http://schemas.microsoft.com/office/drawing/2014/main" xmlns="" id="{C095741F-C9FB-4D6F-9B26-F48992B2F36D}"/>
                </a:ext>
              </a:extLst>
            </p:cNvPr>
            <p:cNvPicPr>
              <a:picLocks noChangeAspect="1"/>
            </p:cNvPicPr>
            <p:nvPr/>
          </p:nvPicPr>
          <p:blipFill>
            <a:blip r:embed="rId4"/>
            <a:stretch>
              <a:fillRect/>
            </a:stretch>
          </p:blipFill>
          <p:spPr>
            <a:xfrm>
              <a:off x="528861" y="2439273"/>
              <a:ext cx="8229165" cy="3809677"/>
            </a:xfrm>
            <a:prstGeom prst="rect">
              <a:avLst/>
            </a:prstGeom>
          </p:spPr>
        </p:pic>
        <p:cxnSp>
          <p:nvCxnSpPr>
            <p:cNvPr id="22" name="직선 화살표 연결선 21">
              <a:extLst>
                <a:ext uri="{FF2B5EF4-FFF2-40B4-BE49-F238E27FC236}">
                  <a16:creationId xmlns:a16="http://schemas.microsoft.com/office/drawing/2014/main" xmlns="" id="{64C0CA4C-063A-48AE-B060-B9D30B8E8425}"/>
                </a:ext>
              </a:extLst>
            </p:cNvPr>
            <p:cNvCxnSpPr>
              <a:cxnSpLocks/>
              <a:stCxn id="18" idx="1"/>
            </p:cNvCxnSpPr>
            <p:nvPr/>
          </p:nvCxnSpPr>
          <p:spPr>
            <a:xfrm flipH="1" flipV="1">
              <a:off x="2120547" y="6079584"/>
              <a:ext cx="1687330" cy="1"/>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AA174234-3B51-2347-98AE-E2C92327F97D}"/>
                </a:ext>
              </a:extLst>
            </p:cNvPr>
            <p:cNvSpPr txBox="1"/>
            <p:nvPr/>
          </p:nvSpPr>
          <p:spPr>
            <a:xfrm>
              <a:off x="1998404" y="5331532"/>
              <a:ext cx="2675732" cy="148886"/>
            </a:xfrm>
            <a:prstGeom prst="rect">
              <a:avLst/>
            </a:prstGeom>
            <a:solidFill>
              <a:srgbClr val="F7F7F7"/>
            </a:solidFill>
          </p:spPr>
          <p:txBody>
            <a:bodyPr wrap="none" rtlCol="0" anchor="ctr">
              <a:noAutofit/>
            </a:bodyPr>
            <a:lstStyle>
              <a:defPPr>
                <a:defRPr lang="ko-KR"/>
              </a:defPPr>
              <a:lvl1pPr>
                <a:defRPr sz="1050" i="1">
                  <a:solidFill>
                    <a:srgbClr val="2E8489"/>
                  </a:solidFill>
                  <a:latin typeface="D2Coding" panose="020B0609020101020101" pitchFamily="49" charset="-127"/>
                  <a:ea typeface="D2Coding" panose="020B0609020101020101" pitchFamily="49" charset="-127"/>
                </a:defRPr>
              </a:lvl1pPr>
            </a:lstStyle>
            <a:p>
              <a:r>
                <a:rPr lang="en-US" altLang="ko-KR" dirty="0"/>
                <a:t># approaches age via </a:t>
              </a:r>
              <a:r>
                <a:rPr lang="en-US" altLang="ko-KR" dirty="0" err="1"/>
                <a:t>set_age</a:t>
              </a:r>
              <a:r>
                <a:rPr lang="en-US" altLang="ko-KR" dirty="0"/>
                <a:t>() method</a:t>
              </a:r>
              <a:endParaRPr lang="ko-KR" altLang="en-US" dirty="0"/>
            </a:p>
          </p:txBody>
        </p:sp>
        <p:sp>
          <p:nvSpPr>
            <p:cNvPr id="20" name="TextBox 19">
              <a:extLst>
                <a:ext uri="{FF2B5EF4-FFF2-40B4-BE49-F238E27FC236}">
                  <a16:creationId xmlns:a16="http://schemas.microsoft.com/office/drawing/2014/main" xmlns="" id="{07151E08-BF80-E74D-BDB3-C4A680BCE95B}"/>
                </a:ext>
              </a:extLst>
            </p:cNvPr>
            <p:cNvSpPr txBox="1"/>
            <p:nvPr/>
          </p:nvSpPr>
          <p:spPr>
            <a:xfrm>
              <a:off x="1970772" y="5488297"/>
              <a:ext cx="3887603" cy="135296"/>
            </a:xfrm>
            <a:prstGeom prst="rect">
              <a:avLst/>
            </a:prstGeom>
            <a:solidFill>
              <a:srgbClr val="F7F7F7"/>
            </a:solidFill>
          </p:spPr>
          <p:txBody>
            <a:bodyPr wrap="none" rtlCol="0" anchor="ctr">
              <a:noAutofit/>
            </a:bodyPr>
            <a:lstStyle>
              <a:defPPr>
                <a:defRPr lang="ko-KR"/>
              </a:defPPr>
              <a:lvl1pPr>
                <a:defRPr sz="1050" i="1">
                  <a:solidFill>
                    <a:srgbClr val="2E8489"/>
                  </a:solidFill>
                  <a:latin typeface="D2Coding" panose="020B0609020101020101" pitchFamily="49" charset="-127"/>
                  <a:ea typeface="D2Coding" panose="020B0609020101020101" pitchFamily="49" charset="-127"/>
                </a:defRPr>
              </a:lvl1pPr>
            </a:lstStyle>
            <a:p>
              <a:r>
                <a:rPr lang="en-US" altLang="ko-KR" dirty="0"/>
                <a:t># prevents age from being negative via </a:t>
              </a:r>
              <a:r>
                <a:rPr lang="en-US" altLang="ko-KR" dirty="0" err="1"/>
                <a:t>set_age</a:t>
              </a:r>
              <a:r>
                <a:rPr lang="en-US" altLang="ko-KR" dirty="0"/>
                <a:t>() method</a:t>
              </a:r>
              <a:endParaRPr lang="ko-KR" altLang="en-US" dirty="0"/>
            </a:p>
          </p:txBody>
        </p:sp>
        <p:sp>
          <p:nvSpPr>
            <p:cNvPr id="3" name="TextBox 2">
              <a:extLst>
                <a:ext uri="{FF2B5EF4-FFF2-40B4-BE49-F238E27FC236}">
                  <a16:creationId xmlns:a16="http://schemas.microsoft.com/office/drawing/2014/main" xmlns="" id="{DF4101C2-5091-FA4B-B985-A63E654958ED}"/>
                </a:ext>
              </a:extLst>
            </p:cNvPr>
            <p:cNvSpPr txBox="1"/>
            <p:nvPr/>
          </p:nvSpPr>
          <p:spPr>
            <a:xfrm>
              <a:off x="513548" y="5876741"/>
              <a:ext cx="1665841" cy="430887"/>
            </a:xfrm>
            <a:prstGeom prst="rect">
              <a:avLst/>
            </a:prstGeom>
            <a:solidFill>
              <a:schemeClr val="bg1"/>
            </a:solidFill>
          </p:spPr>
          <p:txBody>
            <a:bodyPr wrap="none" rtlCol="0">
              <a:spAutoFit/>
            </a:bodyPr>
            <a:lstStyle/>
            <a:p>
              <a:r>
                <a:rPr kumimoji="1" lang="en-US" altLang="ko-KR" sz="1100" dirty="0" smtClean="0">
                  <a:latin typeface="D2Coding" panose="020B0609020101020101" pitchFamily="49" charset="-127"/>
                  <a:ea typeface="D2Coding" panose="020B0609020101020101" pitchFamily="49" charset="-127"/>
                </a:rPr>
                <a:t>Cat(name=</a:t>
              </a:r>
              <a:r>
                <a:rPr kumimoji="1" lang="en-US" altLang="ko-KR" sz="1100" dirty="0" err="1" smtClean="0">
                  <a:latin typeface="D2Coding" panose="020B0609020101020101" pitchFamily="49" charset="-127"/>
                  <a:ea typeface="D2Coding" panose="020B0609020101020101" pitchFamily="49" charset="-127"/>
                </a:rPr>
                <a:t>nabi</a:t>
              </a:r>
              <a:r>
                <a:rPr kumimoji="1" lang="en-US" altLang="ko-KR" sz="1100" dirty="0" smtClean="0">
                  <a:latin typeface="D2Coding" panose="020B0609020101020101" pitchFamily="49" charset="-127"/>
                  <a:ea typeface="D2Coding" panose="020B0609020101020101" pitchFamily="49" charset="-127"/>
                </a:rPr>
                <a:t>, age=3)</a:t>
              </a:r>
            </a:p>
            <a:p>
              <a:r>
                <a:rPr lang="en-US" altLang="ko-KR" sz="1100" dirty="0" smtClean="0">
                  <a:latin typeface="D2Coding" panose="020B0609020101020101" pitchFamily="49" charset="-127"/>
                  <a:ea typeface="D2Coding" panose="020B0609020101020101" pitchFamily="49" charset="-127"/>
                </a:rPr>
                <a:t>Cat(name=</a:t>
              </a:r>
              <a:r>
                <a:rPr lang="en-US" altLang="ko-KR" sz="1100" dirty="0" err="1" smtClean="0">
                  <a:latin typeface="D2Coding" panose="020B0609020101020101" pitchFamily="49" charset="-127"/>
                  <a:ea typeface="D2Coding" panose="020B0609020101020101" pitchFamily="49" charset="-127"/>
                </a:rPr>
                <a:t>nabi</a:t>
              </a:r>
              <a:r>
                <a:rPr lang="en-US" altLang="ko-KR" sz="1100" dirty="0" smtClean="0">
                  <a:latin typeface="D2Coding" panose="020B0609020101020101" pitchFamily="49" charset="-127"/>
                  <a:ea typeface="D2Coding" panose="020B0609020101020101" pitchFamily="49" charset="-127"/>
                </a:rPr>
                <a:t>, age=4)</a:t>
              </a:r>
              <a:endParaRPr kumimoji="1" lang="ko-KR" altLang="en-US" sz="110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a16="http://schemas.microsoft.com/office/drawing/2014/main" xmlns="" id="{AA174234-3B51-2347-98AE-E2C92327F97D}"/>
                </a:ext>
              </a:extLst>
            </p:cNvPr>
            <p:cNvSpPr txBox="1"/>
            <p:nvPr/>
          </p:nvSpPr>
          <p:spPr>
            <a:xfrm>
              <a:off x="1047846" y="3267636"/>
              <a:ext cx="3013166" cy="201706"/>
            </a:xfrm>
            <a:prstGeom prst="rect">
              <a:avLst/>
            </a:prstGeom>
            <a:solidFill>
              <a:srgbClr val="F7F7F7"/>
            </a:solidFill>
          </p:spPr>
          <p:txBody>
            <a:bodyPr wrap="none" rtlCol="0" anchor="ctr">
              <a:noAutofit/>
            </a:bodyPr>
            <a:lstStyle>
              <a:defPPr>
                <a:defRPr lang="ko-KR"/>
              </a:defPPr>
              <a:lvl1pPr>
                <a:defRPr sz="1050" i="1">
                  <a:solidFill>
                    <a:srgbClr val="2E8489"/>
                  </a:solidFill>
                  <a:latin typeface="D2Coding" panose="020B0609020101020101" pitchFamily="49" charset="-127"/>
                  <a:ea typeface="D2Coding" panose="020B0609020101020101" pitchFamily="49" charset="-127"/>
                </a:defRPr>
              </a:lvl1pPr>
            </a:lstStyle>
            <a:p>
              <a:r>
                <a:rPr lang="en-US" altLang="ko-KR" dirty="0"/>
                <a:t># string expression format of Cat objects</a:t>
              </a:r>
            </a:p>
          </p:txBody>
        </p:sp>
        <p:sp>
          <p:nvSpPr>
            <p:cNvPr id="29" name="TextBox 28">
              <a:extLst>
                <a:ext uri="{FF2B5EF4-FFF2-40B4-BE49-F238E27FC236}">
                  <a16:creationId xmlns:a16="http://schemas.microsoft.com/office/drawing/2014/main" xmlns="" id="{AA174234-3B51-2347-98AE-E2C92327F97D}"/>
                </a:ext>
              </a:extLst>
            </p:cNvPr>
            <p:cNvSpPr txBox="1"/>
            <p:nvPr/>
          </p:nvSpPr>
          <p:spPr>
            <a:xfrm>
              <a:off x="1036898" y="3842196"/>
              <a:ext cx="5705408" cy="208097"/>
            </a:xfrm>
            <a:prstGeom prst="rect">
              <a:avLst/>
            </a:prstGeom>
            <a:solidFill>
              <a:srgbClr val="F7F7F7"/>
            </a:solidFill>
          </p:spPr>
          <p:txBody>
            <a:bodyPr wrap="none"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limits random external access on </a:t>
              </a:r>
              <a:r>
                <a:rPr lang="en-US" altLang="ko-KR" sz="1050" i="1" dirty="0" err="1">
                  <a:solidFill>
                    <a:srgbClr val="2E8489"/>
                  </a:solidFill>
                  <a:latin typeface="D2Coding" panose="020B0609020101020101" pitchFamily="49" charset="-127"/>
                  <a:ea typeface="D2Coding" panose="020B0609020101020101" pitchFamily="49" charset="-127"/>
                </a:rPr>
                <a:t>self.__age</a:t>
              </a:r>
              <a:r>
                <a:rPr lang="en-US" altLang="ko-KR" sz="1050" i="1" dirty="0">
                  <a:solidFill>
                    <a:srgbClr val="2E8489"/>
                  </a:solidFill>
                  <a:latin typeface="D2Coding" panose="020B0609020101020101" pitchFamily="49" charset="-127"/>
                  <a:ea typeface="D2Coding" panose="020B0609020101020101" pitchFamily="49" charset="-127"/>
                </a:rPr>
                <a:t> and prevents age from being negative</a:t>
              </a:r>
            </a:p>
          </p:txBody>
        </p:sp>
        <p:sp>
          <p:nvSpPr>
            <p:cNvPr id="30" name="TextBox 29">
              <a:extLst>
                <a:ext uri="{FF2B5EF4-FFF2-40B4-BE49-F238E27FC236}">
                  <a16:creationId xmlns:a16="http://schemas.microsoft.com/office/drawing/2014/main" xmlns="" id="{61B6CEDC-F110-FA4D-B9FD-2037C75F9482}"/>
                </a:ext>
              </a:extLst>
            </p:cNvPr>
            <p:cNvSpPr txBox="1"/>
            <p:nvPr/>
          </p:nvSpPr>
          <p:spPr>
            <a:xfrm>
              <a:off x="1539742" y="5055869"/>
              <a:ext cx="2864887" cy="131369"/>
            </a:xfrm>
            <a:prstGeom prst="rect">
              <a:avLst/>
            </a:prstGeom>
            <a:solidFill>
              <a:srgbClr val="F7F7F7"/>
            </a:solidFill>
          </p:spPr>
          <p:txBody>
            <a:bodyPr wrap="none" lIns="0" rtlCol="0" anchor="ctr">
              <a:noAutofit/>
            </a:bodyPr>
            <a:lstStyle/>
            <a:p>
              <a:r>
                <a:rPr lang="en-US" altLang="ko-KR" sz="1050" dirty="0" smtClean="0">
                  <a:latin typeface="D2Coding" panose="020B0609020101020101" pitchFamily="49" charset="-127"/>
                  <a:ea typeface="D2Coding" panose="020B0609020101020101" pitchFamily="49" charset="-127"/>
                </a:rPr>
                <a:t>(</a:t>
              </a:r>
              <a:r>
                <a:rPr lang="en-US" altLang="ko-KR" sz="1050" dirty="0" smtClean="0">
                  <a:solidFill>
                    <a:srgbClr val="C13A52"/>
                  </a:solidFill>
                  <a:latin typeface="D2Coding" panose="020B0609020101020101" pitchFamily="49" charset="-127"/>
                  <a:ea typeface="D2Coding" panose="020B0609020101020101" pitchFamily="49" charset="-127"/>
                </a:rPr>
                <a:t>'</a:t>
              </a:r>
              <a:r>
                <a:rPr kumimoji="1" lang="en-US" altLang="ko-KR" sz="1050" dirty="0" err="1" smtClean="0">
                  <a:solidFill>
                    <a:srgbClr val="C13A52"/>
                  </a:solidFill>
                  <a:latin typeface="D2Coding" panose="020B0609020101020101" pitchFamily="49" charset="-127"/>
                  <a:ea typeface="D2Coding" panose="020B0609020101020101" pitchFamily="49" charset="-127"/>
                </a:rPr>
                <a:t>nabi</a:t>
              </a:r>
              <a:r>
                <a:rPr lang="en-US" altLang="ko-KR" sz="1050" dirty="0">
                  <a:solidFill>
                    <a:srgbClr val="C13A52"/>
                  </a:solidFill>
                  <a:latin typeface="D2Coding" panose="020B0609020101020101" pitchFamily="49" charset="-127"/>
                  <a:ea typeface="D2Coding" panose="020B0609020101020101" pitchFamily="49" charset="-127"/>
                </a:rPr>
                <a:t>'</a:t>
              </a:r>
              <a:r>
                <a:rPr kumimoji="1" lang="en-US" altLang="ko-KR" sz="1050" dirty="0" smtClean="0">
                  <a:latin typeface="D2Coding" panose="020B0609020101020101" pitchFamily="49" charset="-127"/>
                  <a:ea typeface="D2Coding" panose="020B0609020101020101" pitchFamily="49" charset="-127"/>
                </a:rPr>
                <a:t>,</a:t>
              </a:r>
              <a:r>
                <a:rPr kumimoji="1" lang="en-US" altLang="ko-KR" sz="1050" dirty="0" smtClean="0">
                  <a:solidFill>
                    <a:srgbClr val="2E8489"/>
                  </a:solidFill>
                  <a:latin typeface="D2Coding" panose="020B0609020101020101" pitchFamily="49" charset="-127"/>
                  <a:ea typeface="D2Coding" panose="020B0609020101020101" pitchFamily="49" charset="-127"/>
                </a:rPr>
                <a:t> </a:t>
              </a:r>
              <a:r>
                <a:rPr kumimoji="1" lang="en-US" altLang="ko-KR" sz="1050" dirty="0" smtClean="0">
                  <a:solidFill>
                    <a:srgbClr val="238916"/>
                  </a:solidFill>
                  <a:latin typeface="D2Coding" panose="020B0609020101020101" pitchFamily="49" charset="-127"/>
                  <a:ea typeface="D2Coding" panose="020B0609020101020101" pitchFamily="49" charset="-127"/>
                </a:rPr>
                <a:t>3</a:t>
              </a:r>
              <a:r>
                <a:rPr kumimoji="1" lang="en-US" altLang="ko-KR" sz="1050" dirty="0" smtClean="0">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 generates instance </a:t>
              </a:r>
              <a:r>
                <a:rPr kumimoji="1" lang="en-US" altLang="ko-KR" sz="1050" i="1" dirty="0" err="1" smtClean="0">
                  <a:solidFill>
                    <a:srgbClr val="2E8489"/>
                  </a:solidFill>
                  <a:latin typeface="D2Coding" panose="020B0609020101020101" pitchFamily="49" charset="-127"/>
                  <a:ea typeface="D2Coding" panose="020B0609020101020101" pitchFamily="49" charset="-127"/>
                </a:rPr>
                <a:t>nabi</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pic>
          <p:nvPicPr>
            <p:cNvPr id="16" name="그림 15" descr="텍스트이(가) 표시된 사진&#10;&#10;자동 생성된 설명">
              <a:extLst>
                <a:ext uri="{FF2B5EF4-FFF2-40B4-BE49-F238E27FC236}">
                  <a16:creationId xmlns:a16="http://schemas.microsoft.com/office/drawing/2014/main" xmlns="" id="{C095741F-C9FB-4D6F-9B26-F48992B2F36D}"/>
                </a:ext>
              </a:extLst>
            </p:cNvPr>
            <p:cNvPicPr>
              <a:picLocks noChangeAspect="1"/>
            </p:cNvPicPr>
            <p:nvPr/>
          </p:nvPicPr>
          <p:blipFill rotWithShape="1">
            <a:blip r:embed="rId4"/>
            <a:srcRect l="85931"/>
            <a:stretch/>
          </p:blipFill>
          <p:spPr>
            <a:xfrm>
              <a:off x="8370794" y="2439272"/>
              <a:ext cx="1157722" cy="3809677"/>
            </a:xfrm>
            <a:prstGeom prst="rect">
              <a:avLst/>
            </a:prstGeom>
          </p:spPr>
        </p:pic>
        <p:sp>
          <p:nvSpPr>
            <p:cNvPr id="18" name="TextBox 17">
              <a:extLst>
                <a:ext uri="{FF2B5EF4-FFF2-40B4-BE49-F238E27FC236}">
                  <a16:creationId xmlns:a16="http://schemas.microsoft.com/office/drawing/2014/main" xmlns="" id="{B6B9024F-2DE3-44CF-BB6E-16D4E70F6EC2}"/>
                </a:ext>
              </a:extLst>
            </p:cNvPr>
            <p:cNvSpPr txBox="1"/>
            <p:nvPr/>
          </p:nvSpPr>
          <p:spPr>
            <a:xfrm>
              <a:off x="3807877" y="5848752"/>
              <a:ext cx="2776566" cy="461665"/>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latinLnBrk="0"/>
              <a:r>
                <a:rPr lang="en-US" altLang="ko-KR" sz="1200" dirty="0">
                  <a:latin typeface="SamsungOne 400" panose="020B0503030303020204" pitchFamily="34" charset="0"/>
                  <a:ea typeface="SamsungOne 400" panose="020B0503030303020204" pitchFamily="34" charset="0"/>
                </a:rPr>
                <a:t>A way to prevent an illogical situation in which the age becomes negative</a:t>
              </a:r>
              <a:endParaRPr lang="ko-KR" altLang="en-US" sz="1200" dirty="0">
                <a:latin typeface="SamsungOne 400" panose="020B0503030303020204" pitchFamily="34" charset="0"/>
              </a:endParaRPr>
            </a:p>
          </p:txBody>
        </p:sp>
      </p:grpSp>
    </p:spTree>
    <p:extLst>
      <p:ext uri="{BB962C8B-B14F-4D97-AF65-F5344CB8AC3E}">
        <p14:creationId xmlns:p14="http://schemas.microsoft.com/office/powerpoint/2010/main" val="2990529714"/>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F63E8D5B-F784-4BCC-9E0D-C10ACBAFCD18}"/>
              </a:ext>
            </a:extLst>
          </p:cNvPr>
          <p:cNvGrpSpPr/>
          <p:nvPr/>
        </p:nvGrpSpPr>
        <p:grpSpPr>
          <a:xfrm>
            <a:off x="2053641" y="3536459"/>
            <a:ext cx="5590376" cy="2784136"/>
            <a:chOff x="2053641" y="3275211"/>
            <a:chExt cx="5590376" cy="2784136"/>
          </a:xfrm>
        </p:grpSpPr>
        <p:sp>
          <p:nvSpPr>
            <p:cNvPr id="12" name="직사각형 11">
              <a:extLst>
                <a:ext uri="{FF2B5EF4-FFF2-40B4-BE49-F238E27FC236}">
                  <a16:creationId xmlns:a16="http://schemas.microsoft.com/office/drawing/2014/main" xmlns="" id="{9AB5E6AD-668E-4E52-98A6-09DD59143BCB}"/>
                </a:ext>
              </a:extLst>
            </p:cNvPr>
            <p:cNvSpPr/>
            <p:nvPr/>
          </p:nvSpPr>
          <p:spPr>
            <a:xfrm>
              <a:off x="2433268" y="5284519"/>
              <a:ext cx="2415561" cy="276999"/>
            </a:xfrm>
            <a:prstGeom prst="rect">
              <a:avLst/>
            </a:prstGeom>
            <a:solidFill>
              <a:schemeClr val="accent3">
                <a:lumMod val="20000"/>
                <a:lumOff val="80000"/>
                <a:alpha val="99000"/>
              </a:schemeClr>
            </a:solidFill>
          </p:spPr>
          <p:txBody>
            <a:bodyPr wrap="square">
              <a:spAutoFit/>
            </a:bodyPr>
            <a:lstStyle/>
            <a:p>
              <a:pPr fontAlgn="base"/>
              <a:endParaRPr lang="ko-KR" altLang="en-US" sz="1200" dirty="0">
                <a:latin typeface="D2Coding" pitchFamily="49" charset="-127"/>
                <a:ea typeface="D2Coding" pitchFamily="49" charset="-127"/>
              </a:endParaRPr>
            </a:p>
          </p:txBody>
        </p:sp>
        <p:sp>
          <p:nvSpPr>
            <p:cNvPr id="13" name="직사각형 12">
              <a:extLst>
                <a:ext uri="{FF2B5EF4-FFF2-40B4-BE49-F238E27FC236}">
                  <a16:creationId xmlns:a16="http://schemas.microsoft.com/office/drawing/2014/main" xmlns="" id="{BA209D52-02C2-4C8E-BB0A-DCDD20605D5D}"/>
                </a:ext>
              </a:extLst>
            </p:cNvPr>
            <p:cNvSpPr/>
            <p:nvPr/>
          </p:nvSpPr>
          <p:spPr>
            <a:xfrm>
              <a:off x="2700761" y="4752039"/>
              <a:ext cx="1395378" cy="276999"/>
            </a:xfrm>
            <a:prstGeom prst="rect">
              <a:avLst/>
            </a:prstGeom>
            <a:solidFill>
              <a:schemeClr val="accent3">
                <a:lumMod val="20000"/>
                <a:lumOff val="80000"/>
                <a:alpha val="99000"/>
              </a:schemeClr>
            </a:solidFill>
          </p:spPr>
          <p:txBody>
            <a:bodyPr wrap="square">
              <a:spAutoFit/>
            </a:bodyPr>
            <a:lstStyle/>
            <a:p>
              <a:pPr fontAlgn="base"/>
              <a:endParaRPr lang="ko-KR" altLang="en-US" sz="1200" dirty="0">
                <a:latin typeface="D2Coding" pitchFamily="49" charset="-127"/>
                <a:ea typeface="D2Coding" pitchFamily="49" charset="-127"/>
              </a:endParaRPr>
            </a:p>
          </p:txBody>
        </p:sp>
        <p:sp>
          <p:nvSpPr>
            <p:cNvPr id="16" name="직사각형 15">
              <a:extLst>
                <a:ext uri="{FF2B5EF4-FFF2-40B4-BE49-F238E27FC236}">
                  <a16:creationId xmlns:a16="http://schemas.microsoft.com/office/drawing/2014/main" xmlns="" id="{9E33AA1A-602C-47C7-AB2D-F100A3DA44D3}"/>
                </a:ext>
              </a:extLst>
            </p:cNvPr>
            <p:cNvSpPr/>
            <p:nvPr/>
          </p:nvSpPr>
          <p:spPr>
            <a:xfrm>
              <a:off x="2053641" y="3939981"/>
              <a:ext cx="5296146" cy="2119366"/>
            </a:xfrm>
            <a:prstGeom prst="rect">
              <a:avLst/>
            </a:prstGeom>
          </p:spPr>
          <p:txBody>
            <a:bodyPr wrap="square">
              <a:spAutoFit/>
            </a:bodyPr>
            <a:lstStyle/>
            <a:p>
              <a:pPr algn="just" fontAlgn="base">
                <a:lnSpc>
                  <a:spcPct val="140000"/>
                </a:lnSpc>
              </a:pPr>
              <a:r>
                <a:rPr lang="en-US" altLang="ko-KR" sz="1200" kern="0" dirty="0">
                  <a:solidFill>
                    <a:srgbClr val="000000"/>
                  </a:solidFill>
                  <a:latin typeface="D2Coding" panose="020B0609020101020101" pitchFamily="49" charset="-127"/>
                </a:rPr>
                <a:t>class Cat:</a:t>
              </a:r>
              <a:endParaRPr lang="en-US" altLang="ko-KR" sz="1200" kern="0" dirty="0">
                <a:solidFill>
                  <a:srgbClr val="000000"/>
                </a:solidFill>
              </a:endParaRPr>
            </a:p>
            <a:p>
              <a:pPr algn="just" fontAlgn="base">
                <a:lnSpc>
                  <a:spcPct val="140000"/>
                </a:lnSpc>
              </a:pPr>
              <a:r>
                <a:rPr lang="en-US" altLang="ko-KR" sz="1200" kern="0" dirty="0">
                  <a:solidFill>
                    <a:srgbClr val="000000"/>
                  </a:solidFill>
                  <a:latin typeface="D2Coding" panose="020B0609020101020101" pitchFamily="49" charset="-127"/>
                </a:rPr>
                <a:t>    def __init__(self, name, age):</a:t>
              </a:r>
              <a:endParaRPr lang="en-US" altLang="ko-KR" sz="1200" kern="0" dirty="0">
                <a:solidFill>
                  <a:srgbClr val="000000"/>
                </a:solidFill>
              </a:endParaRPr>
            </a:p>
            <a:p>
              <a:pPr algn="just" fontAlgn="base">
                <a:lnSpc>
                  <a:spcPct val="140000"/>
                </a:lnSpc>
              </a:pPr>
              <a:r>
                <a:rPr lang="en-US" altLang="ko-KR" sz="1200" kern="0" dirty="0">
                  <a:solidFill>
                    <a:srgbClr val="000000"/>
                  </a:solidFill>
                  <a:latin typeface="D2Coding" panose="020B0609020101020101" pitchFamily="49" charset="-127"/>
                </a:rPr>
                <a:t>        self.__name = name</a:t>
              </a:r>
            </a:p>
            <a:p>
              <a:pPr algn="just" fontAlgn="base">
                <a:lnSpc>
                  <a:spcPct val="140000"/>
                </a:lnSpc>
              </a:pPr>
              <a:r>
                <a:rPr lang="en-US" altLang="ko-KR" sz="1200" kern="0" dirty="0">
                  <a:solidFill>
                    <a:srgbClr val="000000"/>
                  </a:solidFill>
                  <a:latin typeface="D2Coding" panose="020B0609020101020101" pitchFamily="49" charset="-127"/>
                </a:rPr>
                <a:t>        self.__age = age</a:t>
              </a:r>
              <a:endParaRPr lang="en-US" altLang="ko-KR" sz="1200" kern="0" dirty="0">
                <a:solidFill>
                  <a:srgbClr val="699B37"/>
                </a:solidFill>
                <a:ea typeface="D2Coding" panose="020B0609020101020101" pitchFamily="49" charset="-127"/>
              </a:endParaRPr>
            </a:p>
            <a:p>
              <a:pPr algn="just" fontAlgn="base">
                <a:lnSpc>
                  <a:spcPct val="140000"/>
                </a:lnSpc>
              </a:pPr>
              <a:r>
                <a:rPr lang="en-US" altLang="ko-KR" sz="1200" kern="0" dirty="0">
                  <a:ea typeface="D2Coding" panose="020B0609020101020101" pitchFamily="49" charset="-127"/>
                </a:rPr>
                <a:t>       …</a:t>
              </a:r>
            </a:p>
            <a:p>
              <a:pPr algn="just" fontAlgn="base">
                <a:lnSpc>
                  <a:spcPct val="140000"/>
                </a:lnSpc>
              </a:pPr>
              <a:r>
                <a:rPr lang="en-US" altLang="ko-KR" sz="1200" kern="0" dirty="0">
                  <a:solidFill>
                    <a:srgbClr val="000000"/>
                  </a:solidFill>
                  <a:latin typeface="D2Coding" panose="020B0609020101020101" pitchFamily="49" charset="-127"/>
                </a:rPr>
                <a:t>    def set_age(self, age): </a:t>
              </a:r>
            </a:p>
            <a:p>
              <a:pPr algn="just" fontAlgn="base">
                <a:lnSpc>
                  <a:spcPct val="140000"/>
                </a:lnSpc>
              </a:pPr>
              <a:r>
                <a:rPr lang="en-US" altLang="ko-KR" sz="1200" kern="0" dirty="0">
                  <a:solidFill>
                    <a:srgbClr val="000000"/>
                  </a:solidFill>
                  <a:latin typeface="D2Coding" panose="020B0609020101020101" pitchFamily="49" charset="-127"/>
                </a:rPr>
                <a:t>        if age &gt; 0:</a:t>
              </a:r>
            </a:p>
            <a:p>
              <a:pPr algn="just" fontAlgn="base">
                <a:lnSpc>
                  <a:spcPct val="140000"/>
                </a:lnSpc>
              </a:pPr>
              <a:r>
                <a:rPr lang="en-US" altLang="ko-KR" sz="1200" kern="0" dirty="0">
                  <a:solidFill>
                    <a:srgbClr val="000000"/>
                  </a:solidFill>
                  <a:latin typeface="D2Coding" panose="020B0609020101020101" pitchFamily="49" charset="-127"/>
                </a:rPr>
                <a:t>            self.__age</a:t>
              </a:r>
              <a:r>
                <a:rPr lang="ko-KR" altLang="en-US" sz="1200" kern="0" dirty="0">
                  <a:solidFill>
                    <a:srgbClr val="000000"/>
                  </a:solidFill>
                  <a:latin typeface="D2Coding" panose="020B0609020101020101" pitchFamily="49" charset="-127"/>
                </a:rPr>
                <a:t> </a:t>
              </a:r>
              <a:r>
                <a:rPr lang="en-US" altLang="ko-KR" sz="1200" kern="0" dirty="0">
                  <a:solidFill>
                    <a:srgbClr val="000000"/>
                  </a:solidFill>
                  <a:latin typeface="D2Coding" panose="020B0609020101020101" pitchFamily="49" charset="-127"/>
                </a:rPr>
                <a:t>= age </a:t>
              </a:r>
              <a:endParaRPr lang="ko-KR" altLang="en-US" sz="1200" kern="0" dirty="0">
                <a:solidFill>
                  <a:srgbClr val="000000"/>
                </a:solidFill>
              </a:endParaRPr>
            </a:p>
          </p:txBody>
        </p:sp>
        <p:sp>
          <p:nvSpPr>
            <p:cNvPr id="18" name="TextBox 17">
              <a:extLst>
                <a:ext uri="{FF2B5EF4-FFF2-40B4-BE49-F238E27FC236}">
                  <a16:creationId xmlns:a16="http://schemas.microsoft.com/office/drawing/2014/main" xmlns="" id="{6535B2A2-D352-43E6-9F4D-708491E58FB7}"/>
                </a:ext>
              </a:extLst>
            </p:cNvPr>
            <p:cNvSpPr txBox="1"/>
            <p:nvPr/>
          </p:nvSpPr>
          <p:spPr>
            <a:xfrm>
              <a:off x="2779002" y="3275211"/>
              <a:ext cx="3145267" cy="692497"/>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latinLnBrk="0"/>
              <a:r>
                <a:rPr lang="en-US" altLang="ko-KR" sz="1300" u="sng" dirty="0">
                  <a:latin typeface="SamsungOne 400" panose="020B0503030303020204" pitchFamily="34" charset="0"/>
                  <a:ea typeface="SamsungOne 400" panose="020B0503030303020204" pitchFamily="34" charset="0"/>
                </a:rPr>
                <a:t>Cat class attribute</a:t>
              </a:r>
              <a:r>
                <a:rPr lang="ko-KR" altLang="en-US" sz="1300" u="sng" dirty="0">
                  <a:latin typeface="SamsungOne 400" panose="020B0503030303020204" pitchFamily="34" charset="0"/>
                </a:rPr>
                <a:t> </a:t>
              </a:r>
              <a:r>
                <a:rPr lang="en-US" altLang="ko-KR" sz="1300" u="sng" dirty="0">
                  <a:latin typeface="SamsungOne 400" panose="020B0503030303020204" pitchFamily="34" charset="0"/>
                  <a:ea typeface="SamsungOne 400" panose="020B0503030303020204" pitchFamily="34" charset="0"/>
                </a:rPr>
                <a:t>age:</a:t>
              </a:r>
            </a:p>
            <a:p>
              <a:pPr algn="ctr" latinLnBrk="0"/>
              <a:r>
                <a:rPr lang="en-US" altLang="ko-KR" sz="1300" u="sng" dirty="0">
                  <a:latin typeface="SamsungOne 400" panose="020B0503030303020204" pitchFamily="34" charset="0"/>
                  <a:ea typeface="SamsungOne 400" panose="020B0503030303020204" pitchFamily="34" charset="0"/>
                </a:rPr>
                <a:t>An attribute that should not be open to external access. </a:t>
              </a:r>
            </a:p>
          </p:txBody>
        </p:sp>
        <p:sp>
          <p:nvSpPr>
            <p:cNvPr id="20" name="TextBox 19">
              <a:extLst>
                <a:ext uri="{FF2B5EF4-FFF2-40B4-BE49-F238E27FC236}">
                  <a16:creationId xmlns:a16="http://schemas.microsoft.com/office/drawing/2014/main" xmlns="" id="{C7F62152-8212-48DB-BD53-4D62AF2454AE}"/>
                </a:ext>
              </a:extLst>
            </p:cNvPr>
            <p:cNvSpPr txBox="1"/>
            <p:nvPr/>
          </p:nvSpPr>
          <p:spPr>
            <a:xfrm>
              <a:off x="5143059" y="5340626"/>
              <a:ext cx="2500958" cy="492443"/>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latinLnBrk="0"/>
              <a:r>
                <a:rPr lang="en-US" altLang="ko-KR" sz="1300" dirty="0">
                  <a:latin typeface="SamsungOne 400" panose="020B0503030303020204" pitchFamily="34" charset="0"/>
                  <a:ea typeface="SamsungOne 400" panose="020B0503030303020204" pitchFamily="34" charset="0"/>
                </a:rPr>
                <a:t>setter</a:t>
              </a:r>
              <a:r>
                <a:rPr lang="ko-KR" altLang="en-US" sz="1300" dirty="0">
                  <a:latin typeface="SamsungOne 400" panose="020B0503030303020204" pitchFamily="34" charset="0"/>
                </a:rPr>
                <a:t> </a:t>
              </a:r>
              <a:r>
                <a:rPr lang="en-US" altLang="ko-KR" sz="1300" dirty="0">
                  <a:latin typeface="SamsungOne 400" panose="020B0503030303020204" pitchFamily="34" charset="0"/>
                  <a:ea typeface="SamsungOne 400" panose="020B0503030303020204" pitchFamily="34" charset="0"/>
                </a:rPr>
                <a:t>: accesses the attribute via a method called </a:t>
              </a:r>
              <a:r>
                <a:rPr lang="en-US" altLang="ko-KR" sz="1300" dirty="0" err="1">
                  <a:latin typeface="SamsungOne 400" panose="020B0503030303020204" pitchFamily="34" charset="0"/>
                  <a:ea typeface="SamsungOne 400" panose="020B0503030303020204" pitchFamily="34" charset="0"/>
                </a:rPr>
                <a:t>set_age</a:t>
              </a:r>
              <a:endParaRPr lang="ko-KR" altLang="en-US" sz="1300" dirty="0">
                <a:latin typeface="SamsungOne 400" panose="020B0503030303020204" pitchFamily="34" charset="0"/>
              </a:endParaRPr>
            </a:p>
          </p:txBody>
        </p:sp>
        <p:cxnSp>
          <p:nvCxnSpPr>
            <p:cNvPr id="21" name="직선 화살표 연결선 20">
              <a:extLst>
                <a:ext uri="{FF2B5EF4-FFF2-40B4-BE49-F238E27FC236}">
                  <a16:creationId xmlns:a16="http://schemas.microsoft.com/office/drawing/2014/main" xmlns="" id="{5AF828CF-DE05-4979-B7F1-8F81B96CF0A1}"/>
                </a:ext>
              </a:extLst>
            </p:cNvPr>
            <p:cNvCxnSpPr>
              <a:stCxn id="18" idx="2"/>
            </p:cNvCxnSpPr>
            <p:nvPr/>
          </p:nvCxnSpPr>
          <p:spPr>
            <a:xfrm flipH="1">
              <a:off x="3513221" y="3967708"/>
              <a:ext cx="838415" cy="859099"/>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xmlns="" id="{07307E20-9512-44C7-B96E-CC877E73ACD3}"/>
                </a:ext>
              </a:extLst>
            </p:cNvPr>
            <p:cNvCxnSpPr/>
            <p:nvPr/>
          </p:nvCxnSpPr>
          <p:spPr>
            <a:xfrm flipH="1" flipV="1">
              <a:off x="4628156" y="5394938"/>
              <a:ext cx="514903" cy="60915"/>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직사각형 30">
            <a:extLst>
              <a:ext uri="{FF2B5EF4-FFF2-40B4-BE49-F238E27FC236}">
                <a16:creationId xmlns:a16="http://schemas.microsoft.com/office/drawing/2014/main" xmlns="" id="{F1B12DA7-C15F-4B00-8AB3-088BA5E0B6A4}"/>
              </a:ext>
            </a:extLst>
          </p:cNvPr>
          <p:cNvSpPr/>
          <p:nvPr/>
        </p:nvSpPr>
        <p:spPr>
          <a:xfrm>
            <a:off x="714237" y="2844106"/>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program will be more stable and safer if the values can only be assigned by setters and attained by getters.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You can safely protect variables inside the members through encapsulation.</a:t>
            </a:r>
          </a:p>
        </p:txBody>
      </p:sp>
      <p:sp>
        <p:nvSpPr>
          <p:cNvPr id="33" name="직사각형 32">
            <a:extLst>
              <a:ext uri="{FF2B5EF4-FFF2-40B4-BE49-F238E27FC236}">
                <a16:creationId xmlns:a16="http://schemas.microsoft.com/office/drawing/2014/main" xmlns="" id="{82A6F6EB-8F09-4DBB-A59B-615F5C855761}"/>
              </a:ext>
            </a:extLst>
          </p:cNvPr>
          <p:cNvSpPr/>
          <p:nvPr/>
        </p:nvSpPr>
        <p:spPr>
          <a:xfrm>
            <a:off x="2700762" y="5813551"/>
            <a:ext cx="1658454" cy="507044"/>
          </a:xfrm>
          <a:prstGeom prst="rect">
            <a:avLst/>
          </a:prstGeom>
          <a:noFill/>
          <a:ln w="12700">
            <a:solidFill>
              <a:srgbClr val="1429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24" name="TextBox 23">
            <a:extLst>
              <a:ext uri="{FF2B5EF4-FFF2-40B4-BE49-F238E27FC236}">
                <a16:creationId xmlns="" xmlns:a16="http://schemas.microsoft.com/office/drawing/2014/main"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Encapsulation and setter</a:t>
            </a:r>
          </a:p>
        </p:txBody>
      </p:sp>
      <p:sp>
        <p:nvSpPr>
          <p:cNvPr id="28" name="직사각형 27">
            <a:extLst>
              <a:ext uri="{FF2B5EF4-FFF2-40B4-BE49-F238E27FC236}">
                <a16:creationId xmlns="" xmlns:a16="http://schemas.microsoft.com/office/drawing/2014/main" id="{5D0FA3B9-5FEB-458E-BC94-AB11CC4B58C9}"/>
              </a:ext>
            </a:extLst>
          </p:cNvPr>
          <p:cNvSpPr/>
          <p:nvPr/>
        </p:nvSpPr>
        <p:spPr>
          <a:xfrm>
            <a:off x="580388" y="2024153"/>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the if conditional statement so that age is not assigned when age is negative.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As shown in the code below, methods that begin with </a:t>
            </a:r>
            <a:r>
              <a:rPr lang="en-US" altLang="ko-KR" sz="1300" dirty="0" err="1">
                <a:solidFill>
                  <a:schemeClr val="tx1"/>
                </a:solidFill>
                <a:latin typeface="SamsungOne 400" panose="020B0503030303020204" pitchFamily="34" charset="0"/>
                <a:ea typeface="SamsungOne 400" panose="020B0503030303020204" pitchFamily="34" charset="0"/>
              </a:rPr>
              <a:t>setXXX</a:t>
            </a:r>
            <a:r>
              <a:rPr lang="en-US" altLang="ko-KR" sz="1300" dirty="0">
                <a:solidFill>
                  <a:schemeClr val="tx1"/>
                </a:solidFill>
                <a:latin typeface="SamsungOne 400" panose="020B0503030303020204" pitchFamily="34" charset="0"/>
                <a:ea typeface="SamsungOne 400" panose="020B0503030303020204" pitchFamily="34" charset="0"/>
              </a:rPr>
              <a:t> are called setters.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Likewise, those that start with </a:t>
            </a:r>
            <a:r>
              <a:rPr lang="en-US" altLang="ko-KR" sz="1300" dirty="0" err="1">
                <a:solidFill>
                  <a:schemeClr val="tx1"/>
                </a:solidFill>
                <a:latin typeface="SamsungOne 400" panose="020B0503030303020204" pitchFamily="34" charset="0"/>
                <a:ea typeface="SamsungOne 400" panose="020B0503030303020204" pitchFamily="34" charset="0"/>
              </a:rPr>
              <a:t>getXXX</a:t>
            </a:r>
            <a:r>
              <a:rPr lang="en-US" altLang="ko-KR" sz="1300" dirty="0">
                <a:solidFill>
                  <a:schemeClr val="tx1"/>
                </a:solidFill>
                <a:latin typeface="SamsungOne 400" panose="020B0503030303020204" pitchFamily="34" charset="0"/>
                <a:ea typeface="SamsungOne 400" panose="020B0503030303020204" pitchFamily="34" charset="0"/>
              </a:rPr>
              <a:t> are called getters and are used to read members’ values. </a:t>
            </a:r>
          </a:p>
        </p:txBody>
      </p:sp>
    </p:spTree>
    <p:extLst>
      <p:ext uri="{BB962C8B-B14F-4D97-AF65-F5344CB8AC3E}">
        <p14:creationId xmlns:p14="http://schemas.microsoft.com/office/powerpoint/2010/main" val="200934054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F1B12DA7-C15F-4B00-8AB3-088BA5E0B6A4}"/>
              </a:ext>
            </a:extLst>
          </p:cNvPr>
          <p:cNvSpPr/>
          <p:nvPr/>
        </p:nvSpPr>
        <p:spPr>
          <a:xfrm>
            <a:off x="714237" y="2274488"/>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is operator returns True if two instances are identical (that is, if two operands refer the same object) and returns False if the two are not identical. is not does the opposite. </a:t>
            </a:r>
            <a:endParaRPr lang="ko-KR" altLang="en-US" sz="1300" dirty="0">
              <a:solidFill>
                <a:prstClr val="black">
                  <a:lumMod val="85000"/>
                  <a:lumOff val="15000"/>
                </a:prstClr>
              </a:solidFill>
              <a:latin typeface="SamsungOne 400" panose="020B0503030303020204" pitchFamily="34" charset="0"/>
            </a:endParaRPr>
          </a:p>
        </p:txBody>
      </p:sp>
      <p:grpSp>
        <p:nvGrpSpPr>
          <p:cNvPr id="3" name="그룹 2"/>
          <p:cNvGrpSpPr/>
          <p:nvPr/>
        </p:nvGrpSpPr>
        <p:grpSpPr>
          <a:xfrm>
            <a:off x="714237" y="2761267"/>
            <a:ext cx="8638052" cy="1376279"/>
            <a:chOff x="714237" y="2761267"/>
            <a:chExt cx="8638052" cy="1376279"/>
          </a:xfrm>
        </p:grpSpPr>
        <p:pic>
          <p:nvPicPr>
            <p:cNvPr id="4" name="그림 3">
              <a:extLst>
                <a:ext uri="{FF2B5EF4-FFF2-40B4-BE49-F238E27FC236}">
                  <a16:creationId xmlns:a16="http://schemas.microsoft.com/office/drawing/2014/main" xmlns="" id="{842B4272-4166-4C26-8CA5-E52C9A02F936}"/>
                </a:ext>
              </a:extLst>
            </p:cNvPr>
            <p:cNvPicPr>
              <a:picLocks noChangeAspect="1"/>
            </p:cNvPicPr>
            <p:nvPr/>
          </p:nvPicPr>
          <p:blipFill>
            <a:blip r:embed="rId3"/>
            <a:stretch>
              <a:fillRect/>
            </a:stretch>
          </p:blipFill>
          <p:spPr>
            <a:xfrm>
              <a:off x="714237" y="2761267"/>
              <a:ext cx="8638052" cy="1376279"/>
            </a:xfrm>
            <a:prstGeom prst="rect">
              <a:avLst/>
            </a:prstGeom>
          </p:spPr>
        </p:pic>
        <p:sp>
          <p:nvSpPr>
            <p:cNvPr id="2" name="TextBox 1">
              <a:extLst>
                <a:ext uri="{FF2B5EF4-FFF2-40B4-BE49-F238E27FC236}">
                  <a16:creationId xmlns:a16="http://schemas.microsoft.com/office/drawing/2014/main" xmlns="" id="{A672780F-C237-CA4E-BE61-8AAECBE752B1}"/>
                </a:ext>
              </a:extLst>
            </p:cNvPr>
            <p:cNvSpPr txBox="1"/>
            <p:nvPr/>
          </p:nvSpPr>
          <p:spPr>
            <a:xfrm>
              <a:off x="4018294" y="2895408"/>
              <a:ext cx="3416320" cy="577081"/>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err="1">
                  <a:solidFill>
                    <a:srgbClr val="2E8489"/>
                  </a:solidFill>
                  <a:latin typeface="D2Coding" panose="020B0609020101020101" pitchFamily="49" charset="-127"/>
                  <a:ea typeface="D2Coding" panose="020B0609020101020101" pitchFamily="49" charset="-127"/>
                </a:rPr>
                <a:t>list_a</a:t>
              </a:r>
              <a:r>
                <a:rPr kumimoji="1" lang="en-US" altLang="ko-KR" sz="1050" i="1" dirty="0">
                  <a:solidFill>
                    <a:srgbClr val="2E8489"/>
                  </a:solidFill>
                  <a:latin typeface="D2Coding" panose="020B0609020101020101" pitchFamily="49" charset="-127"/>
                  <a:ea typeface="D2Coding" panose="020B0609020101020101" pitchFamily="49" charset="-127"/>
                </a:rPr>
                <a:t> which refers a lis</a:t>
              </a:r>
              <a:r>
                <a:rPr lang="en-US" altLang="ko-KR" sz="1050" i="1" dirty="0">
                  <a:solidFill>
                    <a:srgbClr val="2E8489"/>
                  </a:solidFill>
                  <a:latin typeface="D2Coding" panose="020B0609020101020101" pitchFamily="49" charset="-127"/>
                  <a:ea typeface="D2Coding" panose="020B0609020101020101" pitchFamily="49" charset="-127"/>
                </a:rPr>
                <a:t>t object</a:t>
              </a:r>
            </a:p>
            <a:p>
              <a:r>
                <a:rPr lang="en-US" altLang="ko-KR" sz="1050" i="1" dirty="0">
                  <a:solidFill>
                    <a:srgbClr val="2E8489"/>
                  </a:solidFill>
                  <a:latin typeface="D2Coding" panose="020B0609020101020101" pitchFamily="49" charset="-127"/>
                  <a:ea typeface="D2Coding" panose="020B0609020101020101" pitchFamily="49" charset="-127"/>
                </a:rPr>
                <a:t># </a:t>
              </a:r>
              <a:r>
                <a:rPr lang="en-US" altLang="ko-KR" sz="1050" i="1" dirty="0" err="1">
                  <a:solidFill>
                    <a:srgbClr val="2E8489"/>
                  </a:solidFill>
                  <a:latin typeface="D2Coding" panose="020B0609020101020101" pitchFamily="49" charset="-127"/>
                  <a:ea typeface="D2Coding" panose="020B0609020101020101" pitchFamily="49" charset="-127"/>
                </a:rPr>
                <a:t>list_b</a:t>
              </a:r>
              <a:r>
                <a:rPr lang="en-US" altLang="ko-KR" sz="1050" i="1" dirty="0">
                  <a:solidFill>
                    <a:srgbClr val="2E8489"/>
                  </a:solidFill>
                  <a:latin typeface="D2Coding" panose="020B0609020101020101" pitchFamily="49" charset="-127"/>
                  <a:ea typeface="D2Coding" panose="020B0609020101020101" pitchFamily="49" charset="-127"/>
                </a:rPr>
                <a:t> which refers a list object</a:t>
              </a:r>
            </a:p>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Verifies </a:t>
              </a:r>
              <a:r>
                <a:rPr kumimoji="1" lang="en-US" altLang="ko-KR" sz="1050" i="1" dirty="0">
                  <a:solidFill>
                    <a:srgbClr val="2E8489"/>
                  </a:solidFill>
                  <a:latin typeface="D2Coding" panose="020B0609020101020101" pitchFamily="49" charset="-127"/>
                  <a:ea typeface="D2Coding" panose="020B0609020101020101" pitchFamily="49" charset="-127"/>
                </a:rPr>
                <a:t>if the two list objects are identical</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grpSp>
      <p:sp>
        <p:nvSpPr>
          <p:cNvPr id="10" name="직사각형 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1" name="직사각형 1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Object’s identity operator : is, is not</a:t>
            </a:r>
          </a:p>
        </p:txBody>
      </p:sp>
      <p:sp>
        <p:nvSpPr>
          <p:cNvPr id="13" name="TextBox 12">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2.1. Referring identical object via object’s id</a:t>
            </a:r>
          </a:p>
        </p:txBody>
      </p:sp>
      <p:sp>
        <p:nvSpPr>
          <p:cNvPr id="20" name="직사각형 19">
            <a:extLst>
              <a:ext uri="{FF2B5EF4-FFF2-40B4-BE49-F238E27FC236}">
                <a16:creationId xmlns="" xmlns:a16="http://schemas.microsoft.com/office/drawing/2014/main"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Object’s identity operator: is, is not</a:t>
            </a:r>
          </a:p>
        </p:txBody>
      </p:sp>
    </p:spTree>
    <p:extLst>
      <p:ext uri="{BB962C8B-B14F-4D97-AF65-F5344CB8AC3E}">
        <p14:creationId xmlns:p14="http://schemas.microsoft.com/office/powerpoint/2010/main" val="299218592"/>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2759B3D7-23C6-448F-B846-E996C127912F}"/>
              </a:ext>
            </a:extLst>
          </p:cNvPr>
          <p:cNvPicPr>
            <a:picLocks noChangeAspect="1"/>
          </p:cNvPicPr>
          <p:nvPr/>
        </p:nvPicPr>
        <p:blipFill>
          <a:blip r:embed="rId3"/>
          <a:stretch>
            <a:fillRect/>
          </a:stretch>
        </p:blipFill>
        <p:spPr>
          <a:xfrm>
            <a:off x="522795" y="2242765"/>
            <a:ext cx="8945205" cy="649652"/>
          </a:xfrm>
          <a:prstGeom prst="rect">
            <a:avLst/>
          </a:prstGeom>
        </p:spPr>
      </p:pic>
      <p:grpSp>
        <p:nvGrpSpPr>
          <p:cNvPr id="16" name="그룹 15">
            <a:extLst>
              <a:ext uri="{FF2B5EF4-FFF2-40B4-BE49-F238E27FC236}">
                <a16:creationId xmlns:a16="http://schemas.microsoft.com/office/drawing/2014/main" xmlns="" id="{98A1206B-729D-49C4-A7CF-FBF4D5CA7FB7}"/>
              </a:ext>
            </a:extLst>
          </p:cNvPr>
          <p:cNvGrpSpPr/>
          <p:nvPr/>
        </p:nvGrpSpPr>
        <p:grpSpPr>
          <a:xfrm>
            <a:off x="834650" y="3536404"/>
            <a:ext cx="4458958" cy="2220353"/>
            <a:chOff x="789757" y="3688553"/>
            <a:chExt cx="5908973" cy="2491480"/>
          </a:xfrm>
        </p:grpSpPr>
        <p:sp>
          <p:nvSpPr>
            <p:cNvPr id="18" name="TextBox 17">
              <a:extLst>
                <a:ext uri="{FF2B5EF4-FFF2-40B4-BE49-F238E27FC236}">
                  <a16:creationId xmlns:a16="http://schemas.microsoft.com/office/drawing/2014/main" xmlns="" id="{15DB4EA2-5A55-495D-8DDB-A3C6EC86E26F}"/>
                </a:ext>
              </a:extLst>
            </p:cNvPr>
            <p:cNvSpPr txBox="1"/>
            <p:nvPr/>
          </p:nvSpPr>
          <p:spPr>
            <a:xfrm>
              <a:off x="789758" y="4138617"/>
              <a:ext cx="2128010" cy="345360"/>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D2Coding" panose="020B0609020101020101" pitchFamily="49" charset="-127"/>
                  <a:ea typeface="D2Coding" panose="020B0609020101020101" pitchFamily="49" charset="-127"/>
                </a:rPr>
                <a:t>list_a</a:t>
              </a:r>
              <a:endParaRPr lang="ko-KR" altLang="en-US" dirty="0">
                <a:latin typeface="D2Coding" panose="020B0609020101020101" pitchFamily="49" charset="-127"/>
                <a:ea typeface="D2Coding" panose="020B0609020101020101" pitchFamily="49" charset="-127"/>
              </a:endParaRPr>
            </a:p>
          </p:txBody>
        </p:sp>
        <p:sp>
          <p:nvSpPr>
            <p:cNvPr id="20" name="TextBox 19">
              <a:extLst>
                <a:ext uri="{FF2B5EF4-FFF2-40B4-BE49-F238E27FC236}">
                  <a16:creationId xmlns:a16="http://schemas.microsoft.com/office/drawing/2014/main" xmlns="" id="{5EA27C63-9366-4314-B1D0-F94FA4B03FFF}"/>
                </a:ext>
              </a:extLst>
            </p:cNvPr>
            <p:cNvSpPr txBox="1"/>
            <p:nvPr/>
          </p:nvSpPr>
          <p:spPr>
            <a:xfrm>
              <a:off x="789757" y="4954351"/>
              <a:ext cx="2128010" cy="345360"/>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D2Coding" panose="020B0609020101020101" pitchFamily="49" charset="-127"/>
                  <a:ea typeface="D2Coding" panose="020B0609020101020101" pitchFamily="49" charset="-127"/>
                </a:rPr>
                <a:t>list_b</a:t>
              </a:r>
              <a:endParaRPr lang="ko-KR" altLang="en-US" dirty="0">
                <a:latin typeface="D2Coding" panose="020B0609020101020101" pitchFamily="49" charset="-127"/>
                <a:ea typeface="D2Coding" panose="020B0609020101020101" pitchFamily="49" charset="-127"/>
              </a:endParaRPr>
            </a:p>
          </p:txBody>
        </p:sp>
        <p:cxnSp>
          <p:nvCxnSpPr>
            <p:cNvPr id="22" name="직선 화살표 연결선 21">
              <a:extLst>
                <a:ext uri="{FF2B5EF4-FFF2-40B4-BE49-F238E27FC236}">
                  <a16:creationId xmlns:a16="http://schemas.microsoft.com/office/drawing/2014/main" xmlns="" id="{BFA0F66C-EA53-4BF9-8B5F-D7E338665D76}"/>
                </a:ext>
              </a:extLst>
            </p:cNvPr>
            <p:cNvCxnSpPr>
              <a:stCxn id="18" idx="3"/>
            </p:cNvCxnSpPr>
            <p:nvPr/>
          </p:nvCxnSpPr>
          <p:spPr>
            <a:xfrm>
              <a:off x="2917768" y="4311297"/>
              <a:ext cx="681643" cy="11986"/>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xmlns="" id="{B3D3BDF7-2145-4FA1-AA4F-CA57411038BC}"/>
                </a:ext>
              </a:extLst>
            </p:cNvPr>
            <p:cNvCxnSpPr/>
            <p:nvPr/>
          </p:nvCxnSpPr>
          <p:spPr>
            <a:xfrm>
              <a:off x="2917767" y="5139018"/>
              <a:ext cx="681644"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xmlns="" id="{289BFF6A-1157-402C-B6D6-EC8A87D7766D}"/>
                </a:ext>
              </a:extLst>
            </p:cNvPr>
            <p:cNvSpPr/>
            <p:nvPr/>
          </p:nvSpPr>
          <p:spPr>
            <a:xfrm>
              <a:off x="3674225" y="4048298"/>
              <a:ext cx="2502131" cy="4596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400" dirty="0">
                  <a:latin typeface="D2Coding" panose="020B0609020101020101" pitchFamily="49" charset="-127"/>
                  <a:ea typeface="D2Coding" panose="020B0609020101020101" pitchFamily="49" charset="-127"/>
                </a:rPr>
                <a:t>[10, 20, 30]</a:t>
              </a:r>
              <a:endParaRPr lang="ko-KR" altLang="en-US" sz="1400" dirty="0">
                <a:latin typeface="D2Coding" panose="020B0609020101020101" pitchFamily="49" charset="-127"/>
                <a:ea typeface="D2Coding" panose="020B0609020101020101" pitchFamily="49" charset="-127"/>
              </a:endParaRPr>
            </a:p>
          </p:txBody>
        </p:sp>
        <p:sp>
          <p:nvSpPr>
            <p:cNvPr id="25" name="직사각형 24">
              <a:extLst>
                <a:ext uri="{FF2B5EF4-FFF2-40B4-BE49-F238E27FC236}">
                  <a16:creationId xmlns:a16="http://schemas.microsoft.com/office/drawing/2014/main" xmlns="" id="{988A54C1-9B8F-453F-8E65-1EB988D425A6}"/>
                </a:ext>
              </a:extLst>
            </p:cNvPr>
            <p:cNvSpPr/>
            <p:nvPr/>
          </p:nvSpPr>
          <p:spPr>
            <a:xfrm>
              <a:off x="3699188" y="4909192"/>
              <a:ext cx="2502131" cy="4596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400" dirty="0">
                  <a:latin typeface="D2Coding" panose="020B0609020101020101" pitchFamily="49" charset="-127"/>
                  <a:ea typeface="D2Coding" panose="020B0609020101020101" pitchFamily="49" charset="-127"/>
                </a:rPr>
                <a:t>[10, 20, 30]</a:t>
              </a:r>
              <a:endParaRPr lang="ko-KR" altLang="en-US" sz="1400" dirty="0">
                <a:latin typeface="D2Coding" panose="020B0609020101020101" pitchFamily="49" charset="-127"/>
                <a:ea typeface="D2Coding" panose="020B0609020101020101" pitchFamily="49" charset="-127"/>
              </a:endParaRPr>
            </a:p>
          </p:txBody>
        </p:sp>
        <p:sp>
          <p:nvSpPr>
            <p:cNvPr id="26" name="오른쪽 중괄호 25">
              <a:extLst>
                <a:ext uri="{FF2B5EF4-FFF2-40B4-BE49-F238E27FC236}">
                  <a16:creationId xmlns:a16="http://schemas.microsoft.com/office/drawing/2014/main" xmlns="" id="{7069BA34-16C9-4CE9-9277-B2D4833F9BB1}"/>
                </a:ext>
              </a:extLst>
            </p:cNvPr>
            <p:cNvSpPr/>
            <p:nvPr/>
          </p:nvSpPr>
          <p:spPr>
            <a:xfrm>
              <a:off x="6317673" y="4048298"/>
              <a:ext cx="332509" cy="1275386"/>
            </a:xfrm>
            <a:prstGeom prst="rightBrace">
              <a:avLst>
                <a:gd name="adj1" fmla="val 0"/>
                <a:gd name="adj2" fmla="val 50000"/>
              </a:avLst>
            </a:prstGeom>
            <a:ln w="1270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p>
          </p:txBody>
        </p:sp>
        <p:sp>
          <p:nvSpPr>
            <p:cNvPr id="27" name="직사각형 26">
              <a:extLst>
                <a:ext uri="{FF2B5EF4-FFF2-40B4-BE49-F238E27FC236}">
                  <a16:creationId xmlns:a16="http://schemas.microsoft.com/office/drawing/2014/main" xmlns="" id="{FB0BDA8F-852B-4070-BCB7-B1EF5A51DD53}"/>
                </a:ext>
              </a:extLst>
            </p:cNvPr>
            <p:cNvSpPr/>
            <p:nvPr/>
          </p:nvSpPr>
          <p:spPr>
            <a:xfrm>
              <a:off x="4054655" y="3688553"/>
              <a:ext cx="1791198" cy="345360"/>
            </a:xfrm>
            <a:prstGeom prst="rect">
              <a:avLst/>
            </a:prstGeom>
          </p:spPr>
          <p:txBody>
            <a:bodyPr wrap="none">
              <a:spAutoFit/>
            </a:bodyPr>
            <a:lstStyle/>
            <a:p>
              <a:r>
                <a:rPr lang="en-US" altLang="ko-KR" sz="1400" kern="0" dirty="0">
                  <a:solidFill>
                    <a:srgbClr val="1429A0"/>
                  </a:solidFill>
                  <a:latin typeface="D2Coding"/>
                  <a:ea typeface="D2Coding"/>
                </a:rPr>
                <a:t>2911697307008</a:t>
              </a:r>
              <a:endParaRPr lang="ko-KR" altLang="en-US" sz="1400" dirty="0">
                <a:solidFill>
                  <a:srgbClr val="1429A0"/>
                </a:solidFill>
              </a:endParaRPr>
            </a:p>
          </p:txBody>
        </p:sp>
        <p:sp>
          <p:nvSpPr>
            <p:cNvPr id="29" name="직사각형 28">
              <a:extLst>
                <a:ext uri="{FF2B5EF4-FFF2-40B4-BE49-F238E27FC236}">
                  <a16:creationId xmlns:a16="http://schemas.microsoft.com/office/drawing/2014/main" xmlns="" id="{D6DA7625-11A3-4522-A861-719B1D243308}"/>
                </a:ext>
              </a:extLst>
            </p:cNvPr>
            <p:cNvSpPr/>
            <p:nvPr/>
          </p:nvSpPr>
          <p:spPr>
            <a:xfrm>
              <a:off x="4029691" y="5338774"/>
              <a:ext cx="1791198" cy="345360"/>
            </a:xfrm>
            <a:prstGeom prst="rect">
              <a:avLst/>
            </a:prstGeom>
          </p:spPr>
          <p:txBody>
            <a:bodyPr wrap="none">
              <a:spAutoFit/>
            </a:bodyPr>
            <a:lstStyle/>
            <a:p>
              <a:r>
                <a:rPr lang="en-US" altLang="ko-KR" sz="1400" kern="0" dirty="0">
                  <a:solidFill>
                    <a:srgbClr val="1429A0"/>
                  </a:solidFill>
                  <a:latin typeface="D2Coding"/>
                  <a:ea typeface="D2Coding"/>
                </a:rPr>
                <a:t>2911697510592</a:t>
              </a:r>
              <a:endParaRPr lang="ko-KR" altLang="en-US" sz="1400" dirty="0">
                <a:solidFill>
                  <a:srgbClr val="1429A0"/>
                </a:solidFill>
              </a:endParaRPr>
            </a:p>
          </p:txBody>
        </p:sp>
        <p:sp>
          <p:nvSpPr>
            <p:cNvPr id="30" name="직사각형 29">
              <a:extLst>
                <a:ext uri="{FF2B5EF4-FFF2-40B4-BE49-F238E27FC236}">
                  <a16:creationId xmlns:a16="http://schemas.microsoft.com/office/drawing/2014/main" xmlns="" id="{0C5DDE09-2F45-42E5-B45B-CD3A507C8DC9}"/>
                </a:ext>
              </a:extLst>
            </p:cNvPr>
            <p:cNvSpPr/>
            <p:nvPr/>
          </p:nvSpPr>
          <p:spPr>
            <a:xfrm>
              <a:off x="3480012" y="5834673"/>
              <a:ext cx="3218718" cy="345360"/>
            </a:xfrm>
            <a:prstGeom prst="rect">
              <a:avLst/>
            </a:prstGeom>
          </p:spPr>
          <p:txBody>
            <a:bodyPr wrap="none">
              <a:spAutoFit/>
            </a:bodyPr>
            <a:lstStyle/>
            <a:p>
              <a:r>
                <a:rPr lang="en-US" altLang="ko-KR" sz="1400" kern="0" dirty="0">
                  <a:solidFill>
                    <a:srgbClr val="000000"/>
                  </a:solidFill>
                  <a:latin typeface="D2Coding"/>
                  <a:ea typeface="D2Coding"/>
                </a:rPr>
                <a:t>list_a is </a:t>
              </a:r>
              <a:r>
                <a:rPr lang="en-US" altLang="ko-KR" sz="1400" kern="0" dirty="0" err="1">
                  <a:solidFill>
                    <a:srgbClr val="000000"/>
                  </a:solidFill>
                  <a:latin typeface="D2Coding"/>
                  <a:ea typeface="D2Coding"/>
                </a:rPr>
                <a:t>list_b</a:t>
              </a:r>
              <a:r>
                <a:rPr lang="en-US" altLang="ko-KR" sz="1400" kern="0" dirty="0">
                  <a:solidFill>
                    <a:srgbClr val="000000"/>
                  </a:solidFill>
                  <a:latin typeface="D2Coding"/>
                  <a:ea typeface="D2Coding"/>
                </a:rPr>
                <a:t> </a:t>
              </a:r>
              <a:r>
                <a:rPr lang="en-US" altLang="ko-KR" sz="1400" kern="0" dirty="0" smtClean="0">
                  <a:solidFill>
                    <a:srgbClr val="000000"/>
                  </a:solidFill>
                  <a:latin typeface="D2Coding"/>
                  <a:ea typeface="D2Coding"/>
                </a:rPr>
                <a:t>=</a:t>
              </a:r>
              <a:r>
                <a:rPr lang="ko-KR" altLang="en-US" sz="1400" kern="0" dirty="0" smtClean="0">
                  <a:solidFill>
                    <a:srgbClr val="000000"/>
                  </a:solidFill>
                  <a:latin typeface="D2Coding"/>
                  <a:ea typeface="D2Coding"/>
                </a:rPr>
                <a:t> </a:t>
              </a:r>
              <a:r>
                <a:rPr lang="en-US" altLang="ko-KR" sz="1400" kern="0" dirty="0">
                  <a:solidFill>
                    <a:srgbClr val="1429A0"/>
                  </a:solidFill>
                  <a:latin typeface="D2Coding"/>
                  <a:ea typeface="D2Coding"/>
                </a:rPr>
                <a:t>False</a:t>
              </a:r>
              <a:endParaRPr lang="ko-KR" altLang="en-US" sz="1400" dirty="0">
                <a:solidFill>
                  <a:srgbClr val="1429A0"/>
                </a:solidFill>
              </a:endParaRPr>
            </a:p>
          </p:txBody>
        </p:sp>
      </p:grpSp>
      <p:sp>
        <p:nvSpPr>
          <p:cNvPr id="42" name="직사각형 41">
            <a:extLst>
              <a:ext uri="{FF2B5EF4-FFF2-40B4-BE49-F238E27FC236}">
                <a16:creationId xmlns:a16="http://schemas.microsoft.com/office/drawing/2014/main" xmlns="" id="{F1B12DA7-C15F-4B00-8AB3-088BA5E0B6A4}"/>
              </a:ext>
            </a:extLst>
          </p:cNvPr>
          <p:cNvSpPr/>
          <p:nvPr/>
        </p:nvSpPr>
        <p:spPr>
          <a:xfrm>
            <a:off x="5391627" y="3937492"/>
            <a:ext cx="3574874" cy="110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attribute value of the two objects are both [10, 20, 30] but they are two different objects that are  stored in separate memory space. Thus, the ids are different.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is operator compares id values)</a:t>
            </a:r>
          </a:p>
        </p:txBody>
      </p:sp>
      <p:sp>
        <p:nvSpPr>
          <p:cNvPr id="28" name="직사각형 2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2" name="직사각형 3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Object’s identity operator : is, is not</a:t>
            </a:r>
          </a:p>
        </p:txBody>
      </p:sp>
      <p:sp>
        <p:nvSpPr>
          <p:cNvPr id="34" name="TextBox 33">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2.1. Referring identical object via object’s id</a:t>
            </a:r>
          </a:p>
        </p:txBody>
      </p:sp>
      <p:sp>
        <p:nvSpPr>
          <p:cNvPr id="35" name="직사각형 34">
            <a:extLst>
              <a:ext uri="{FF2B5EF4-FFF2-40B4-BE49-F238E27FC236}">
                <a16:creationId xmlns="" xmlns:a16="http://schemas.microsoft.com/office/drawing/2014/main"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Check the results by printing id(</a:t>
            </a:r>
            <a:r>
              <a:rPr lang="en-US" altLang="ko-KR" sz="1300" dirty="0" err="1">
                <a:solidFill>
                  <a:schemeClr val="tx1"/>
                </a:solidFill>
                <a:latin typeface="SamsungOne 400" panose="020B0503030303020204" pitchFamily="34" charset="0"/>
                <a:ea typeface="SamsungOne 400" panose="020B0503030303020204" pitchFamily="34" charset="0"/>
              </a:rPr>
              <a:t>list_a</a:t>
            </a:r>
            <a:r>
              <a:rPr lang="en-US" altLang="ko-KR" sz="1300" dirty="0">
                <a:solidFill>
                  <a:schemeClr val="tx1"/>
                </a:solidFill>
                <a:latin typeface="SamsungOne 400" panose="020B0503030303020204" pitchFamily="34" charset="0"/>
                <a:ea typeface="SamsungOne 400" panose="020B0503030303020204" pitchFamily="34" charset="0"/>
              </a:rPr>
              <a:t>) and id(</a:t>
            </a:r>
            <a:r>
              <a:rPr lang="en-US" altLang="ko-KR" sz="1300" dirty="0" err="1">
                <a:solidFill>
                  <a:schemeClr val="tx1"/>
                </a:solidFill>
                <a:latin typeface="SamsungOne 400" panose="020B0503030303020204" pitchFamily="34" charset="0"/>
                <a:ea typeface="SamsungOne 400" panose="020B0503030303020204" pitchFamily="34" charset="0"/>
              </a:rPr>
              <a:t>list_b</a:t>
            </a:r>
            <a:r>
              <a:rPr lang="en-US" altLang="ko-KR" sz="1300" dirty="0">
                <a:solidFill>
                  <a:schemeClr val="tx1"/>
                </a:solidFill>
                <a:latin typeface="SamsungOne 400" panose="020B0503030303020204" pitchFamily="34" charset="0"/>
                <a:ea typeface="SamsungOne 400" panose="020B0503030303020204" pitchFamily="34" charset="0"/>
              </a:rPr>
              <a:t>)</a:t>
            </a:r>
          </a:p>
        </p:txBody>
      </p:sp>
      <p:sp>
        <p:nvSpPr>
          <p:cNvPr id="43" name="직사각형 42">
            <a:extLst>
              <a:ext uri="{FF2B5EF4-FFF2-40B4-BE49-F238E27FC236}">
                <a16:creationId xmlns="" xmlns:a16="http://schemas.microsoft.com/office/drawing/2014/main" id="{5D0FA3B9-5FEB-458E-BC94-AB11CC4B58C9}"/>
              </a:ext>
            </a:extLst>
          </p:cNvPr>
          <p:cNvSpPr/>
          <p:nvPr/>
        </p:nvSpPr>
        <p:spPr>
          <a:xfrm>
            <a:off x="580388" y="304205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print result shows that </a:t>
            </a:r>
            <a:r>
              <a:rPr lang="en-US" altLang="ko-KR" sz="1300" dirty="0" err="1">
                <a:solidFill>
                  <a:schemeClr val="tx1"/>
                </a:solidFill>
                <a:latin typeface="SamsungOne 400" panose="020B0503030303020204" pitchFamily="34" charset="0"/>
                <a:ea typeface="SamsungOne 400" panose="020B0503030303020204" pitchFamily="34" charset="0"/>
              </a:rPr>
              <a:t>list_a</a:t>
            </a:r>
            <a:r>
              <a:rPr lang="en-US" altLang="ko-KR" sz="1300" dirty="0">
                <a:solidFill>
                  <a:schemeClr val="tx1"/>
                </a:solidFill>
                <a:latin typeface="SamsungOne 400" panose="020B0503030303020204" pitchFamily="34" charset="0"/>
                <a:ea typeface="SamsungOne 400" panose="020B0503030303020204" pitchFamily="34" charset="0"/>
              </a:rPr>
              <a:t> and </a:t>
            </a:r>
            <a:r>
              <a:rPr lang="en-US" altLang="ko-KR" sz="1300" dirty="0" err="1">
                <a:solidFill>
                  <a:schemeClr val="tx1"/>
                </a:solidFill>
                <a:latin typeface="SamsungOne 400" panose="020B0503030303020204" pitchFamily="34" charset="0"/>
                <a:ea typeface="SamsungOne 400" panose="020B0503030303020204" pitchFamily="34" charset="0"/>
              </a:rPr>
              <a:t>list_b</a:t>
            </a:r>
            <a:r>
              <a:rPr lang="en-US" altLang="ko-KR" sz="1300" dirty="0">
                <a:solidFill>
                  <a:schemeClr val="tx1"/>
                </a:solidFill>
                <a:latin typeface="SamsungOne 400" panose="020B0503030303020204" pitchFamily="34" charset="0"/>
                <a:ea typeface="SamsungOne 400" panose="020B0503030303020204" pitchFamily="34" charset="0"/>
              </a:rPr>
              <a:t> have different id values. </a:t>
            </a:r>
          </a:p>
        </p:txBody>
      </p:sp>
    </p:spTree>
    <p:extLst>
      <p:ext uri="{BB962C8B-B14F-4D97-AF65-F5344CB8AC3E}">
        <p14:creationId xmlns:p14="http://schemas.microsoft.com/office/powerpoint/2010/main" val="385391680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775200" y="4374209"/>
            <a:ext cx="8355599" cy="1226431"/>
            <a:chOff x="871957" y="4515404"/>
            <a:chExt cx="8355599" cy="1226431"/>
          </a:xfrm>
        </p:grpSpPr>
        <p:grpSp>
          <p:nvGrpSpPr>
            <p:cNvPr id="31" name="그룹 30">
              <a:extLst>
                <a:ext uri="{FF2B5EF4-FFF2-40B4-BE49-F238E27FC236}">
                  <a16:creationId xmlns:a16="http://schemas.microsoft.com/office/drawing/2014/main" xmlns="" id="{6E8CCC20-F9D0-47F1-9EBD-214C205CA755}"/>
                </a:ext>
              </a:extLst>
            </p:cNvPr>
            <p:cNvGrpSpPr/>
            <p:nvPr/>
          </p:nvGrpSpPr>
          <p:grpSpPr>
            <a:xfrm>
              <a:off x="871957" y="4515404"/>
              <a:ext cx="4605203" cy="1226431"/>
              <a:chOff x="789757" y="5020885"/>
              <a:chExt cx="5860425" cy="1275386"/>
            </a:xfrm>
          </p:grpSpPr>
          <p:sp>
            <p:nvSpPr>
              <p:cNvPr id="33" name="TextBox 32">
                <a:extLst>
                  <a:ext uri="{FF2B5EF4-FFF2-40B4-BE49-F238E27FC236}">
                    <a16:creationId xmlns:a16="http://schemas.microsoft.com/office/drawing/2014/main" xmlns="" id="{4D54B2A7-8139-485F-B937-DD59F8F04DAB}"/>
                  </a:ext>
                </a:extLst>
              </p:cNvPr>
              <p:cNvSpPr txBox="1"/>
              <p:nvPr/>
            </p:nvSpPr>
            <p:spPr>
              <a:xfrm>
                <a:off x="789758" y="5111204"/>
                <a:ext cx="2128009" cy="320062"/>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SamsungOne 400" panose="020B0503030303020204" pitchFamily="34" charset="0"/>
                    <a:ea typeface="SamsungOne 400" panose="020B0503030303020204" pitchFamily="34" charset="0"/>
                  </a:rPr>
                  <a:t>a</a:t>
                </a:r>
                <a:endParaRPr lang="ko-KR" altLang="en-US" dirty="0">
                  <a:latin typeface="SamsungOne 400" panose="020B0503030303020204" pitchFamily="34" charset="0"/>
                  <a:ea typeface="D2Coding" panose="020B0609020101020101" pitchFamily="49" charset="-127"/>
                </a:endParaRPr>
              </a:p>
            </p:txBody>
          </p:sp>
          <p:sp>
            <p:nvSpPr>
              <p:cNvPr id="34" name="TextBox 33">
                <a:extLst>
                  <a:ext uri="{FF2B5EF4-FFF2-40B4-BE49-F238E27FC236}">
                    <a16:creationId xmlns:a16="http://schemas.microsoft.com/office/drawing/2014/main" xmlns="" id="{B4A5DBB4-B920-4A5A-9F6B-63BB23E93E2E}"/>
                  </a:ext>
                </a:extLst>
              </p:cNvPr>
              <p:cNvSpPr txBox="1"/>
              <p:nvPr/>
            </p:nvSpPr>
            <p:spPr>
              <a:xfrm>
                <a:off x="789757" y="5926939"/>
                <a:ext cx="2128009" cy="320062"/>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SamsungOne 400" panose="020B0503030303020204" pitchFamily="34" charset="0"/>
                    <a:ea typeface="SamsungOne 400" panose="020B0503030303020204" pitchFamily="34" charset="0"/>
                  </a:rPr>
                  <a:t>b</a:t>
                </a:r>
                <a:endParaRPr lang="ko-KR" altLang="en-US" dirty="0">
                  <a:latin typeface="SamsungOne 400" panose="020B0503030303020204" pitchFamily="34" charset="0"/>
                  <a:ea typeface="D2Coding" panose="020B0609020101020101" pitchFamily="49" charset="-127"/>
                </a:endParaRPr>
              </a:p>
            </p:txBody>
          </p:sp>
          <p:cxnSp>
            <p:nvCxnSpPr>
              <p:cNvPr id="35" name="직선 화살표 연결선 34">
                <a:extLst>
                  <a:ext uri="{FF2B5EF4-FFF2-40B4-BE49-F238E27FC236}">
                    <a16:creationId xmlns:a16="http://schemas.microsoft.com/office/drawing/2014/main" xmlns="" id="{B91EE4E1-37A0-4617-A7EA-42C9A5F00900}"/>
                  </a:ext>
                </a:extLst>
              </p:cNvPr>
              <p:cNvCxnSpPr>
                <a:stCxn id="33" idx="3"/>
                <a:endCxn id="37" idx="1"/>
              </p:cNvCxnSpPr>
              <p:nvPr/>
            </p:nvCxnSpPr>
            <p:spPr>
              <a:xfrm>
                <a:off x="2917767" y="5271236"/>
                <a:ext cx="756457" cy="370347"/>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xmlns="" id="{8838048D-AD68-45C6-B76D-B78A835CAAE9}"/>
                  </a:ext>
                </a:extLst>
              </p:cNvPr>
              <p:cNvCxnSpPr>
                <a:endCxn id="37" idx="1"/>
              </p:cNvCxnSpPr>
              <p:nvPr/>
            </p:nvCxnSpPr>
            <p:spPr>
              <a:xfrm flipV="1">
                <a:off x="2917767" y="5641582"/>
                <a:ext cx="756457" cy="470023"/>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8AFAC0B4-1C9C-423F-8BDD-D62D7D03B407}"/>
                  </a:ext>
                </a:extLst>
              </p:cNvPr>
              <p:cNvSpPr/>
              <p:nvPr/>
            </p:nvSpPr>
            <p:spPr>
              <a:xfrm>
                <a:off x="3674224" y="5411756"/>
                <a:ext cx="2502131" cy="4596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400" dirty="0">
                    <a:latin typeface="SamsungOne 400" panose="020B0503030303020204" pitchFamily="34" charset="0"/>
                    <a:ea typeface="SamsungOne 400" panose="020B0503030303020204" pitchFamily="34" charset="0"/>
                  </a:rPr>
                  <a:t>‘ABC’</a:t>
                </a:r>
                <a:endParaRPr lang="ko-KR" altLang="en-US" sz="1400" dirty="0">
                  <a:latin typeface="SamsungOne 400" panose="020B0503030303020204" pitchFamily="34" charset="0"/>
                </a:endParaRPr>
              </a:p>
            </p:txBody>
          </p:sp>
          <p:sp>
            <p:nvSpPr>
              <p:cNvPr id="38" name="오른쪽 중괄호 37">
                <a:extLst>
                  <a:ext uri="{FF2B5EF4-FFF2-40B4-BE49-F238E27FC236}">
                    <a16:creationId xmlns:a16="http://schemas.microsoft.com/office/drawing/2014/main" xmlns="" id="{7540CBCF-16F7-4FDF-A023-B375B051477E}"/>
                  </a:ext>
                </a:extLst>
              </p:cNvPr>
              <p:cNvSpPr/>
              <p:nvPr/>
            </p:nvSpPr>
            <p:spPr>
              <a:xfrm>
                <a:off x="6317673" y="5020885"/>
                <a:ext cx="332509" cy="1275386"/>
              </a:xfrm>
              <a:prstGeom prst="rightBrace">
                <a:avLst>
                  <a:gd name="adj1" fmla="val 0"/>
                  <a:gd name="adj2" fmla="val 50000"/>
                </a:avLst>
              </a:prstGeom>
              <a:ln w="1270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p>
            </p:txBody>
          </p:sp>
          <p:sp>
            <p:nvSpPr>
              <p:cNvPr id="39" name="직사각형 38">
                <a:extLst>
                  <a:ext uri="{FF2B5EF4-FFF2-40B4-BE49-F238E27FC236}">
                    <a16:creationId xmlns:a16="http://schemas.microsoft.com/office/drawing/2014/main" xmlns="" id="{430CFB84-E2BB-48CE-89F9-D169E613382F}"/>
                  </a:ext>
                </a:extLst>
              </p:cNvPr>
              <p:cNvSpPr/>
              <p:nvPr/>
            </p:nvSpPr>
            <p:spPr>
              <a:xfrm>
                <a:off x="4292111" y="5083811"/>
                <a:ext cx="992579" cy="307777"/>
              </a:xfrm>
              <a:prstGeom prst="rect">
                <a:avLst/>
              </a:prstGeom>
            </p:spPr>
            <p:txBody>
              <a:bodyPr wrap="none">
                <a:spAutoFit/>
              </a:bodyPr>
              <a:lstStyle/>
              <a:p>
                <a:r>
                  <a:rPr lang="en-US" altLang="ko-KR" sz="1400" kern="0" dirty="0">
                    <a:solidFill>
                      <a:srgbClr val="000000"/>
                    </a:solidFill>
                    <a:latin typeface="D2Coding"/>
                    <a:ea typeface="D2Coding"/>
                  </a:rPr>
                  <a:t>765323962</a:t>
                </a:r>
                <a:endParaRPr lang="ko-KR" altLang="en-US" sz="1400" dirty="0"/>
              </a:p>
            </p:txBody>
          </p:sp>
        </p:grpSp>
        <p:sp>
          <p:nvSpPr>
            <p:cNvPr id="27" name="직사각형 26">
              <a:extLst>
                <a:ext uri="{FF2B5EF4-FFF2-40B4-BE49-F238E27FC236}">
                  <a16:creationId xmlns:a16="http://schemas.microsoft.com/office/drawing/2014/main" xmlns="" id="{F1B12DA7-C15F-4B00-8AB3-088BA5E0B6A4}"/>
                </a:ext>
              </a:extLst>
            </p:cNvPr>
            <p:cNvSpPr/>
            <p:nvPr/>
          </p:nvSpPr>
          <p:spPr>
            <a:xfrm>
              <a:off x="5652682" y="4605226"/>
              <a:ext cx="3574874" cy="110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Python’s </a:t>
              </a:r>
              <a:r>
                <a:rPr lang="en-US" altLang="ko-KR" sz="1300" dirty="0">
                  <a:solidFill>
                    <a:schemeClr val="tx1"/>
                  </a:solidFill>
                  <a:latin typeface="SamsungOne 400" panose="020B0503030303020204" pitchFamily="34" charset="0"/>
                  <a:ea typeface="SamsungOne 400" panose="020B0503030303020204" pitchFamily="34" charset="0"/>
                </a:rPr>
                <a:t>str object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stores string objects in a storage table. Then, if it assigns the same string to a and b, it refers a single store location to save memory space.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refer the same object. </a:t>
              </a:r>
              <a:endParaRPr lang="ko-KR" altLang="en-US" sz="1300" dirty="0">
                <a:solidFill>
                  <a:prstClr val="black">
                    <a:lumMod val="85000"/>
                    <a:lumOff val="15000"/>
                  </a:prstClr>
                </a:solidFill>
                <a:latin typeface="SamsungOne 400" panose="020B0503030303020204" pitchFamily="34" charset="0"/>
              </a:endParaRPr>
            </a:p>
          </p:txBody>
        </p:sp>
      </p:grpSp>
      <p:sp>
        <p:nvSpPr>
          <p:cNvPr id="21" name="직사각형 2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8" name="직사각형 2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Object’s identity operator : is, is not</a:t>
            </a:r>
          </a:p>
        </p:txBody>
      </p:sp>
      <p:sp>
        <p:nvSpPr>
          <p:cNvPr id="30" name="TextBox 29">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2.1. Referring identical object via object’s id</a:t>
            </a:r>
          </a:p>
        </p:txBody>
      </p:sp>
      <p:sp>
        <p:nvSpPr>
          <p:cNvPr id="32" name="직사각형 31">
            <a:extLst>
              <a:ext uri="{FF2B5EF4-FFF2-40B4-BE49-F238E27FC236}">
                <a16:creationId xmlns="" xmlns:a16="http://schemas.microsoft.com/office/drawing/2014/main" id="{5D0FA3B9-5FEB-458E-BC94-AB11CC4B58C9}"/>
              </a:ext>
            </a:extLst>
          </p:cNvPr>
          <p:cNvSpPr/>
          <p:nvPr/>
        </p:nvSpPr>
        <p:spPr>
          <a:xfrm>
            <a:off x="580388" y="2024153"/>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and b in the code below refers the string ‘ABC’. Here a and b refers the same object unlike the lists. Why?</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strings are immutable, this approach doesn’t have any issues. </a:t>
            </a:r>
          </a:p>
        </p:txBody>
      </p:sp>
      <p:grpSp>
        <p:nvGrpSpPr>
          <p:cNvPr id="3" name="그룹 2"/>
          <p:cNvGrpSpPr/>
          <p:nvPr/>
        </p:nvGrpSpPr>
        <p:grpSpPr>
          <a:xfrm>
            <a:off x="503666" y="2548455"/>
            <a:ext cx="8990003" cy="1492383"/>
            <a:chOff x="503666" y="2555179"/>
            <a:chExt cx="8990003" cy="1492383"/>
          </a:xfrm>
        </p:grpSpPr>
        <p:pic>
          <p:nvPicPr>
            <p:cNvPr id="5" name="그림 4">
              <a:extLst>
                <a:ext uri="{FF2B5EF4-FFF2-40B4-BE49-F238E27FC236}">
                  <a16:creationId xmlns:a16="http://schemas.microsoft.com/office/drawing/2014/main" xmlns="" id="{145F6CA2-80DB-4916-903C-4F0D26897092}"/>
                </a:ext>
              </a:extLst>
            </p:cNvPr>
            <p:cNvPicPr>
              <a:picLocks noChangeAspect="1"/>
            </p:cNvPicPr>
            <p:nvPr/>
          </p:nvPicPr>
          <p:blipFill>
            <a:blip r:embed="rId4"/>
            <a:stretch>
              <a:fillRect/>
            </a:stretch>
          </p:blipFill>
          <p:spPr>
            <a:xfrm>
              <a:off x="503666" y="2555179"/>
              <a:ext cx="8990003" cy="1492383"/>
            </a:xfrm>
            <a:prstGeom prst="rect">
              <a:avLst/>
            </a:prstGeom>
          </p:spPr>
        </p:pic>
        <p:sp>
          <p:nvSpPr>
            <p:cNvPr id="22" name="TextBox 21">
              <a:extLst>
                <a:ext uri="{FF2B5EF4-FFF2-40B4-BE49-F238E27FC236}">
                  <a16:creationId xmlns:a16="http://schemas.microsoft.com/office/drawing/2014/main" xmlns="" id="{9D3A6B64-0ED5-4347-974C-83BD64B8B6C0}"/>
                </a:ext>
              </a:extLst>
            </p:cNvPr>
            <p:cNvSpPr txBox="1"/>
            <p:nvPr/>
          </p:nvSpPr>
          <p:spPr>
            <a:xfrm>
              <a:off x="3421441" y="3175193"/>
              <a:ext cx="3483646" cy="253916"/>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The </a:t>
              </a:r>
              <a:r>
                <a:rPr kumimoji="1" lang="en-US" altLang="ko-KR" sz="1050" i="1" dirty="0">
                  <a:solidFill>
                    <a:srgbClr val="2E8489"/>
                  </a:solidFill>
                  <a:latin typeface="D2Coding" panose="020B0609020101020101" pitchFamily="49" charset="-127"/>
                  <a:ea typeface="D2Coding" panose="020B0609020101020101" pitchFamily="49" charset="-127"/>
                </a:rPr>
                <a:t>string object a and b refer the same object</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sp>
          <p:nvSpPr>
            <p:cNvPr id="20" name="TextBox 19">
              <a:extLst>
                <a:ext uri="{FF2B5EF4-FFF2-40B4-BE49-F238E27FC236}">
                  <a16:creationId xmlns:a16="http://schemas.microsoft.com/office/drawing/2014/main" xmlns="" id="{B46275CF-651C-C244-8565-5C3D6AD4A297}"/>
                </a:ext>
              </a:extLst>
            </p:cNvPr>
            <p:cNvSpPr txBox="1"/>
            <p:nvPr/>
          </p:nvSpPr>
          <p:spPr>
            <a:xfrm>
              <a:off x="3421441" y="3008249"/>
              <a:ext cx="3752950" cy="180000"/>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Compares </a:t>
              </a:r>
              <a:r>
                <a:rPr kumimoji="1" lang="en-US" altLang="ko-KR" sz="1050" i="1" dirty="0">
                  <a:solidFill>
                    <a:srgbClr val="2E8489"/>
                  </a:solidFill>
                  <a:latin typeface="D2Coding" panose="020B0609020101020101" pitchFamily="49" charset="-127"/>
                  <a:ea typeface="D2Coding" panose="020B0609020101020101" pitchFamily="49" charset="-127"/>
                </a:rPr>
                <a:t>if the string object a and b are </a:t>
              </a:r>
              <a:r>
                <a:rPr lang="en-US" altLang="ko-KR" sz="1050" i="1" dirty="0">
                  <a:solidFill>
                    <a:srgbClr val="2E8489"/>
                  </a:solidFill>
                  <a:latin typeface="D2Coding" panose="020B0609020101020101" pitchFamily="49" charset="-127"/>
                  <a:ea typeface="D2Coding" panose="020B0609020101020101" pitchFamily="49" charset="-127"/>
                </a:rPr>
                <a:t>identical</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sp>
          <p:nvSpPr>
            <p:cNvPr id="2" name="TextBox 1">
              <a:extLst>
                <a:ext uri="{FF2B5EF4-FFF2-40B4-BE49-F238E27FC236}">
                  <a16:creationId xmlns:a16="http://schemas.microsoft.com/office/drawing/2014/main" xmlns="" id="{CECD0498-77F9-4E4F-882E-9C79F4D7EE18}"/>
                </a:ext>
              </a:extLst>
            </p:cNvPr>
            <p:cNvSpPr txBox="1"/>
            <p:nvPr/>
          </p:nvSpPr>
          <p:spPr>
            <a:xfrm>
              <a:off x="3421441" y="2690123"/>
              <a:ext cx="2945037" cy="180000"/>
            </a:xfrm>
            <a:prstGeom prst="rect">
              <a:avLst/>
            </a:prstGeom>
            <a:solidFill>
              <a:srgbClr val="F7F7F7"/>
            </a:solidFill>
          </p:spPr>
          <p:txBody>
            <a:bodyPr wrap="none" rtlCol="0" anchor="ctr">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lang="en-US" altLang="ko-KR" sz="1050" i="1" dirty="0">
                  <a:solidFill>
                    <a:srgbClr val="2E8489"/>
                  </a:solidFill>
                  <a:latin typeface="D2Coding" panose="020B0609020101020101" pitchFamily="49" charset="-127"/>
                  <a:ea typeface="D2Coding" panose="020B0609020101020101" pitchFamily="49" charset="-127"/>
                </a:rPr>
                <a:t>V</a:t>
              </a:r>
              <a:r>
                <a:rPr kumimoji="1" lang="en-US" altLang="ko-KR" sz="1050" i="1" dirty="0" smtClean="0">
                  <a:solidFill>
                    <a:srgbClr val="2E8489"/>
                  </a:solidFill>
                  <a:latin typeface="D2Coding" panose="020B0609020101020101" pitchFamily="49" charset="-127"/>
                  <a:ea typeface="D2Coding" panose="020B0609020101020101" pitchFamily="49" charset="-127"/>
                </a:rPr>
                <a:t>ariable </a:t>
              </a:r>
              <a:r>
                <a:rPr kumimoji="1" lang="en-US" altLang="ko-KR" sz="1050" i="1" dirty="0">
                  <a:solidFill>
                    <a:srgbClr val="2E8489"/>
                  </a:solidFill>
                  <a:latin typeface="D2Coding" panose="020B0609020101020101" pitchFamily="49" charset="-127"/>
                  <a:ea typeface="D2Coding" panose="020B0609020101020101" pitchFamily="49" charset="-127"/>
                </a:rPr>
                <a:t>a that refers a string object </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sp>
          <p:nvSpPr>
            <p:cNvPr id="18" name="TextBox 17">
              <a:extLst>
                <a:ext uri="{FF2B5EF4-FFF2-40B4-BE49-F238E27FC236}">
                  <a16:creationId xmlns:a16="http://schemas.microsoft.com/office/drawing/2014/main" xmlns="" id="{9C6B0007-6EE0-2544-A523-E6B3220496D6}"/>
                </a:ext>
              </a:extLst>
            </p:cNvPr>
            <p:cNvSpPr txBox="1"/>
            <p:nvPr/>
          </p:nvSpPr>
          <p:spPr>
            <a:xfrm>
              <a:off x="3421441" y="2832215"/>
              <a:ext cx="2945037" cy="180000"/>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Variable </a:t>
              </a:r>
              <a:r>
                <a:rPr kumimoji="1" lang="en-US" altLang="ko-KR" sz="1050" i="1" dirty="0">
                  <a:solidFill>
                    <a:srgbClr val="2E8489"/>
                  </a:solidFill>
                  <a:latin typeface="D2Coding" panose="020B0609020101020101" pitchFamily="49" charset="-127"/>
                  <a:ea typeface="D2Coding" panose="020B0609020101020101" pitchFamily="49" charset="-127"/>
                </a:rPr>
                <a:t>b that refers a string object </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964511647"/>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80388" y="2462086"/>
            <a:ext cx="8853394" cy="3130131"/>
            <a:chOff x="580388" y="2462086"/>
            <a:chExt cx="8853394" cy="3130131"/>
          </a:xfrm>
        </p:grpSpPr>
        <p:pic>
          <p:nvPicPr>
            <p:cNvPr id="7" name="그림 6" descr="텍스트이(가) 표시된 사진&#10;&#10;자동 생성된 설명">
              <a:extLst>
                <a:ext uri="{FF2B5EF4-FFF2-40B4-BE49-F238E27FC236}">
                  <a16:creationId xmlns:a16="http://schemas.microsoft.com/office/drawing/2014/main" xmlns="" id="{0665C852-38A1-4671-AA9A-CD908B45B6E3}"/>
                </a:ext>
              </a:extLst>
            </p:cNvPr>
            <p:cNvPicPr>
              <a:picLocks noChangeAspect="1"/>
            </p:cNvPicPr>
            <p:nvPr/>
          </p:nvPicPr>
          <p:blipFill>
            <a:blip r:embed="rId3"/>
            <a:stretch>
              <a:fillRect/>
            </a:stretch>
          </p:blipFill>
          <p:spPr>
            <a:xfrm>
              <a:off x="580388" y="2462086"/>
              <a:ext cx="8853394" cy="3130131"/>
            </a:xfrm>
            <a:prstGeom prst="rect">
              <a:avLst/>
            </a:prstGeom>
          </p:spPr>
        </p:pic>
        <p:sp>
          <p:nvSpPr>
            <p:cNvPr id="2" name="TextBox 1">
              <a:extLst>
                <a:ext uri="{FF2B5EF4-FFF2-40B4-BE49-F238E27FC236}">
                  <a16:creationId xmlns:a16="http://schemas.microsoft.com/office/drawing/2014/main" xmlns="" id="{40025312-076A-9D4A-AEB7-E717D5238007}"/>
                </a:ext>
              </a:extLst>
            </p:cNvPr>
            <p:cNvSpPr txBox="1"/>
            <p:nvPr/>
          </p:nvSpPr>
          <p:spPr>
            <a:xfrm>
              <a:off x="3740237" y="3680132"/>
              <a:ext cx="4224233" cy="253916"/>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 operator has not been defined in Vector2D : prints error</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sp>
          <p:nvSpPr>
            <p:cNvPr id="9" name="TextBox 8">
              <a:extLst>
                <a:ext uri="{FF2B5EF4-FFF2-40B4-BE49-F238E27FC236}">
                  <a16:creationId xmlns:a16="http://schemas.microsoft.com/office/drawing/2014/main" xmlns="" id="{E6007374-74B6-2241-9124-8536E2EDAD24}"/>
                </a:ext>
              </a:extLst>
            </p:cNvPr>
            <p:cNvSpPr txBox="1"/>
            <p:nvPr/>
          </p:nvSpPr>
          <p:spPr>
            <a:xfrm>
              <a:off x="3719383" y="4805336"/>
              <a:ext cx="4224233" cy="253916"/>
            </a:xfrm>
            <a:prstGeom prst="rect">
              <a:avLst/>
            </a:prstGeom>
            <a:solidFill>
              <a:schemeClr val="bg1"/>
            </a:solidFill>
          </p:spPr>
          <p:txBody>
            <a:bodyPr wrap="none" rtlCol="0">
              <a:spAutoFit/>
            </a:bodyPr>
            <a:lstStyle/>
            <a:p>
              <a:r>
                <a:rPr kumimoji="1" lang="en-US" altLang="ko-KR" sz="1050" i="1" dirty="0">
                  <a:solidFill>
                    <a:srgbClr val="C00000"/>
                  </a:solidFill>
                  <a:latin typeface="D2Coding" panose="020B0609020101020101" pitchFamily="49" charset="-127"/>
                  <a:ea typeface="D2Coding" panose="020B0609020101020101" pitchFamily="49" charset="-127"/>
                </a:rPr>
                <a:t># + operator has not been defined in Vector2D : prints error</a:t>
              </a:r>
              <a:endParaRPr kumimoji="1" lang="ko-KR" altLang="en-US" sz="1050" i="1" dirty="0">
                <a:solidFill>
                  <a:srgbClr val="C00000"/>
                </a:solidFill>
                <a:latin typeface="D2Coding" panose="020B0609020101020101" pitchFamily="49" charset="-127"/>
                <a:ea typeface="D2Coding" panose="020B0609020101020101" pitchFamily="49" charset="-127"/>
              </a:endParaRPr>
            </a:p>
          </p:txBody>
        </p:sp>
      </p:grpSp>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8" name="TextBox 17">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Necessity of special methods</a:t>
            </a:r>
          </a:p>
        </p:txBody>
      </p:sp>
      <p:sp>
        <p:nvSpPr>
          <p:cNvPr id="19" name="직사각형 18">
            <a:extLst>
              <a:ext uri="{FF2B5EF4-FFF2-40B4-BE49-F238E27FC236}">
                <a16:creationId xmlns="" xmlns:a16="http://schemas.microsoft.com/office/drawing/2014/main" id="{5D0FA3B9-5FEB-458E-BC94-AB11CC4B58C9}"/>
              </a:ext>
            </a:extLst>
          </p:cNvPr>
          <p:cNvSpPr/>
          <p:nvPr/>
        </p:nvSpPr>
        <p:spPr>
          <a:xfrm>
            <a:off x="580388" y="2024153"/>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Construct a class named Vector 2D that expresses two-dimensional vectors and observe the necessity of special methods in this class. Why does v1 + v2 produce an error in the code below?</a:t>
            </a:r>
          </a:p>
        </p:txBody>
      </p:sp>
    </p:spTree>
    <p:extLst>
      <p:ext uri="{BB962C8B-B14F-4D97-AF65-F5344CB8AC3E}">
        <p14:creationId xmlns:p14="http://schemas.microsoft.com/office/powerpoint/2010/main" val="4120799424"/>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xmlns="" id="{A9DB7DD0-AA7A-4B07-8996-7FC36E5F9099}"/>
              </a:ext>
            </a:extLst>
          </p:cNvPr>
          <p:cNvGrpSpPr/>
          <p:nvPr/>
        </p:nvGrpSpPr>
        <p:grpSpPr>
          <a:xfrm>
            <a:off x="580388" y="5287552"/>
            <a:ext cx="8802143" cy="942511"/>
            <a:chOff x="676851" y="3081413"/>
            <a:chExt cx="8802143" cy="942511"/>
          </a:xfrm>
        </p:grpSpPr>
        <p:sp>
          <p:nvSpPr>
            <p:cNvPr id="27" name="모서리가 둥근 직사각형 4">
              <a:extLst>
                <a:ext uri="{FF2B5EF4-FFF2-40B4-BE49-F238E27FC236}">
                  <a16:creationId xmlns:a16="http://schemas.microsoft.com/office/drawing/2014/main" xmlns="" id="{D49205AF-D745-4C79-8100-FE9EACB201DB}"/>
                </a:ext>
              </a:extLst>
            </p:cNvPr>
            <p:cNvSpPr/>
            <p:nvPr/>
          </p:nvSpPr>
          <p:spPr>
            <a:xfrm>
              <a:off x="676851" y="3081413"/>
              <a:ext cx="8802143" cy="9425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9"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31" name="TextBox 21">
              <a:extLst>
                <a:ext uri="{FF2B5EF4-FFF2-40B4-BE49-F238E27FC236}">
                  <a16:creationId xmlns:a16="http://schemas.microsoft.com/office/drawing/2014/main" xmlns="" id="{56521AD1-2372-4709-9497-BC4191E7C8E0}"/>
                </a:ext>
              </a:extLst>
            </p:cNvPr>
            <p:cNvSpPr txBox="1"/>
            <p:nvPr/>
          </p:nvSpPr>
          <p:spPr>
            <a:xfrm>
              <a:off x="1036274" y="3504419"/>
              <a:ext cx="8108322" cy="44627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Prints the sum of two vectors by using the add method named v1.add(v2).</a:t>
              </a:r>
              <a:endParaRPr lang="ko-KR" altLang="en-US" sz="1200" dirty="0">
                <a:solidFill>
                  <a:prstClr val="black">
                    <a:lumMod val="85000"/>
                    <a:lumOff val="15000"/>
                  </a:prstClr>
                </a:solidFill>
                <a:latin typeface="SamsungOne 400" panose="020B0503030303020204" pitchFamily="34" charset="0"/>
              </a:endParaRP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Using operators such as +, - will be more convenient that the add method. </a:t>
              </a:r>
            </a:p>
          </p:txBody>
        </p:sp>
      </p:gr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8" name="직사각형 17">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9" name="TextBox 18">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Necessity of special methods</a:t>
            </a:r>
          </a:p>
        </p:txBody>
      </p:sp>
      <p:sp>
        <p:nvSpPr>
          <p:cNvPr id="20" name="직사각형 19">
            <a:extLst>
              <a:ext uri="{FF2B5EF4-FFF2-40B4-BE49-F238E27FC236}">
                <a16:creationId xmlns="" xmlns:a16="http://schemas.microsoft.com/office/drawing/2014/main" id="{5D0FA3B9-5FEB-458E-BC94-AB11CC4B58C9}"/>
              </a:ext>
            </a:extLst>
          </p:cNvPr>
          <p:cNvSpPr/>
          <p:nvPr/>
        </p:nvSpPr>
        <p:spPr>
          <a:xfrm>
            <a:off x="580388" y="2024153"/>
            <a:ext cx="832298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reason for the error is because the code does not state how the class will operate additions within.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Define a method named add as follows and add the x component and y component of the two vectors. Then, return a Vector2D that has values of these components as the initial value. </a:t>
            </a:r>
          </a:p>
        </p:txBody>
      </p:sp>
      <p:grpSp>
        <p:nvGrpSpPr>
          <p:cNvPr id="2" name="그룹 1"/>
          <p:cNvGrpSpPr/>
          <p:nvPr/>
        </p:nvGrpSpPr>
        <p:grpSpPr>
          <a:xfrm>
            <a:off x="580388" y="2767811"/>
            <a:ext cx="8802143" cy="2353809"/>
            <a:chOff x="580388" y="2767811"/>
            <a:chExt cx="8802143" cy="2353809"/>
          </a:xfrm>
        </p:grpSpPr>
        <p:pic>
          <p:nvPicPr>
            <p:cNvPr id="4" name="그림 3">
              <a:extLst>
                <a:ext uri="{FF2B5EF4-FFF2-40B4-BE49-F238E27FC236}">
                  <a16:creationId xmlns:a16="http://schemas.microsoft.com/office/drawing/2014/main" xmlns="" id="{8602C958-8B23-4B83-8F64-8AC89B33A79A}"/>
                </a:ext>
              </a:extLst>
            </p:cNvPr>
            <p:cNvPicPr>
              <a:picLocks noChangeAspect="1"/>
            </p:cNvPicPr>
            <p:nvPr/>
          </p:nvPicPr>
          <p:blipFill>
            <a:blip r:embed="rId5"/>
            <a:stretch>
              <a:fillRect/>
            </a:stretch>
          </p:blipFill>
          <p:spPr>
            <a:xfrm>
              <a:off x="580388" y="2769169"/>
              <a:ext cx="6907364" cy="2352451"/>
            </a:xfrm>
            <a:prstGeom prst="rect">
              <a:avLst/>
            </a:prstGeom>
          </p:spPr>
        </p:pic>
        <p:pic>
          <p:nvPicPr>
            <p:cNvPr id="16" name="그림 15">
              <a:extLst>
                <a:ext uri="{FF2B5EF4-FFF2-40B4-BE49-F238E27FC236}">
                  <a16:creationId xmlns:a16="http://schemas.microsoft.com/office/drawing/2014/main" xmlns="" id="{8602C958-8B23-4B83-8F64-8AC89B33A79A}"/>
                </a:ext>
              </a:extLst>
            </p:cNvPr>
            <p:cNvPicPr>
              <a:picLocks noChangeAspect="1"/>
            </p:cNvPicPr>
            <p:nvPr/>
          </p:nvPicPr>
          <p:blipFill rotWithShape="1">
            <a:blip r:embed="rId5"/>
            <a:srcRect l="70265"/>
            <a:stretch/>
          </p:blipFill>
          <p:spPr>
            <a:xfrm>
              <a:off x="7328647" y="2767811"/>
              <a:ext cx="2053884" cy="2352451"/>
            </a:xfrm>
            <a:prstGeom prst="rect">
              <a:avLst/>
            </a:prstGeom>
          </p:spPr>
        </p:pic>
      </p:grpSp>
    </p:spTree>
    <p:extLst>
      <p:ext uri="{BB962C8B-B14F-4D97-AF65-F5344CB8AC3E}">
        <p14:creationId xmlns:p14="http://schemas.microsoft.com/office/powerpoint/2010/main" val="1995836650"/>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a16="http://schemas.microsoft.com/office/drawing/2014/main" xmlns="" id="{B7110C13-C066-4F75-9498-DD793577DBF4}"/>
              </a:ext>
            </a:extLst>
          </p:cNvPr>
          <p:cNvPicPr>
            <a:picLocks noChangeAspect="1"/>
          </p:cNvPicPr>
          <p:nvPr/>
        </p:nvPicPr>
        <p:blipFill>
          <a:blip r:embed="rId3"/>
          <a:stretch>
            <a:fillRect/>
          </a:stretch>
        </p:blipFill>
        <p:spPr>
          <a:xfrm>
            <a:off x="521113" y="3025328"/>
            <a:ext cx="8635920" cy="3216089"/>
          </a:xfrm>
          <a:prstGeom prst="rect">
            <a:avLst/>
          </a:prstGeom>
        </p:spPr>
      </p:pic>
      <p:sp>
        <p:nvSpPr>
          <p:cNvPr id="8" name="직사각형 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0" name="직사각형 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6" name="TextBox 15">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Defining special methods</a:t>
            </a:r>
          </a:p>
        </p:txBody>
      </p:sp>
      <p:sp>
        <p:nvSpPr>
          <p:cNvPr id="17" name="직사각형 16">
            <a:extLst>
              <a:ext uri="{FF2B5EF4-FFF2-40B4-BE49-F238E27FC236}">
                <a16:creationId xmlns="" xmlns:a16="http://schemas.microsoft.com/office/drawing/2014/main" id="{5D0FA3B9-5FEB-458E-BC94-AB11CC4B58C9}"/>
              </a:ext>
            </a:extLst>
          </p:cNvPr>
          <p:cNvSpPr/>
          <p:nvPr/>
        </p:nvSpPr>
        <p:spPr>
          <a:xfrm>
            <a:off x="580388" y="2024153"/>
            <a:ext cx="8322980"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__add__ returns the sum of two vectors, and __sub__ returns the difference between two vectors.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v1 + v2 does what is identical to calling v1.__add__(v2). Since v1 + v2 is more intuitive, we will use the + operator instead of the __add__ special method.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Likewise, Python enables appending new </a:t>
            </a:r>
            <a:r>
              <a:rPr lang="en-US" altLang="ko-KR" sz="1300" dirty="0" err="1">
                <a:solidFill>
                  <a:schemeClr val="tx1"/>
                </a:solidFill>
                <a:latin typeface="SamsungOne 400" panose="020B0503030303020204" pitchFamily="34" charset="0"/>
                <a:ea typeface="SamsungOne 400" panose="020B0503030303020204" pitchFamily="34" charset="0"/>
              </a:rPr>
              <a:t>functionalitiess</a:t>
            </a:r>
            <a:r>
              <a:rPr lang="en-US" altLang="ko-KR" sz="1300" dirty="0">
                <a:solidFill>
                  <a:schemeClr val="tx1"/>
                </a:solidFill>
                <a:latin typeface="SamsungOne 400" panose="020B0503030303020204" pitchFamily="34" charset="0"/>
                <a:ea typeface="SamsungOne 400" panose="020B0503030303020204" pitchFamily="34" charset="0"/>
              </a:rPr>
              <a:t> to the original functionality of +. </a:t>
            </a:r>
          </a:p>
        </p:txBody>
      </p:sp>
    </p:spTree>
    <p:extLst>
      <p:ext uri="{BB962C8B-B14F-4D97-AF65-F5344CB8AC3E}">
        <p14:creationId xmlns:p14="http://schemas.microsoft.com/office/powerpoint/2010/main" val="422473466"/>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a16="http://schemas.microsoft.com/office/drawing/2014/main" xmlns="" id="{B7110C13-C066-4F75-9498-DD793577DBF4}"/>
              </a:ext>
            </a:extLst>
          </p:cNvPr>
          <p:cNvPicPr>
            <a:picLocks noChangeAspect="1"/>
          </p:cNvPicPr>
          <p:nvPr/>
        </p:nvPicPr>
        <p:blipFill>
          <a:blip r:embed="rId3"/>
          <a:stretch>
            <a:fillRect/>
          </a:stretch>
        </p:blipFill>
        <p:spPr>
          <a:xfrm>
            <a:off x="463014" y="1926496"/>
            <a:ext cx="9024107" cy="3360653"/>
          </a:xfrm>
          <a:prstGeom prst="rect">
            <a:avLst/>
          </a:prstGeom>
        </p:spPr>
      </p:pic>
      <p:grpSp>
        <p:nvGrpSpPr>
          <p:cNvPr id="22" name="그룹 21">
            <a:extLst>
              <a:ext uri="{FF2B5EF4-FFF2-40B4-BE49-F238E27FC236}">
                <a16:creationId xmlns:a16="http://schemas.microsoft.com/office/drawing/2014/main" xmlns="" id="{A9DB7DD0-AA7A-4B07-8996-7FC36E5F9099}"/>
              </a:ext>
            </a:extLst>
          </p:cNvPr>
          <p:cNvGrpSpPr/>
          <p:nvPr/>
        </p:nvGrpSpPr>
        <p:grpSpPr>
          <a:xfrm>
            <a:off x="505748" y="5359953"/>
            <a:ext cx="8919517" cy="747549"/>
            <a:chOff x="676851" y="3081412"/>
            <a:chExt cx="8919517" cy="747549"/>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919517" cy="747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5-6</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Defines the special method __add__ to return the sum of two vectors</a:t>
              </a:r>
            </a:p>
          </p:txBody>
        </p:sp>
      </p:grpSp>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8" name="TextBox 17">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Defining special methods</a:t>
            </a:r>
          </a:p>
        </p:txBody>
      </p:sp>
    </p:spTree>
    <p:extLst>
      <p:ext uri="{BB962C8B-B14F-4D97-AF65-F5344CB8AC3E}">
        <p14:creationId xmlns:p14="http://schemas.microsoft.com/office/powerpoint/2010/main" val="1359846597"/>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descr="텍스트이(가) 표시된 사진&#10;&#10;자동 생성된 설명">
            <a:extLst>
              <a:ext uri="{FF2B5EF4-FFF2-40B4-BE49-F238E27FC236}">
                <a16:creationId xmlns:a16="http://schemas.microsoft.com/office/drawing/2014/main" xmlns="" id="{B7110C13-C066-4F75-9498-DD793577DBF4}"/>
              </a:ext>
            </a:extLst>
          </p:cNvPr>
          <p:cNvPicPr>
            <a:picLocks noChangeAspect="1"/>
          </p:cNvPicPr>
          <p:nvPr/>
        </p:nvPicPr>
        <p:blipFill>
          <a:blip r:embed="rId3"/>
          <a:stretch>
            <a:fillRect/>
          </a:stretch>
        </p:blipFill>
        <p:spPr>
          <a:xfrm>
            <a:off x="463014" y="1926496"/>
            <a:ext cx="9024107" cy="3360653"/>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505748" y="5359953"/>
            <a:ext cx="8919517" cy="747549"/>
            <a:chOff x="676851" y="3081412"/>
            <a:chExt cx="8919517" cy="747549"/>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919517" cy="747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14-15</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ko-KR" altLang="en-US" sz="1200" dirty="0">
                  <a:solidFill>
                    <a:prstClr val="black">
                      <a:lumMod val="85000"/>
                      <a:lumOff val="15000"/>
                    </a:prstClr>
                  </a:solidFill>
                  <a:latin typeface="SamsungOne 400" panose="020B0503030303020204" pitchFamily="34" charset="0"/>
                </a:rPr>
                <a:t>특수 </a:t>
              </a:r>
              <a:r>
                <a:rPr lang="ko-KR" altLang="en-US" sz="1200" dirty="0" err="1">
                  <a:solidFill>
                    <a:prstClr val="black">
                      <a:lumMod val="85000"/>
                      <a:lumOff val="15000"/>
                    </a:prstClr>
                  </a:solidFill>
                  <a:latin typeface="SamsungOne 400" panose="020B0503030303020204" pitchFamily="34" charset="0"/>
                </a:rPr>
                <a:t>메소드</a:t>
              </a:r>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__add__</a:t>
              </a:r>
              <a:r>
                <a:rPr lang="ko-KR" altLang="en-US" sz="1200" dirty="0">
                  <a:solidFill>
                    <a:prstClr val="black">
                      <a:lumMod val="85000"/>
                      <a:lumOff val="15000"/>
                    </a:prstClr>
                  </a:solidFill>
                  <a:latin typeface="SamsungOne 400" panose="020B0503030303020204" pitchFamily="34" charset="0"/>
                </a:rPr>
                <a:t>를 정의하여 두 벡터의 합을 반환하도록 구현함</a:t>
              </a:r>
            </a:p>
          </p:txBody>
        </p:sp>
      </p:grpSp>
      <p:grpSp>
        <p:nvGrpSpPr>
          <p:cNvPr id="29" name="그룹 28">
            <a:extLst>
              <a:ext uri="{FF2B5EF4-FFF2-40B4-BE49-F238E27FC236}">
                <a16:creationId xmlns:a16="http://schemas.microsoft.com/office/drawing/2014/main" xmlns="" id="{A9DB7DD0-AA7A-4B07-8996-7FC36E5F9099}"/>
              </a:ext>
            </a:extLst>
          </p:cNvPr>
          <p:cNvGrpSpPr/>
          <p:nvPr/>
        </p:nvGrpSpPr>
        <p:grpSpPr>
          <a:xfrm>
            <a:off x="505748" y="5336949"/>
            <a:ext cx="8919517" cy="1012092"/>
            <a:chOff x="676851" y="3081412"/>
            <a:chExt cx="8919517" cy="869283"/>
          </a:xfrm>
        </p:grpSpPr>
        <p:sp>
          <p:nvSpPr>
            <p:cNvPr id="30"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919517" cy="8692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a16="http://schemas.microsoft.com/office/drawing/2014/main" xmlns="" id="{977A4813-13BC-48B9-81F0-24318648C6E5}"/>
                </a:ext>
              </a:extLst>
            </p:cNvPr>
            <p:cNvSpPr txBox="1"/>
            <p:nvPr/>
          </p:nvSpPr>
          <p:spPr>
            <a:xfrm>
              <a:off x="1009238" y="3168076"/>
              <a:ext cx="1323812" cy="251131"/>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14-15</a:t>
              </a:r>
            </a:p>
          </p:txBody>
        </p:sp>
        <p:sp>
          <p:nvSpPr>
            <p:cNvPr id="34" name="TextBox 21">
              <a:extLst>
                <a:ext uri="{FF2B5EF4-FFF2-40B4-BE49-F238E27FC236}">
                  <a16:creationId xmlns:a16="http://schemas.microsoft.com/office/drawing/2014/main" xmlns="" id="{56521AD1-2372-4709-9497-BC4191E7C8E0}"/>
                </a:ext>
              </a:extLst>
            </p:cNvPr>
            <p:cNvSpPr txBox="1"/>
            <p:nvPr/>
          </p:nvSpPr>
          <p:spPr>
            <a:xfrm>
              <a:off x="1036274" y="3504419"/>
              <a:ext cx="8108322" cy="38330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Now you can use v1 + v2 to call __ add__</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inner behavior of v1 + v2 is identical that of calling the method v1.__add(v2)</a:t>
              </a:r>
            </a:p>
          </p:txBody>
        </p:sp>
      </p:grpSp>
      <p:sp>
        <p:nvSpPr>
          <p:cNvPr id="18" name="직사각형 1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28" name="TextBox 27">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Defining special methods</a:t>
            </a:r>
          </a:p>
        </p:txBody>
      </p:sp>
    </p:spTree>
    <p:extLst>
      <p:ext uri="{BB962C8B-B14F-4D97-AF65-F5344CB8AC3E}">
        <p14:creationId xmlns:p14="http://schemas.microsoft.com/office/powerpoint/2010/main" val="38091741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5" name="TextBox 24">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5.1. Default parameters and robust programs</a:t>
            </a:r>
            <a:endParaRPr lang="ko-KR" altLang="en-US" b="1" dirty="0">
              <a:latin typeface="Samsung Sharp Sans" pitchFamily="2" charset="0"/>
            </a:endParaRPr>
          </a:p>
        </p:txBody>
      </p:sp>
      <p:sp>
        <p:nvSpPr>
          <p:cNvPr id="26" name="직사각형 25">
            <a:extLst>
              <a:ext uri="{FF2B5EF4-FFF2-40B4-BE49-F238E27FC236}">
                <a16:creationId xmlns="" xmlns:a16="http://schemas.microsoft.com/office/drawing/2014/main" id="{90EFA62F-9637-4E5A-AAB1-9E61461D75DD}"/>
              </a:ext>
            </a:extLst>
          </p:cNvPr>
          <p:cNvSpPr/>
          <p:nvPr/>
        </p:nvSpPr>
        <p:spPr>
          <a:xfrm>
            <a:off x="580388" y="201136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 robust program with default parameters. Why does the code below cause an error?</a:t>
            </a:r>
          </a:p>
        </p:txBody>
      </p:sp>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7" name="그룹 6"/>
          <p:cNvGrpSpPr/>
          <p:nvPr/>
        </p:nvGrpSpPr>
        <p:grpSpPr>
          <a:xfrm>
            <a:off x="580388" y="2304634"/>
            <a:ext cx="8887612" cy="2763277"/>
            <a:chOff x="580388" y="2304634"/>
            <a:chExt cx="8887612" cy="2763277"/>
          </a:xfrm>
        </p:grpSpPr>
        <p:grpSp>
          <p:nvGrpSpPr>
            <p:cNvPr id="3" name="그룹 2">
              <a:extLst>
                <a:ext uri="{FF2B5EF4-FFF2-40B4-BE49-F238E27FC236}">
                  <a16:creationId xmlns="" xmlns:a16="http://schemas.microsoft.com/office/drawing/2014/main" id="{68E6B646-98A9-4CD3-8538-EF50E9D16205}"/>
                </a:ext>
              </a:extLst>
            </p:cNvPr>
            <p:cNvGrpSpPr/>
            <p:nvPr/>
          </p:nvGrpSpPr>
          <p:grpSpPr>
            <a:xfrm>
              <a:off x="580388" y="2304634"/>
              <a:ext cx="8887612" cy="2763277"/>
              <a:chOff x="580388" y="2458596"/>
              <a:chExt cx="8887612" cy="2763277"/>
            </a:xfrm>
          </p:grpSpPr>
          <p:grpSp>
            <p:nvGrpSpPr>
              <p:cNvPr id="2" name="그룹 1">
                <a:extLst>
                  <a:ext uri="{FF2B5EF4-FFF2-40B4-BE49-F238E27FC236}">
                    <a16:creationId xmlns="" xmlns:a16="http://schemas.microsoft.com/office/drawing/2014/main" id="{55A69AA3-92F6-4230-87F0-3183747AD988}"/>
                  </a:ext>
                </a:extLst>
              </p:cNvPr>
              <p:cNvGrpSpPr/>
              <p:nvPr/>
            </p:nvGrpSpPr>
            <p:grpSpPr>
              <a:xfrm>
                <a:off x="580388" y="2458596"/>
                <a:ext cx="8887612" cy="2763277"/>
                <a:chOff x="580388" y="2458596"/>
                <a:chExt cx="8887612" cy="2763277"/>
              </a:xfrm>
            </p:grpSpPr>
            <p:grpSp>
              <p:nvGrpSpPr>
                <p:cNvPr id="27" name="그룹 26">
                  <a:extLst>
                    <a:ext uri="{FF2B5EF4-FFF2-40B4-BE49-F238E27FC236}">
                      <a16:creationId xmlns="" xmlns:a16="http://schemas.microsoft.com/office/drawing/2014/main" id="{6BFD3B0A-3E72-49BA-8140-D199E8C7D1FB}"/>
                    </a:ext>
                  </a:extLst>
                </p:cNvPr>
                <p:cNvGrpSpPr/>
                <p:nvPr/>
              </p:nvGrpSpPr>
              <p:grpSpPr>
                <a:xfrm>
                  <a:off x="580388" y="2458596"/>
                  <a:ext cx="8887612" cy="2763277"/>
                  <a:chOff x="556456" y="1489755"/>
                  <a:chExt cx="8790744" cy="2036518"/>
                </a:xfrm>
              </p:grpSpPr>
              <p:sp>
                <p:nvSpPr>
                  <p:cNvPr id="29" name="모서리가 둥근 직사각형 41">
                    <a:extLst>
                      <a:ext uri="{FF2B5EF4-FFF2-40B4-BE49-F238E27FC236}">
                        <a16:creationId xmlns="" xmlns:a16="http://schemas.microsoft.com/office/drawing/2014/main" id="{3097456C-9BB3-4084-A2EA-A5E4E3B6D875}"/>
                      </a:ext>
                    </a:extLst>
                  </p:cNvPr>
                  <p:cNvSpPr/>
                  <p:nvPr/>
                </p:nvSpPr>
                <p:spPr>
                  <a:xfrm>
                    <a:off x="558800" y="1494650"/>
                    <a:ext cx="8782050" cy="20316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30" name="모서리가 둥근 직사각형 46">
                    <a:extLst>
                      <a:ext uri="{FF2B5EF4-FFF2-40B4-BE49-F238E27FC236}">
                        <a16:creationId xmlns="" xmlns:a16="http://schemas.microsoft.com/office/drawing/2014/main" id="{2A14CE6E-0E5E-4908-8835-8D36C49B9C38}"/>
                      </a:ext>
                    </a:extLst>
                  </p:cNvPr>
                  <p:cNvSpPr/>
                  <p:nvPr/>
                </p:nvSpPr>
                <p:spPr>
                  <a:xfrm>
                    <a:off x="556456" y="1489755"/>
                    <a:ext cx="8790744" cy="242153"/>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31" name="TextBox 30">
                    <a:extLst>
                      <a:ext uri="{FF2B5EF4-FFF2-40B4-BE49-F238E27FC236}">
                        <a16:creationId xmlns="" xmlns:a16="http://schemas.microsoft.com/office/drawing/2014/main" id="{35F809EA-B64E-41BA-8A43-D57C096AA194}"/>
                      </a:ext>
                    </a:extLst>
                  </p:cNvPr>
                  <p:cNvSpPr txBox="1"/>
                  <p:nvPr/>
                </p:nvSpPr>
                <p:spPr>
                  <a:xfrm>
                    <a:off x="891182" y="1518647"/>
                    <a:ext cx="8449668" cy="215488"/>
                  </a:xfrm>
                  <a:prstGeom prst="rect">
                    <a:avLst/>
                  </a:prstGeom>
                  <a:noFill/>
                </p:spPr>
                <p:txBody>
                  <a:bodyPr wrap="square" anchor="ctr">
                    <a:spAutoFit/>
                  </a:bodyPr>
                  <a:lstStyle/>
                  <a:p>
                    <a:pPr latinLnBrk="0"/>
                    <a:r>
                      <a:rPr lang="de-DE" altLang="ko-KR" sz="1300" b="1">
                        <a:solidFill>
                          <a:schemeClr val="bg1"/>
                        </a:solidFill>
                        <a:latin typeface="SamsungOne 400" panose="020B0503030303020204" pitchFamily="34" charset="0"/>
                        <a:ea typeface="+mn-ea"/>
                        <a:cs typeface="Malgun Gothic Semilight" panose="020B0503020000020004" pitchFamily="34" charset="-127"/>
                      </a:rPr>
                      <a:t>TypeError</a:t>
                    </a:r>
                  </a:p>
                </p:txBody>
              </p:sp>
            </p:grpSp>
            <p:pic>
              <p:nvPicPr>
                <p:cNvPr id="33" name="그림 32">
                  <a:extLst>
                    <a:ext uri="{FF2B5EF4-FFF2-40B4-BE49-F238E27FC236}">
                      <a16:creationId xmlns="" xmlns:a16="http://schemas.microsoft.com/office/drawing/2014/main" id="{3FFCD135-C6A8-406B-BF26-5BB5953993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348" y="2536026"/>
                  <a:ext cx="217269" cy="215934"/>
                </a:xfrm>
                <a:prstGeom prst="rect">
                  <a:avLst/>
                </a:prstGeom>
              </p:spPr>
            </p:pic>
          </p:grpSp>
          <p:pic>
            <p:nvPicPr>
              <p:cNvPr id="4" name="그림 3" descr="텍스트이(가) 표시된 사진&#10;&#10;자동 생성된 설명">
                <a:extLst>
                  <a:ext uri="{FF2B5EF4-FFF2-40B4-BE49-F238E27FC236}">
                    <a16:creationId xmlns="" xmlns:a16="http://schemas.microsoft.com/office/drawing/2014/main" id="{42976050-3791-456E-8890-9D03EA178358}"/>
                  </a:ext>
                </a:extLst>
              </p:cNvPr>
              <p:cNvPicPr>
                <a:picLocks noChangeAspect="1"/>
              </p:cNvPicPr>
              <p:nvPr/>
            </p:nvPicPr>
            <p:blipFill rotWithShape="1">
              <a:blip r:embed="rId5"/>
              <a:srcRect l="546"/>
              <a:stretch/>
            </p:blipFill>
            <p:spPr>
              <a:xfrm>
                <a:off x="702738" y="2825890"/>
                <a:ext cx="8621278" cy="2361572"/>
              </a:xfrm>
              <a:prstGeom prst="rect">
                <a:avLst/>
              </a:prstGeom>
            </p:spPr>
          </p:pic>
        </p:grpSp>
        <p:sp>
          <p:nvSpPr>
            <p:cNvPr id="23" name="직사각형 22"/>
            <p:cNvSpPr/>
            <p:nvPr/>
          </p:nvSpPr>
          <p:spPr>
            <a:xfrm>
              <a:off x="2735235" y="2810482"/>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One argument required</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28" name="직사각형 27"/>
            <p:cNvSpPr/>
            <p:nvPr/>
          </p:nvSpPr>
          <p:spPr>
            <a:xfrm>
              <a:off x="1985805" y="3417536"/>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An error occurs because there is no argument</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2144300" y="4452262"/>
              <a:ext cx="2500023" cy="193288"/>
            </a:xfrm>
            <a:prstGeom prst="rect">
              <a:avLst/>
            </a:prstGeom>
            <a:solidFill>
              <a:schemeClr val="bg1"/>
            </a:solidFill>
          </p:spPr>
          <p:txBody>
            <a:bodyPr wrap="none" lIns="0" tIns="0" rIns="0" bIns="0" anchor="ctr">
              <a:noAutofit/>
            </a:bodyPr>
            <a:lstStyle/>
            <a:p>
              <a:r>
                <a:rPr lang="en-US" altLang="ko-KR" sz="1050" dirty="0">
                  <a:solidFill>
                    <a:srgbClr val="C51E25"/>
                  </a:solidFill>
                  <a:latin typeface="D2Coding" panose="020B0609020101020101" pitchFamily="49" charset="-127"/>
                  <a:ea typeface="D2Coding" panose="020B0609020101020101" pitchFamily="49" charset="-127"/>
                  <a:cs typeface="Arial Unicode MS" panose="020B0604020202020204" pitchFamily="50" charset="-127"/>
                </a:rPr>
                <a:t># An error occurs because there is no argument</a:t>
              </a:r>
              <a:endParaRPr lang="x-none" altLang="ko-KR" sz="1050" dirty="0">
                <a:solidFill>
                  <a:srgbClr val="C51E25"/>
                </a:solidFill>
                <a:latin typeface="D2Coding" panose="020B0609020101020101" pitchFamily="49" charset="-127"/>
                <a:ea typeface="D2Coding" panose="020B0609020101020101" pitchFamily="49" charset="-127"/>
                <a:cs typeface="Arial Unicode MS" panose="020B0604020202020204" pitchFamily="50" charset="-127"/>
              </a:endParaRPr>
            </a:p>
          </p:txBody>
        </p:sp>
      </p:grpSp>
      <p:grpSp>
        <p:nvGrpSpPr>
          <p:cNvPr id="5" name="그룹 4"/>
          <p:cNvGrpSpPr/>
          <p:nvPr/>
        </p:nvGrpSpPr>
        <p:grpSpPr>
          <a:xfrm>
            <a:off x="955326" y="5115836"/>
            <a:ext cx="8561670" cy="1151094"/>
            <a:chOff x="955326" y="5115836"/>
            <a:chExt cx="8561670" cy="1151094"/>
          </a:xfrm>
        </p:grpSpPr>
        <p:sp>
          <p:nvSpPr>
            <p:cNvPr id="15" name="오른쪽 화살표 9">
              <a:extLst>
                <a:ext uri="{FF2B5EF4-FFF2-40B4-BE49-F238E27FC236}">
                  <a16:creationId xmlns="" xmlns:a16="http://schemas.microsoft.com/office/drawing/2014/main" id="{4C552F86-557E-4A7B-A5E9-8A75780A2828}"/>
                </a:ext>
              </a:extLst>
            </p:cNvPr>
            <p:cNvSpPr/>
            <p:nvPr/>
          </p:nvSpPr>
          <p:spPr>
            <a:xfrm>
              <a:off x="955326" y="5464903"/>
              <a:ext cx="284390" cy="250667"/>
            </a:xfrm>
            <a:prstGeom prst="right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descr="텍스트이(가) 표시된 사진&#10;&#10;자동 생성된 설명">
              <a:extLst>
                <a:ext uri="{FF2B5EF4-FFF2-40B4-BE49-F238E27FC236}">
                  <a16:creationId xmlns="" xmlns:a16="http://schemas.microsoft.com/office/drawing/2014/main" id="{EBAB13D2-C189-40D4-8312-ED33679C7AE9}"/>
                </a:ext>
              </a:extLst>
            </p:cNvPr>
            <p:cNvPicPr>
              <a:picLocks noChangeAspect="1"/>
            </p:cNvPicPr>
            <p:nvPr/>
          </p:nvPicPr>
          <p:blipFill>
            <a:blip r:embed="rId6"/>
            <a:stretch>
              <a:fillRect/>
            </a:stretch>
          </p:blipFill>
          <p:spPr>
            <a:xfrm>
              <a:off x="1258821" y="5115836"/>
              <a:ext cx="8258175" cy="1151094"/>
            </a:xfrm>
            <a:prstGeom prst="rect">
              <a:avLst/>
            </a:prstGeom>
          </p:spPr>
        </p:pic>
        <p:sp>
          <p:nvSpPr>
            <p:cNvPr id="34" name="직사각형 33"/>
            <p:cNvSpPr/>
            <p:nvPr/>
          </p:nvSpPr>
          <p:spPr>
            <a:xfrm>
              <a:off x="3193443" y="5233190"/>
              <a:ext cx="2500023" cy="193288"/>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The parameter n has a default value of 1</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13" name="설명선 1 13">
              <a:extLst>
                <a:ext uri="{FF2B5EF4-FFF2-40B4-BE49-F238E27FC236}">
                  <a16:creationId xmlns="" xmlns:a16="http://schemas.microsoft.com/office/drawing/2014/main" id="{C33AC28B-D31B-4EA1-BDB5-359BDF822239}"/>
                </a:ext>
              </a:extLst>
            </p:cNvPr>
            <p:cNvSpPr/>
            <p:nvPr/>
          </p:nvSpPr>
          <p:spPr>
            <a:xfrm>
              <a:off x="5277126" y="5474773"/>
              <a:ext cx="4013178" cy="249371"/>
            </a:xfrm>
            <a:prstGeom prst="borderCallout1">
              <a:avLst>
                <a:gd name="adj1" fmla="val 50374"/>
                <a:gd name="adj2" fmla="val -225"/>
                <a:gd name="adj3" fmla="val -47570"/>
                <a:gd name="adj4" fmla="val -56475"/>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If the default parameter value is set to 1 , no error occurs.</a:t>
              </a:r>
              <a:endParaRPr lang="ko-KR" altLang="en-US" sz="1200" dirty="0">
                <a:solidFill>
                  <a:schemeClr val="tx1"/>
                </a:solidFill>
                <a:latin typeface="SamsungOne 400" panose="020B0503030303020204" pitchFamily="34" charset="0"/>
              </a:endParaRPr>
            </a:p>
          </p:txBody>
        </p:sp>
        <p:sp>
          <p:nvSpPr>
            <p:cNvPr id="35" name="직사각형 34"/>
            <p:cNvSpPr/>
            <p:nvPr/>
          </p:nvSpPr>
          <p:spPr>
            <a:xfrm>
              <a:off x="2473357" y="5812056"/>
              <a:ext cx="2500023" cy="193288"/>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Execute without error even if there is no argument</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621447144"/>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xmlns="" id="{C5BC54D7-CF74-4C5D-B4F6-EDB431F1B928}"/>
              </a:ext>
            </a:extLst>
          </p:cNvPr>
          <p:cNvGraphicFramePr>
            <a:graphicFrameLocks noGrp="1"/>
          </p:cNvGraphicFramePr>
          <p:nvPr>
            <p:extLst>
              <p:ext uri="{D42A27DB-BD31-4B8C-83A1-F6EECF244321}">
                <p14:modId xmlns:p14="http://schemas.microsoft.com/office/powerpoint/2010/main" val="1800328788"/>
              </p:ext>
            </p:extLst>
          </p:nvPr>
        </p:nvGraphicFramePr>
        <p:xfrm>
          <a:off x="580388" y="2398654"/>
          <a:ext cx="8667129" cy="3880866"/>
        </p:xfrm>
        <a:graphic>
          <a:graphicData uri="http://schemas.openxmlformats.org/drawingml/2006/table">
            <a:tbl>
              <a:tblPr/>
              <a:tblGrid>
                <a:gridCol w="1518318">
                  <a:extLst>
                    <a:ext uri="{9D8B030D-6E8A-4147-A177-3AD203B41FA5}">
                      <a16:colId xmlns:a16="http://schemas.microsoft.com/office/drawing/2014/main" xmlns="" val="669841967"/>
                    </a:ext>
                  </a:extLst>
                </a:gridCol>
                <a:gridCol w="2731660">
                  <a:extLst>
                    <a:ext uri="{9D8B030D-6E8A-4147-A177-3AD203B41FA5}">
                      <a16:colId xmlns:a16="http://schemas.microsoft.com/office/drawing/2014/main" xmlns="" val="1786475660"/>
                    </a:ext>
                  </a:extLst>
                </a:gridCol>
                <a:gridCol w="4417151">
                  <a:extLst>
                    <a:ext uri="{9D8B030D-6E8A-4147-A177-3AD203B41FA5}">
                      <a16:colId xmlns:a16="http://schemas.microsoft.com/office/drawing/2014/main" xmlns="" val="85176978"/>
                    </a:ext>
                  </a:extLst>
                </a:gridCol>
              </a:tblGrid>
              <a:tr h="328991">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operator</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Special method</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functionality</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627661731"/>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__add__(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sum of x and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437463636"/>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__sub__(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difference between x and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4210439749"/>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__mul__(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multiplication of x and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31973462"/>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__pow__(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x power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007839143"/>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__truediv__(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x divided by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584451385"/>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__floordiv__(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quotient of x divided by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864877566"/>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__mod__(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remainder of x divided by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171054392"/>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__pos__(</a:t>
                      </a:r>
                      <a:r>
                        <a:rPr lang="en-US" sz="1300" kern="0" spc="0" dirty="0">
                          <a:solidFill>
                            <a:srgbClr val="000000"/>
                          </a:solidFill>
                          <a:effectLst/>
                          <a:latin typeface="SamsungOne 400" panose="020B0503030303020204" pitchFamily="34" charset="0"/>
                          <a:ea typeface="SamsungOne 400" panose="020B0503030303020204" pitchFamily="34" charset="0"/>
                        </a:rPr>
                        <a:t>self)</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Gives x.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724461209"/>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__neg__(</a:t>
                      </a:r>
                      <a:r>
                        <a:rPr lang="en-US" sz="1300" kern="0" spc="0" dirty="0">
                          <a:solidFill>
                            <a:srgbClr val="000000"/>
                          </a:solidFill>
                          <a:effectLst/>
                          <a:latin typeface="SamsungOne 400" panose="020B0503030303020204" pitchFamily="34" charset="0"/>
                          <a:ea typeface="SamsungOne 400" panose="020B0503030303020204" pitchFamily="34" charset="0"/>
                        </a:rPr>
                        <a:t>self)</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Gives x negative.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0999590"/>
                  </a:ext>
                </a:extLst>
              </a:tr>
              <a:tr h="328991">
                <a:tc gridSpan="3">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Note : Python 2 uses __div__ instead of __</a:t>
                      </a:r>
                      <a:r>
                        <a:rPr lang="en-US" altLang="ko-KR" sz="1300" b="1" kern="0" spc="0" dirty="0" err="1">
                          <a:solidFill>
                            <a:srgbClr val="000000"/>
                          </a:solidFill>
                          <a:effectLst/>
                          <a:latin typeface="SamsungOne 400" panose="020B0503030303020204" pitchFamily="34" charset="0"/>
                          <a:ea typeface="SamsungOne 400" panose="020B0503030303020204" pitchFamily="34" charset="0"/>
                        </a:rPr>
                        <a:t>truediv</a:t>
                      </a:r>
                      <a:r>
                        <a:rPr lang="en-US" altLang="ko-KR" sz="1300" b="1" kern="0" spc="0" dirty="0">
                          <a:solidFill>
                            <a:srgbClr val="000000"/>
                          </a:solidFill>
                          <a:effectLst/>
                          <a:latin typeface="SamsungOne 400" panose="020B0503030303020204" pitchFamily="34" charset="0"/>
                          <a:ea typeface="SamsungOne 400" panose="020B0503030303020204" pitchFamily="34" charset="0"/>
                        </a:rPr>
                        <a:t>__</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3764993581"/>
                  </a:ext>
                </a:extLst>
              </a:tr>
            </a:tbl>
          </a:graphicData>
        </a:graphic>
      </p:graphicFrame>
      <p:sp>
        <p:nvSpPr>
          <p:cNvPr id="8" name="직사각형 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0" name="직사각형 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3" name="TextBox 12">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3.3. Various kinds of special methods</a:t>
            </a:r>
          </a:p>
        </p:txBody>
      </p:sp>
      <p:sp>
        <p:nvSpPr>
          <p:cNvPr id="17" name="직사각형 16">
            <a:extLst>
              <a:ext uri="{FF2B5EF4-FFF2-40B4-BE49-F238E27FC236}">
                <a16:creationId xmlns="" xmlns:a16="http://schemas.microsoft.com/office/drawing/2014/main" id="{5D0FA3B9-5FEB-458E-BC94-AB11CC4B58C9}"/>
              </a:ext>
            </a:extLst>
          </p:cNvPr>
          <p:cNvSpPr/>
          <p:nvPr/>
        </p:nvSpPr>
        <p:spPr>
          <a:xfrm>
            <a:off x="580388" y="2017429"/>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Python’s main operators and special methods that correspond to these operators</a:t>
            </a:r>
          </a:p>
        </p:txBody>
      </p:sp>
    </p:spTree>
    <p:extLst>
      <p:ext uri="{BB962C8B-B14F-4D97-AF65-F5344CB8AC3E}">
        <p14:creationId xmlns:p14="http://schemas.microsoft.com/office/powerpoint/2010/main" val="20133674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E5B70C64-76F4-47A0-BF50-8270CFCB0098}"/>
              </a:ext>
            </a:extLst>
          </p:cNvPr>
          <p:cNvGraphicFramePr>
            <a:graphicFrameLocks noGrp="1"/>
          </p:cNvGraphicFramePr>
          <p:nvPr>
            <p:extLst>
              <p:ext uri="{D42A27DB-BD31-4B8C-83A1-F6EECF244321}">
                <p14:modId xmlns:p14="http://schemas.microsoft.com/office/powerpoint/2010/main" val="4272330281"/>
              </p:ext>
            </p:extLst>
          </p:nvPr>
        </p:nvGraphicFramePr>
        <p:xfrm>
          <a:off x="585935" y="2380867"/>
          <a:ext cx="8759144" cy="2485758"/>
        </p:xfrm>
        <a:graphic>
          <a:graphicData uri="http://schemas.openxmlformats.org/drawingml/2006/table">
            <a:tbl>
              <a:tblPr/>
              <a:tblGrid>
                <a:gridCol w="1534438">
                  <a:extLst>
                    <a:ext uri="{9D8B030D-6E8A-4147-A177-3AD203B41FA5}">
                      <a16:colId xmlns:a16="http://schemas.microsoft.com/office/drawing/2014/main" xmlns="" val="2264709029"/>
                    </a:ext>
                  </a:extLst>
                </a:gridCol>
                <a:gridCol w="2760660">
                  <a:extLst>
                    <a:ext uri="{9D8B030D-6E8A-4147-A177-3AD203B41FA5}">
                      <a16:colId xmlns:a16="http://schemas.microsoft.com/office/drawing/2014/main" xmlns="" val="594145908"/>
                    </a:ext>
                  </a:extLst>
                </a:gridCol>
                <a:gridCol w="4464046">
                  <a:extLst>
                    <a:ext uri="{9D8B030D-6E8A-4147-A177-3AD203B41FA5}">
                      <a16:colId xmlns:a16="http://schemas.microsoft.com/office/drawing/2014/main" xmlns="" val="3850109959"/>
                    </a:ext>
                  </a:extLst>
                </a:gridCol>
              </a:tblGrid>
              <a:tr h="337970">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mn-ea"/>
                        </a:rPr>
                        <a:t>operator</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mn-ea"/>
                        </a:rPr>
                        <a:t>Special method</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mn-ea"/>
                        </a:rPr>
                        <a:t>functionality</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2695306608"/>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&lt;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__lt__(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Is x smaller than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686473431"/>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&lt;=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__le__(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Is x smaller than or equal to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121000194"/>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&gt;=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__ge__(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Is x larger than or equal to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879428033"/>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&gt;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__gt__(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Is x larger than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415623111"/>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__eq__(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Are x and y equal?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561687414"/>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__ne__(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Are x and y not equal?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402232141"/>
                  </a:ext>
                </a:extLst>
              </a:tr>
            </a:tbl>
          </a:graphicData>
        </a:graphic>
      </p:graphicFrame>
      <p:sp>
        <p:nvSpPr>
          <p:cNvPr id="8" name="직사각형 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6" name="TextBox 15">
            <a:extLst>
              <a:ext uri="{FF2B5EF4-FFF2-40B4-BE49-F238E27FC236}">
                <a16:creationId xmlns="" xmlns:a16="http://schemas.microsoft.com/office/drawing/2014/main"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3.3. Various kinds of special methods</a:t>
            </a:r>
          </a:p>
        </p:txBody>
      </p:sp>
      <p:sp>
        <p:nvSpPr>
          <p:cNvPr id="17" name="직사각형 16">
            <a:extLst>
              <a:ext uri="{FF2B5EF4-FFF2-40B4-BE49-F238E27FC236}">
                <a16:creationId xmlns="" xmlns:a16="http://schemas.microsoft.com/office/drawing/2014/main" id="{5D0FA3B9-5FEB-458E-BC94-AB11CC4B58C9}"/>
              </a:ext>
            </a:extLst>
          </p:cNvPr>
          <p:cNvSpPr/>
          <p:nvPr/>
        </p:nvSpPr>
        <p:spPr>
          <a:xfrm>
            <a:off x="580388" y="2017429"/>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Python’s main operators and special methods that correspond to these operators</a:t>
            </a:r>
          </a:p>
        </p:txBody>
      </p:sp>
    </p:spTree>
    <p:extLst>
      <p:ext uri="{BB962C8B-B14F-4D97-AF65-F5344CB8AC3E}">
        <p14:creationId xmlns:p14="http://schemas.microsoft.com/office/powerpoint/2010/main" val="2131221670"/>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9" name="직사각형 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3" name="TextBox 12">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3.4. Relationship between built-in functions and special methods</a:t>
            </a:r>
          </a:p>
        </p:txBody>
      </p:sp>
      <p:sp>
        <p:nvSpPr>
          <p:cNvPr id="16" name="직사각형 15">
            <a:extLst>
              <a:ext uri="{FF2B5EF4-FFF2-40B4-BE49-F238E27FC236}">
                <a16:creationId xmlns="" xmlns:a16="http://schemas.microsoft.com/office/drawing/2014/main" id="{5D0FA3B9-5FEB-458E-BC94-AB11CC4B58C9}"/>
              </a:ext>
            </a:extLst>
          </p:cNvPr>
          <p:cNvSpPr/>
          <p:nvPr/>
        </p:nvSpPr>
        <p:spPr>
          <a:xfrm>
            <a:off x="580388" y="2017429"/>
            <a:ext cx="8322980"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Python also has numerous built-in functions such as </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 float, </a:t>
            </a:r>
            <a:r>
              <a:rPr lang="en-US" altLang="ko-KR" sz="1300" dirty="0" err="1">
                <a:solidFill>
                  <a:schemeClr val="tx1"/>
                </a:solidFill>
                <a:latin typeface="SamsungOne 400" panose="020B0503030303020204" pitchFamily="34" charset="0"/>
                <a:ea typeface="SamsungOne 400" panose="020B0503030303020204" pitchFamily="34" charset="0"/>
              </a:rPr>
              <a:t>int</a:t>
            </a:r>
            <a:r>
              <a:rPr lang="en-US" altLang="ko-KR" sz="1300" dirty="0">
                <a:solidFill>
                  <a:schemeClr val="tx1"/>
                </a:solidFill>
                <a:latin typeface="SamsungOne 400" panose="020B0503030303020204" pitchFamily="34" charset="0"/>
                <a:ea typeface="SamsungOne 400" panose="020B0503030303020204" pitchFamily="34" charset="0"/>
              </a:rPr>
              <a:t>, str, abs, hash, </a:t>
            </a:r>
            <a:r>
              <a:rPr lang="en-US" altLang="ko-KR" sz="1300" dirty="0" err="1">
                <a:solidFill>
                  <a:schemeClr val="tx1"/>
                </a:solidFill>
                <a:latin typeface="SamsungOne 400" panose="020B0503030303020204" pitchFamily="34" charset="0"/>
                <a:ea typeface="SamsungOne 400" panose="020B0503030303020204" pitchFamily="34" charset="0"/>
              </a:rPr>
              <a:t>iter</a:t>
            </a:r>
            <a:r>
              <a:rPr lang="en-US" altLang="ko-KR" sz="1300" dirty="0">
                <a:solidFill>
                  <a:schemeClr val="tx1"/>
                </a:solidFill>
                <a:latin typeface="SamsungOne 400" panose="020B0503030303020204" pitchFamily="34" charset="0"/>
                <a:ea typeface="SamsungOne 400" panose="020B0503030303020204" pitchFamily="34" charset="0"/>
              </a:rPr>
              <a:t> etc.</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These </a:t>
            </a:r>
            <a:r>
              <a:rPr lang="en-US" altLang="ko-KR" sz="1300" dirty="0" err="1">
                <a:solidFill>
                  <a:schemeClr val="tx1"/>
                </a:solidFill>
                <a:latin typeface="SamsungOne 400" panose="020B0503030303020204" pitchFamily="34" charset="0"/>
                <a:ea typeface="SamsungOne 400" panose="020B0503030303020204" pitchFamily="34" charset="0"/>
              </a:rPr>
              <a:t>built_in</a:t>
            </a:r>
            <a:r>
              <a:rPr lang="en-US" altLang="ko-KR" sz="1300" dirty="0">
                <a:solidFill>
                  <a:schemeClr val="tx1"/>
                </a:solidFill>
                <a:latin typeface="SamsungOne 400" panose="020B0503030303020204" pitchFamily="34" charset="0"/>
                <a:ea typeface="SamsungOne 400" panose="020B0503030303020204" pitchFamily="34" charset="0"/>
              </a:rPr>
              <a:t> functions are ways to call special methods such as __</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__, __float__, __</a:t>
            </a:r>
            <a:r>
              <a:rPr lang="en-US" altLang="ko-KR" sz="1300" dirty="0" err="1">
                <a:solidFill>
                  <a:schemeClr val="tx1"/>
                </a:solidFill>
                <a:latin typeface="SamsungOne 400" panose="020B0503030303020204" pitchFamily="34" charset="0"/>
                <a:ea typeface="SamsungOne 400" panose="020B0503030303020204" pitchFamily="34" charset="0"/>
              </a:rPr>
              <a:t>int</a:t>
            </a:r>
            <a:r>
              <a:rPr lang="en-US" altLang="ko-KR" sz="1300" dirty="0">
                <a:solidFill>
                  <a:schemeClr val="tx1"/>
                </a:solidFill>
                <a:latin typeface="SamsungOne 400" panose="020B0503030303020204" pitchFamily="34" charset="0"/>
                <a:ea typeface="SamsungOne 400" panose="020B0503030303020204" pitchFamily="34" charset="0"/>
              </a:rPr>
              <a:t>__, __</a:t>
            </a:r>
            <a:r>
              <a:rPr lang="en-US" altLang="ko-KR" sz="1300" dirty="0" err="1">
                <a:solidFill>
                  <a:schemeClr val="tx1"/>
                </a:solidFill>
                <a:latin typeface="SamsungOne 400" panose="020B0503030303020204" pitchFamily="34" charset="0"/>
                <a:ea typeface="SamsungOne 400" panose="020B0503030303020204" pitchFamily="34" charset="0"/>
              </a:rPr>
              <a:t>str__m</a:t>
            </a:r>
            <a:r>
              <a:rPr lang="en-US" altLang="ko-KR" sz="1300" dirty="0">
                <a:solidFill>
                  <a:schemeClr val="tx1"/>
                </a:solidFill>
                <a:latin typeface="SamsungOne 400" panose="020B0503030303020204" pitchFamily="34" charset="0"/>
                <a:ea typeface="SamsungOne 400" panose="020B0503030303020204" pitchFamily="34" charset="0"/>
              </a:rPr>
              <a:t>, __abs__, __hash__, __</a:t>
            </a:r>
            <a:r>
              <a:rPr lang="en-US" altLang="ko-KR" sz="1300" dirty="0" err="1">
                <a:solidFill>
                  <a:schemeClr val="tx1"/>
                </a:solidFill>
                <a:latin typeface="SamsungOne 400" panose="020B0503030303020204" pitchFamily="34" charset="0"/>
                <a:ea typeface="SamsungOne 400" panose="020B0503030303020204" pitchFamily="34" charset="0"/>
              </a:rPr>
              <a:t>iter</a:t>
            </a:r>
            <a:r>
              <a:rPr lang="en-US" altLang="ko-KR" sz="1300" dirty="0">
                <a:solidFill>
                  <a:schemeClr val="tx1"/>
                </a:solidFill>
                <a:latin typeface="SamsungOne 400" panose="020B0503030303020204" pitchFamily="34" charset="0"/>
                <a:ea typeface="SamsungOne 400" panose="020B0503030303020204" pitchFamily="34" charset="0"/>
              </a:rPr>
              <a:t>__ etc.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That is, </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 built-in function operates by calling the __</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__ special method. </a:t>
            </a:r>
          </a:p>
        </p:txBody>
      </p:sp>
    </p:spTree>
    <p:extLst>
      <p:ext uri="{BB962C8B-B14F-4D97-AF65-F5344CB8AC3E}">
        <p14:creationId xmlns:p14="http://schemas.microsoft.com/office/powerpoint/2010/main" val="115505048"/>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B6B405EF-FB02-4744-AE9A-35A772A1E471}"/>
              </a:ext>
            </a:extLst>
          </p:cNvPr>
          <p:cNvPicPr>
            <a:picLocks noChangeAspect="1"/>
          </p:cNvPicPr>
          <p:nvPr/>
        </p:nvPicPr>
        <p:blipFill>
          <a:blip r:embed="rId3"/>
          <a:stretch>
            <a:fillRect/>
          </a:stretch>
        </p:blipFill>
        <p:spPr>
          <a:xfrm>
            <a:off x="546768" y="3179561"/>
            <a:ext cx="8602999" cy="1279842"/>
          </a:xfrm>
          <a:prstGeom prst="rect">
            <a:avLst/>
          </a:prstGeom>
        </p:spPr>
      </p:pic>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Meaning of object, reference and assignment operator</a:t>
            </a:r>
          </a:p>
        </p:txBody>
      </p:sp>
      <p:sp>
        <p:nvSpPr>
          <p:cNvPr id="20" name="TextBox 19">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Meaning of object, reference and assignment operator</a:t>
            </a:r>
          </a:p>
        </p:txBody>
      </p:sp>
      <p:sp>
        <p:nvSpPr>
          <p:cNvPr id="21" name="직사각형 20">
            <a:extLst>
              <a:ext uri="{FF2B5EF4-FFF2-40B4-BE49-F238E27FC236}">
                <a16:creationId xmlns="" xmlns:a16="http://schemas.microsoft.com/office/drawing/2014/main" id="{5D0FA3B9-5FEB-458E-BC94-AB11CC4B58C9}"/>
              </a:ext>
            </a:extLst>
          </p:cNvPr>
          <p:cNvSpPr/>
          <p:nvPr/>
        </p:nvSpPr>
        <p:spPr>
          <a:xfrm>
            <a:off x="580388" y="2017429"/>
            <a:ext cx="8322980"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Let's study the roles of objects, references and assignment operators.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Variable is just a name given to an object in the memory</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the code below, it approaches the number object 100 via the variable n by using n = 100 statement.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It can be verified by id function, we can see id(100) is same as id(n).</a:t>
            </a:r>
          </a:p>
        </p:txBody>
      </p:sp>
    </p:spTree>
    <p:extLst>
      <p:ext uri="{BB962C8B-B14F-4D97-AF65-F5344CB8AC3E}">
        <p14:creationId xmlns:p14="http://schemas.microsoft.com/office/powerpoint/2010/main" val="1303400873"/>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23" name="TextBox 22">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Meaning of object, reference and assignment operator</a:t>
            </a:r>
          </a:p>
        </p:txBody>
      </p:sp>
      <p:sp>
        <p:nvSpPr>
          <p:cNvPr id="24" name="직사각형 23">
            <a:extLst>
              <a:ext uri="{FF2B5EF4-FFF2-40B4-BE49-F238E27FC236}">
                <a16:creationId xmlns="" xmlns:a16="http://schemas.microsoft.com/office/drawing/2014/main" id="{5D0FA3B9-5FEB-458E-BC94-AB11CC4B58C9}"/>
              </a:ext>
            </a:extLst>
          </p:cNvPr>
          <p:cNvSpPr/>
          <p:nvPr/>
        </p:nvSpPr>
        <p:spPr>
          <a:xfrm>
            <a:off x="580388" y="2017429"/>
            <a:ext cx="8322980"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there is an object with the value 100, the reference variable n for the object also refers the identical object 100.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access the object 100 via variable n.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Another variable m can have access to the object of variable 100 by using an assignment operator. </a:t>
            </a:r>
          </a:p>
        </p:txBody>
      </p:sp>
      <p:grpSp>
        <p:nvGrpSpPr>
          <p:cNvPr id="22" name="그룹 21"/>
          <p:cNvGrpSpPr/>
          <p:nvPr/>
        </p:nvGrpSpPr>
        <p:grpSpPr>
          <a:xfrm>
            <a:off x="2820042" y="3662080"/>
            <a:ext cx="4903221" cy="1368840"/>
            <a:chOff x="2920895" y="3749486"/>
            <a:chExt cx="4903221" cy="1368840"/>
          </a:xfrm>
        </p:grpSpPr>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895" y="3749486"/>
              <a:ext cx="4064209" cy="850944"/>
            </a:xfrm>
            <a:prstGeom prst="rect">
              <a:avLst/>
            </a:prstGeom>
          </p:spPr>
        </p:pic>
        <p:grpSp>
          <p:nvGrpSpPr>
            <p:cNvPr id="26" name="그룹 25"/>
            <p:cNvGrpSpPr/>
            <p:nvPr/>
          </p:nvGrpSpPr>
          <p:grpSpPr>
            <a:xfrm>
              <a:off x="3252117" y="3907067"/>
              <a:ext cx="3375412" cy="535252"/>
              <a:chOff x="3252117" y="3907067"/>
              <a:chExt cx="3375412" cy="535252"/>
            </a:xfrm>
          </p:grpSpPr>
          <p:sp>
            <p:nvSpPr>
              <p:cNvPr id="30" name="직사각형 29"/>
              <p:cNvSpPr/>
              <p:nvPr/>
            </p:nvSpPr>
            <p:spPr>
              <a:xfrm>
                <a:off x="3252117" y="3907067"/>
                <a:ext cx="402674" cy="523220"/>
              </a:xfrm>
              <a:prstGeom prst="rect">
                <a:avLst/>
              </a:prstGeom>
            </p:spPr>
            <p:txBody>
              <a:bodyPr wrap="none">
                <a:spAutoFit/>
              </a:bodyPr>
              <a:lstStyle/>
              <a:p>
                <a:r>
                  <a:rPr lang="en-US" altLang="ko-KR" sz="2800"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sz="2800" dirty="0">
                  <a:latin typeface="SamsungOne 400" panose="020B0503030303020204" pitchFamily="34" charset="0"/>
                </a:endParaRPr>
              </a:p>
            </p:txBody>
          </p:sp>
          <p:sp>
            <p:nvSpPr>
              <p:cNvPr id="31" name="직사각형 30"/>
              <p:cNvSpPr/>
              <p:nvPr/>
            </p:nvSpPr>
            <p:spPr>
              <a:xfrm>
                <a:off x="5849752" y="3919099"/>
                <a:ext cx="777777" cy="523220"/>
              </a:xfrm>
              <a:prstGeom prst="rect">
                <a:avLst/>
              </a:prstGeom>
            </p:spPr>
            <p:txBody>
              <a:bodyPr wrap="none">
                <a:spAutoFit/>
              </a:bodyPr>
              <a:lstStyle/>
              <a:p>
                <a:r>
                  <a:rPr lang="en-US" altLang="ko-KR" sz="2800"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sz="2800" dirty="0">
                  <a:latin typeface="SamsungOne 400" panose="020B0503030303020204" pitchFamily="34" charset="0"/>
                </a:endParaRPr>
              </a:p>
            </p:txBody>
          </p:sp>
        </p:grpSp>
        <p:grpSp>
          <p:nvGrpSpPr>
            <p:cNvPr id="27" name="그룹 26"/>
            <p:cNvGrpSpPr/>
            <p:nvPr/>
          </p:nvGrpSpPr>
          <p:grpSpPr>
            <a:xfrm>
              <a:off x="5455166" y="4691606"/>
              <a:ext cx="2368950" cy="426720"/>
              <a:chOff x="5570913" y="4955508"/>
              <a:chExt cx="2368950" cy="426720"/>
            </a:xfrm>
          </p:grpSpPr>
          <p:sp>
            <p:nvSpPr>
              <p:cNvPr id="28" name="직사각형 27"/>
              <p:cNvSpPr/>
              <p:nvPr/>
            </p:nvSpPr>
            <p:spPr>
              <a:xfrm>
                <a:off x="5570913" y="4972820"/>
                <a:ext cx="453970"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id:</a:t>
                </a:r>
                <a:endParaRPr lang="ko-KR" altLang="en-US" dirty="0">
                  <a:latin typeface="SamsungOne 400" panose="020B0503030303020204" pitchFamily="34" charset="0"/>
                </a:endParaRPr>
              </a:p>
            </p:txBody>
          </p:sp>
          <p:sp>
            <p:nvSpPr>
              <p:cNvPr id="29" name="직사각형 28">
                <a:extLst>
                  <a:ext uri="{FF2B5EF4-FFF2-40B4-BE49-F238E27FC236}">
                    <a16:creationId xmlns="" xmlns:a16="http://schemas.microsoft.com/office/drawing/2014/main" id="{6B30A3F9-7DE1-4CF1-850F-EDB526A0F81F}"/>
                  </a:ext>
                </a:extLst>
              </p:cNvPr>
              <p:cNvSpPr/>
              <p:nvPr/>
            </p:nvSpPr>
            <p:spPr>
              <a:xfrm>
                <a:off x="5857063" y="4955508"/>
                <a:ext cx="208280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SamsungOne 400" panose="020B0503030303020204" pitchFamily="34" charset="0"/>
                    <a:ea typeface="SamsungOne 400" panose="020B0503030303020204" pitchFamily="34" charset="0"/>
                  </a:rPr>
                  <a:t>140719510270864</a:t>
                </a:r>
                <a:endParaRPr lang="ko-KR" altLang="en-US" dirty="0">
                  <a:solidFill>
                    <a:schemeClr val="tx1"/>
                  </a:solidFill>
                  <a:latin typeface="SamsungOne 400" panose="020B0503030303020204" pitchFamily="34" charset="0"/>
                </a:endParaRPr>
              </a:p>
            </p:txBody>
          </p:sp>
        </p:grpSp>
      </p:grpSp>
    </p:spTree>
    <p:extLst>
      <p:ext uri="{BB962C8B-B14F-4D97-AF65-F5344CB8AC3E}">
        <p14:creationId xmlns:p14="http://schemas.microsoft.com/office/powerpoint/2010/main" val="202826315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69996" y="2586261"/>
            <a:ext cx="8875320" cy="1976964"/>
            <a:chOff x="569996" y="2657381"/>
            <a:chExt cx="8875320" cy="1976964"/>
          </a:xfrm>
        </p:grpSpPr>
        <p:pic>
          <p:nvPicPr>
            <p:cNvPr id="4" name="그림 3">
              <a:extLst>
                <a:ext uri="{FF2B5EF4-FFF2-40B4-BE49-F238E27FC236}">
                  <a16:creationId xmlns:a16="http://schemas.microsoft.com/office/drawing/2014/main" xmlns="" id="{3A9792B2-44F0-48EB-B390-48B47C4E557F}"/>
                </a:ext>
              </a:extLst>
            </p:cNvPr>
            <p:cNvPicPr>
              <a:picLocks noChangeAspect="1"/>
            </p:cNvPicPr>
            <p:nvPr/>
          </p:nvPicPr>
          <p:blipFill rotWithShape="1">
            <a:blip r:embed="rId3"/>
            <a:srcRect r="27537"/>
            <a:stretch/>
          </p:blipFill>
          <p:spPr>
            <a:xfrm>
              <a:off x="569996" y="2657381"/>
              <a:ext cx="8085631" cy="1976964"/>
            </a:xfrm>
            <a:prstGeom prst="rect">
              <a:avLst/>
            </a:prstGeom>
          </p:spPr>
        </p:pic>
        <p:pic>
          <p:nvPicPr>
            <p:cNvPr id="8" name="그림 7">
              <a:extLst>
                <a:ext uri="{FF2B5EF4-FFF2-40B4-BE49-F238E27FC236}">
                  <a16:creationId xmlns:a16="http://schemas.microsoft.com/office/drawing/2014/main" xmlns="" id="{3A9792B2-44F0-48EB-B390-48B47C4E557F}"/>
                </a:ext>
              </a:extLst>
            </p:cNvPr>
            <p:cNvPicPr>
              <a:picLocks noChangeAspect="1"/>
            </p:cNvPicPr>
            <p:nvPr/>
          </p:nvPicPr>
          <p:blipFill rotWithShape="1">
            <a:blip r:embed="rId3"/>
            <a:srcRect l="86742"/>
            <a:stretch/>
          </p:blipFill>
          <p:spPr>
            <a:xfrm>
              <a:off x="7965951" y="2657381"/>
              <a:ext cx="1479365" cy="1976964"/>
            </a:xfrm>
            <a:prstGeom prst="rect">
              <a:avLst/>
            </a:prstGeom>
          </p:spPr>
        </p:pic>
      </p:grpSp>
      <p:sp>
        <p:nvSpPr>
          <p:cNvPr id="10" name="직사각형 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1" name="직사각형 1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3" name="직사각형 12">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17" name="TextBox 16">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Meaning of object, reference and assignment operator</a:t>
            </a:r>
          </a:p>
        </p:txBody>
      </p:sp>
      <p:sp>
        <p:nvSpPr>
          <p:cNvPr id="18" name="직사각형 17">
            <a:extLst>
              <a:ext uri="{FF2B5EF4-FFF2-40B4-BE49-F238E27FC236}">
                <a16:creationId xmlns="" xmlns:a16="http://schemas.microsoft.com/office/drawing/2014/main" id="{5D0FA3B9-5FEB-458E-BC94-AB11CC4B58C9}"/>
              </a:ext>
            </a:extLst>
          </p:cNvPr>
          <p:cNvSpPr/>
          <p:nvPr/>
        </p:nvSpPr>
        <p:spPr>
          <a:xfrm>
            <a:off x="580388" y="2017429"/>
            <a:ext cx="8322980"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Assignment operator = refers and re-refers the object.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two variables refer the same object. </a:t>
            </a:r>
            <a:r>
              <a:rPr lang="en-US" altLang="ko-KR" sz="1300" dirty="0" smtClean="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466145999"/>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375B6264-37C1-44DB-8D09-4C3D5ED982A4}"/>
              </a:ext>
            </a:extLst>
          </p:cNvPr>
          <p:cNvPicPr>
            <a:picLocks noChangeAspect="1"/>
          </p:cNvPicPr>
          <p:nvPr/>
        </p:nvPicPr>
        <p:blipFill>
          <a:blip r:embed="rId3"/>
          <a:stretch>
            <a:fillRect/>
          </a:stretch>
        </p:blipFill>
        <p:spPr>
          <a:xfrm>
            <a:off x="652530" y="3556997"/>
            <a:ext cx="8812850" cy="1286237"/>
          </a:xfrm>
          <a:prstGeom prst="rect">
            <a:avLst/>
          </a:prstGeom>
        </p:spPr>
      </p:pic>
      <p:sp>
        <p:nvSpPr>
          <p:cNvPr id="26" name="직사각형 25">
            <a:extLst>
              <a:ext uri="{FF2B5EF4-FFF2-40B4-BE49-F238E27FC236}">
                <a16:creationId xmlns:a16="http://schemas.microsoft.com/office/drawing/2014/main" xmlns="" id="{F1B12DA7-C15F-4B00-8AB3-088BA5E0B6A4}"/>
              </a:ext>
            </a:extLst>
          </p:cNvPr>
          <p:cNvSpPr/>
          <p:nvPr/>
        </p:nvSpPr>
        <p:spPr>
          <a:xfrm>
            <a:off x="714237" y="2750098"/>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n = 100</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m = 100   # The two are identical. </a:t>
            </a:r>
          </a:p>
        </p:txBody>
      </p:sp>
      <p:grpSp>
        <p:nvGrpSpPr>
          <p:cNvPr id="29" name="그룹 28">
            <a:extLst>
              <a:ext uri="{FF2B5EF4-FFF2-40B4-BE49-F238E27FC236}">
                <a16:creationId xmlns:a16="http://schemas.microsoft.com/office/drawing/2014/main" xmlns="" id="{A9DB7DD0-AA7A-4B07-8996-7FC36E5F9099}"/>
              </a:ext>
            </a:extLst>
          </p:cNvPr>
          <p:cNvGrpSpPr/>
          <p:nvPr/>
        </p:nvGrpSpPr>
        <p:grpSpPr>
          <a:xfrm>
            <a:off x="652530" y="4966114"/>
            <a:ext cx="8751143" cy="789594"/>
            <a:chOff x="845225" y="3081413"/>
            <a:chExt cx="8751143" cy="789594"/>
          </a:xfrm>
        </p:grpSpPr>
        <p:sp>
          <p:nvSpPr>
            <p:cNvPr id="30" name="모서리가 둥근 직사각형 4">
              <a:extLst>
                <a:ext uri="{FF2B5EF4-FFF2-40B4-BE49-F238E27FC236}">
                  <a16:creationId xmlns:a16="http://schemas.microsoft.com/office/drawing/2014/main" xmlns="" id="{D49205AF-D745-4C79-8100-FE9EACB201DB}"/>
                </a:ext>
              </a:extLst>
            </p:cNvPr>
            <p:cNvSpPr/>
            <p:nvPr/>
          </p:nvSpPr>
          <p:spPr>
            <a:xfrm>
              <a:off x="845225" y="3081413"/>
              <a:ext cx="8751143" cy="7895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973980" y="3193544"/>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a16="http://schemas.microsoft.com/office/drawing/2014/main" xmlns="" id="{977A4813-13BC-48B9-81F0-24318648C6E5}"/>
                </a:ext>
              </a:extLst>
            </p:cNvPr>
            <p:cNvSpPr txBox="1"/>
            <p:nvPr/>
          </p:nvSpPr>
          <p:spPr>
            <a:xfrm>
              <a:off x="1204770" y="3160723"/>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3-4</a:t>
              </a:r>
            </a:p>
          </p:txBody>
        </p:sp>
        <p:sp>
          <p:nvSpPr>
            <p:cNvPr id="34" name="TextBox 21">
              <a:extLst>
                <a:ext uri="{FF2B5EF4-FFF2-40B4-BE49-F238E27FC236}">
                  <a16:creationId xmlns:a16="http://schemas.microsoft.com/office/drawing/2014/main" xmlns=""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Since m and n both refer the number 100, the ids of the two objects are identical. </a:t>
              </a:r>
            </a:p>
          </p:txBody>
        </p:sp>
      </p:grpSp>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20" name="TextBox 19">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Meaning of object, reference and assignment operator</a:t>
            </a:r>
          </a:p>
        </p:txBody>
      </p:sp>
      <p:sp>
        <p:nvSpPr>
          <p:cNvPr id="21" name="직사각형 20">
            <a:extLst>
              <a:ext uri="{FF2B5EF4-FFF2-40B4-BE49-F238E27FC236}">
                <a16:creationId xmlns="" xmlns:a16="http://schemas.microsoft.com/office/drawing/2014/main" id="{5D0FA3B9-5FEB-458E-BC94-AB11CC4B58C9}"/>
              </a:ext>
            </a:extLst>
          </p:cNvPr>
          <p:cNvSpPr/>
          <p:nvPr/>
        </p:nvSpPr>
        <p:spPr>
          <a:xfrm>
            <a:off x="580388" y="2017429"/>
            <a:ext cx="832298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How can you refer object with immutable attributes? </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Integers, real numbers, strings, Booleans and tuples are immutable objects. In the case below, m and n refer to the same object 100.</a:t>
            </a:r>
          </a:p>
        </p:txBody>
      </p:sp>
      <p:sp>
        <p:nvSpPr>
          <p:cNvPr id="22" name="직사각형 21">
            <a:extLst>
              <a:ext uri="{FF2B5EF4-FFF2-40B4-BE49-F238E27FC236}">
                <a16:creationId xmlns="" xmlns:a16="http://schemas.microsoft.com/office/drawing/2014/main" id="{5D0FA3B9-5FEB-458E-BC94-AB11CC4B58C9}"/>
              </a:ext>
            </a:extLst>
          </p:cNvPr>
          <p:cNvSpPr/>
          <p:nvPr/>
        </p:nvSpPr>
        <p:spPr>
          <a:xfrm>
            <a:off x="580388" y="3324121"/>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Such mechanism allows efficient usage of memory.</a:t>
            </a:r>
          </a:p>
        </p:txBody>
      </p:sp>
    </p:spTree>
    <p:extLst>
      <p:ext uri="{BB962C8B-B14F-4D97-AF65-F5344CB8AC3E}">
        <p14:creationId xmlns:p14="http://schemas.microsoft.com/office/powerpoint/2010/main" val="8503301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105A572D-73B4-4A8D-9B9F-18412C41955D}"/>
              </a:ext>
            </a:extLst>
          </p:cNvPr>
          <p:cNvPicPr>
            <a:picLocks noChangeAspect="1"/>
          </p:cNvPicPr>
          <p:nvPr/>
        </p:nvPicPr>
        <p:blipFill>
          <a:blip r:embed="rId3"/>
          <a:stretch>
            <a:fillRect/>
          </a:stretch>
        </p:blipFill>
        <p:spPr>
          <a:xfrm>
            <a:off x="645030" y="2778976"/>
            <a:ext cx="8809522" cy="1724059"/>
          </a:xfrm>
          <a:prstGeom prst="rect">
            <a:avLst/>
          </a:prstGeom>
        </p:spPr>
      </p:pic>
      <p:sp>
        <p:nvSpPr>
          <p:cNvPr id="22" name="직사각형 2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4" name="직사각형 23">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28" name="TextBox 27">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4.2. Assignment operator means referring other </a:t>
            </a:r>
            <a:r>
              <a:rPr lang="en-US" altLang="ko-KR" b="1" dirty="0" smtClean="0">
                <a:latin typeface="Samsung Sharp Sans" pitchFamily="2" charset="0"/>
                <a:ea typeface="Samsung Sharp Sans" pitchFamily="2" charset="0"/>
                <a:cs typeface="Samsung Sharp Sans" pitchFamily="2" charset="0"/>
              </a:rPr>
              <a:t>objects </a:t>
            </a:r>
            <a:endParaRPr lang="en-US" altLang="ko-KR" b="1" dirty="0">
              <a:latin typeface="Samsung Sharp Sans" pitchFamily="2" charset="0"/>
              <a:ea typeface="Samsung Sharp Sans" pitchFamily="2" charset="0"/>
              <a:cs typeface="Samsung Sharp Sans" pitchFamily="2" charset="0"/>
            </a:endParaRPr>
          </a:p>
        </p:txBody>
      </p:sp>
      <p:sp>
        <p:nvSpPr>
          <p:cNvPr id="29" name="직사각형 28">
            <a:extLst>
              <a:ext uri="{FF2B5EF4-FFF2-40B4-BE49-F238E27FC236}">
                <a16:creationId xmlns="" xmlns:a16="http://schemas.microsoft.com/office/drawing/2014/main" id="{5D0FA3B9-5FEB-458E-BC94-AB11CC4B58C9}"/>
              </a:ext>
            </a:extLst>
          </p:cNvPr>
          <p:cNvSpPr/>
          <p:nvPr/>
        </p:nvSpPr>
        <p:spPr>
          <a:xfrm>
            <a:off x="580388" y="2017429"/>
            <a:ext cx="8322980"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Variable n and m which refer an object can also refer new objects.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initial state of n refers to 100, and so does m via m = n.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Then, m and n refer another variable via n = 200.</a:t>
            </a:r>
          </a:p>
        </p:txBody>
      </p:sp>
      <p:grpSp>
        <p:nvGrpSpPr>
          <p:cNvPr id="30" name="그룹 29"/>
          <p:cNvGrpSpPr/>
          <p:nvPr/>
        </p:nvGrpSpPr>
        <p:grpSpPr>
          <a:xfrm>
            <a:off x="1326137" y="4586041"/>
            <a:ext cx="7953741" cy="1744759"/>
            <a:chOff x="1218561" y="4592765"/>
            <a:chExt cx="7953741" cy="1744759"/>
          </a:xfrm>
        </p:grpSpPr>
        <p:grpSp>
          <p:nvGrpSpPr>
            <p:cNvPr id="31" name="그룹 30"/>
            <p:cNvGrpSpPr/>
            <p:nvPr/>
          </p:nvGrpSpPr>
          <p:grpSpPr>
            <a:xfrm>
              <a:off x="1218561" y="5007508"/>
              <a:ext cx="3734439" cy="1024536"/>
              <a:chOff x="1019906" y="5007508"/>
              <a:chExt cx="3734439" cy="1024536"/>
            </a:xfrm>
          </p:grpSpPr>
          <p:pic>
            <p:nvPicPr>
              <p:cNvPr id="44" name="그림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906" y="5007508"/>
                <a:ext cx="2276746" cy="1024536"/>
              </a:xfrm>
              <a:prstGeom prst="rect">
                <a:avLst/>
              </a:prstGeom>
            </p:spPr>
          </p:pic>
          <p:sp>
            <p:nvSpPr>
              <p:cNvPr id="45" name="직사각형 44"/>
              <p:cNvSpPr/>
              <p:nvPr/>
            </p:nvSpPr>
            <p:spPr>
              <a:xfrm>
                <a:off x="2411521" y="5518815"/>
                <a:ext cx="393056" cy="307777"/>
              </a:xfrm>
              <a:prstGeom prst="rect">
                <a:avLst/>
              </a:prstGeom>
            </p:spPr>
            <p:txBody>
              <a:bodyPr wrap="none">
                <a:spAutoFit/>
              </a:bodyPr>
              <a:lstStyle/>
              <a:p>
                <a:r>
                  <a:rPr lang="en-US" altLang="ko-KR" sz="1400"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id:</a:t>
                </a:r>
                <a:endParaRPr lang="ko-KR" altLang="en-US" sz="1400" dirty="0">
                  <a:latin typeface="SamsungOne 400" panose="020B0503030303020204" pitchFamily="34" charset="0"/>
                </a:endParaRPr>
              </a:p>
            </p:txBody>
          </p:sp>
          <p:sp>
            <p:nvSpPr>
              <p:cNvPr id="46" name="직사각형 45">
                <a:extLst>
                  <a:ext uri="{FF2B5EF4-FFF2-40B4-BE49-F238E27FC236}">
                    <a16:creationId xmlns="" xmlns:a16="http://schemas.microsoft.com/office/drawing/2014/main" id="{6B30A3F9-7DE1-4CF1-850F-EDB526A0F81F}"/>
                  </a:ext>
                </a:extLst>
              </p:cNvPr>
              <p:cNvSpPr/>
              <p:nvPr/>
            </p:nvSpPr>
            <p:spPr>
              <a:xfrm>
                <a:off x="2671545" y="5462314"/>
                <a:ext cx="208280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SamsungOne 400" panose="020B0503030303020204" pitchFamily="34" charset="0"/>
                    <a:ea typeface="SamsungOne 400" panose="020B0503030303020204" pitchFamily="34" charset="0"/>
                  </a:rPr>
                  <a:t>140719510270864</a:t>
                </a:r>
              </a:p>
            </p:txBody>
          </p:sp>
          <p:sp>
            <p:nvSpPr>
              <p:cNvPr id="47" name="직사각형 46"/>
              <p:cNvSpPr/>
              <p:nvPr/>
            </p:nvSpPr>
            <p:spPr>
              <a:xfrm>
                <a:off x="1140861" y="5032288"/>
                <a:ext cx="325730" cy="369332"/>
              </a:xfrm>
              <a:prstGeom prst="rect">
                <a:avLst/>
              </a:prstGeom>
            </p:spPr>
            <p:txBody>
              <a:bodyPr wrap="none">
                <a:spAutoFit/>
              </a:bodyPr>
              <a:lstStyle/>
              <a:p>
                <a:r>
                  <a:rPr lang="en-US" altLang="ko-KR"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dirty="0">
                  <a:latin typeface="SamsungOne 400" panose="020B0503030303020204" pitchFamily="34" charset="0"/>
                </a:endParaRPr>
              </a:p>
            </p:txBody>
          </p:sp>
          <p:sp>
            <p:nvSpPr>
              <p:cNvPr id="48" name="직사각형 47"/>
              <p:cNvSpPr/>
              <p:nvPr/>
            </p:nvSpPr>
            <p:spPr>
              <a:xfrm>
                <a:off x="2592746" y="5044304"/>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dirty="0">
                  <a:latin typeface="SamsungOne 400" panose="020B0503030303020204" pitchFamily="34" charset="0"/>
                </a:endParaRPr>
              </a:p>
            </p:txBody>
          </p:sp>
          <p:sp>
            <p:nvSpPr>
              <p:cNvPr id="49" name="직사각형 48"/>
              <p:cNvSpPr/>
              <p:nvPr/>
            </p:nvSpPr>
            <p:spPr>
              <a:xfrm>
                <a:off x="1123444" y="5576574"/>
                <a:ext cx="397866"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m</a:t>
                </a:r>
                <a:endParaRPr lang="ko-KR" altLang="en-US" dirty="0">
                  <a:latin typeface="SamsungOne 400" panose="020B0503030303020204" pitchFamily="34" charset="0"/>
                </a:endParaRPr>
              </a:p>
            </p:txBody>
          </p:sp>
        </p:grpSp>
        <p:grpSp>
          <p:nvGrpSpPr>
            <p:cNvPr id="32" name="그룹 31"/>
            <p:cNvGrpSpPr/>
            <p:nvPr/>
          </p:nvGrpSpPr>
          <p:grpSpPr>
            <a:xfrm>
              <a:off x="5577304" y="4661127"/>
              <a:ext cx="3594998" cy="1676397"/>
              <a:chOff x="5577304" y="4661127"/>
              <a:chExt cx="3594998" cy="1676397"/>
            </a:xfrm>
          </p:grpSpPr>
          <p:sp>
            <p:nvSpPr>
              <p:cNvPr id="36" name="직사각형 35"/>
              <p:cNvSpPr/>
              <p:nvPr/>
            </p:nvSpPr>
            <p:spPr>
              <a:xfrm>
                <a:off x="6807707" y="5096449"/>
                <a:ext cx="393056" cy="307777"/>
              </a:xfrm>
              <a:prstGeom prst="rect">
                <a:avLst/>
              </a:prstGeom>
            </p:spPr>
            <p:txBody>
              <a:bodyPr wrap="none">
                <a:spAutoFit/>
              </a:bodyPr>
              <a:lstStyle/>
              <a:p>
                <a:r>
                  <a:rPr lang="en-US" altLang="ko-KR" sz="1400"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id:</a:t>
                </a:r>
                <a:endParaRPr lang="ko-KR" altLang="en-US" sz="1400" dirty="0">
                  <a:latin typeface="SamsungOne 400" panose="020B0503030303020204" pitchFamily="34" charset="0"/>
                </a:endParaRPr>
              </a:p>
            </p:txBody>
          </p:sp>
          <p:sp>
            <p:nvSpPr>
              <p:cNvPr id="37" name="직사각형 36">
                <a:extLst>
                  <a:ext uri="{FF2B5EF4-FFF2-40B4-BE49-F238E27FC236}">
                    <a16:creationId xmlns="" xmlns:a16="http://schemas.microsoft.com/office/drawing/2014/main" id="{6B30A3F9-7DE1-4CF1-850F-EDB526A0F81F}"/>
                  </a:ext>
                </a:extLst>
              </p:cNvPr>
              <p:cNvSpPr/>
              <p:nvPr/>
            </p:nvSpPr>
            <p:spPr>
              <a:xfrm>
                <a:off x="7080794" y="5039948"/>
                <a:ext cx="208280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SamsungOne 400" panose="020B0503030303020204" pitchFamily="34" charset="0"/>
                    <a:ea typeface="SamsungOne 400" panose="020B0503030303020204" pitchFamily="34" charset="0"/>
                  </a:rPr>
                  <a:t>140719510274064</a:t>
                </a:r>
              </a:p>
            </p:txBody>
          </p:sp>
          <p:sp>
            <p:nvSpPr>
              <p:cNvPr id="38" name="직사각형 37"/>
              <p:cNvSpPr/>
              <p:nvPr/>
            </p:nvSpPr>
            <p:spPr>
              <a:xfrm>
                <a:off x="5607785" y="4936494"/>
                <a:ext cx="325730" cy="369332"/>
              </a:xfrm>
              <a:prstGeom prst="rect">
                <a:avLst/>
              </a:prstGeom>
            </p:spPr>
            <p:txBody>
              <a:bodyPr wrap="none">
                <a:spAutoFit/>
              </a:bodyPr>
              <a:lstStyle/>
              <a:p>
                <a:r>
                  <a:rPr lang="en-US" altLang="ko-KR"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dirty="0">
                  <a:latin typeface="SamsungOne 400" panose="020B0503030303020204" pitchFamily="34" charset="0"/>
                </a:endParaRPr>
              </a:p>
            </p:txBody>
          </p:sp>
          <p:sp>
            <p:nvSpPr>
              <p:cNvPr id="39" name="직사각형 38"/>
              <p:cNvSpPr/>
              <p:nvPr/>
            </p:nvSpPr>
            <p:spPr>
              <a:xfrm>
                <a:off x="7003637" y="4661127"/>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200</a:t>
                </a:r>
                <a:endParaRPr lang="ko-KR" altLang="en-US" dirty="0">
                  <a:latin typeface="SamsungOne 400" panose="020B0503030303020204" pitchFamily="34" charset="0"/>
                </a:endParaRPr>
              </a:p>
            </p:txBody>
          </p:sp>
          <p:sp>
            <p:nvSpPr>
              <p:cNvPr id="40" name="직사각형 39"/>
              <p:cNvSpPr/>
              <p:nvPr/>
            </p:nvSpPr>
            <p:spPr>
              <a:xfrm>
                <a:off x="6816415" y="5967305"/>
                <a:ext cx="393056" cy="307777"/>
              </a:xfrm>
              <a:prstGeom prst="rect">
                <a:avLst/>
              </a:prstGeom>
            </p:spPr>
            <p:txBody>
              <a:bodyPr wrap="none">
                <a:spAutoFit/>
              </a:bodyPr>
              <a:lstStyle/>
              <a:p>
                <a:r>
                  <a:rPr lang="en-US" altLang="ko-KR" sz="1400"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id:</a:t>
                </a:r>
                <a:endParaRPr lang="ko-KR" altLang="en-US" sz="1400" dirty="0">
                  <a:latin typeface="SamsungOne 400" panose="020B0503030303020204" pitchFamily="34" charset="0"/>
                </a:endParaRPr>
              </a:p>
            </p:txBody>
          </p:sp>
          <p:sp>
            <p:nvSpPr>
              <p:cNvPr id="41" name="직사각형 40">
                <a:extLst>
                  <a:ext uri="{FF2B5EF4-FFF2-40B4-BE49-F238E27FC236}">
                    <a16:creationId xmlns="" xmlns:a16="http://schemas.microsoft.com/office/drawing/2014/main" id="{6B30A3F9-7DE1-4CF1-850F-EDB526A0F81F}"/>
                  </a:ext>
                </a:extLst>
              </p:cNvPr>
              <p:cNvSpPr/>
              <p:nvPr/>
            </p:nvSpPr>
            <p:spPr>
              <a:xfrm>
                <a:off x="7089502" y="5910804"/>
                <a:ext cx="208280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SamsungOne 400" panose="020B0503030303020204" pitchFamily="34" charset="0"/>
                    <a:ea typeface="SamsungOne 400" panose="020B0503030303020204" pitchFamily="34" charset="0"/>
                  </a:rPr>
                  <a:t>140719510270864</a:t>
                </a:r>
              </a:p>
            </p:txBody>
          </p:sp>
          <p:sp>
            <p:nvSpPr>
              <p:cNvPr id="42" name="직사각형 41"/>
              <p:cNvSpPr/>
              <p:nvPr/>
            </p:nvSpPr>
            <p:spPr>
              <a:xfrm>
                <a:off x="5577304" y="5807350"/>
                <a:ext cx="397866" cy="369332"/>
              </a:xfrm>
              <a:prstGeom prst="rect">
                <a:avLst/>
              </a:prstGeom>
            </p:spPr>
            <p:txBody>
              <a:bodyPr wrap="none">
                <a:spAutoFit/>
              </a:bodyPr>
              <a:lstStyle/>
              <a:p>
                <a:pPr algn="ctr"/>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m</a:t>
                </a:r>
                <a:endParaRPr lang="ko-KR" altLang="en-US" dirty="0">
                  <a:latin typeface="SamsungOne 400" panose="020B0503030303020204" pitchFamily="34" charset="0"/>
                </a:endParaRPr>
              </a:p>
            </p:txBody>
          </p:sp>
          <p:sp>
            <p:nvSpPr>
              <p:cNvPr id="43" name="직사각형 42"/>
              <p:cNvSpPr/>
              <p:nvPr/>
            </p:nvSpPr>
            <p:spPr>
              <a:xfrm>
                <a:off x="7012345" y="5531983"/>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dirty="0">
                  <a:latin typeface="SamsungOne 400" panose="020B0503030303020204" pitchFamily="34" charset="0"/>
                </a:endParaRPr>
              </a:p>
            </p:txBody>
          </p:sp>
        </p:grpSp>
        <p:sp>
          <p:nvSpPr>
            <p:cNvPr id="33" name="오른쪽 화살표 5">
              <a:extLst>
                <a:ext uri="{FF2B5EF4-FFF2-40B4-BE49-F238E27FC236}">
                  <a16:creationId xmlns="" xmlns:a16="http://schemas.microsoft.com/office/drawing/2014/main" id="{8DD8319E-A51D-42FE-A3BF-F60AB6D9DF34}"/>
                </a:ext>
              </a:extLst>
            </p:cNvPr>
            <p:cNvSpPr/>
            <p:nvPr/>
          </p:nvSpPr>
          <p:spPr>
            <a:xfrm>
              <a:off x="4745601" y="5254549"/>
              <a:ext cx="414798" cy="3548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4" name="그림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5496" y="4592765"/>
              <a:ext cx="2276746" cy="761287"/>
            </a:xfrm>
            <a:prstGeom prst="rect">
              <a:avLst/>
            </a:prstGeom>
          </p:spPr>
        </p:pic>
        <p:pic>
          <p:nvPicPr>
            <p:cNvPr id="35" name="그림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5549" y="5467060"/>
              <a:ext cx="2276746" cy="761287"/>
            </a:xfrm>
            <a:prstGeom prst="rect">
              <a:avLst/>
            </a:prstGeom>
          </p:spPr>
        </p:pic>
      </p:grpSp>
    </p:spTree>
    <p:extLst>
      <p:ext uri="{BB962C8B-B14F-4D97-AF65-F5344CB8AC3E}">
        <p14:creationId xmlns:p14="http://schemas.microsoft.com/office/powerpoint/2010/main" val="202564301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20" name="TextBox 19">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4.2. Assignment operator means referring other </a:t>
            </a:r>
            <a:r>
              <a:rPr lang="en-US" altLang="ko-KR" b="1" dirty="0" smtClean="0">
                <a:latin typeface="Samsung Sharp Sans" pitchFamily="2" charset="0"/>
                <a:ea typeface="Samsung Sharp Sans" pitchFamily="2" charset="0"/>
                <a:cs typeface="Samsung Sharp Sans" pitchFamily="2" charset="0"/>
              </a:rPr>
              <a:t>objects </a:t>
            </a:r>
            <a:endParaRPr lang="en-US" altLang="ko-KR" b="1" dirty="0">
              <a:latin typeface="Samsung Sharp Sans" pitchFamily="2" charset="0"/>
              <a:ea typeface="Samsung Sharp Sans" pitchFamily="2" charset="0"/>
              <a:cs typeface="Samsung Sharp Sans" pitchFamily="2" charset="0"/>
            </a:endParaRPr>
          </a:p>
        </p:txBody>
      </p:sp>
      <p:sp>
        <p:nvSpPr>
          <p:cNvPr id="21" name="직사각형 20">
            <a:extLst>
              <a:ext uri="{FF2B5EF4-FFF2-40B4-BE49-F238E27FC236}">
                <a16:creationId xmlns="" xmlns:a16="http://schemas.microsoft.com/office/drawing/2014/main" id="{5D0FA3B9-5FEB-458E-BC94-AB11CC4B58C9}"/>
              </a:ext>
            </a:extLst>
          </p:cNvPr>
          <p:cNvSpPr/>
          <p:nvPr/>
        </p:nvSpPr>
        <p:spPr>
          <a:xfrm>
            <a:off x="580388" y="2017429"/>
            <a:ext cx="8322980"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Object assignment method and operation of n = n + 1 operator.</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code below shows that the n newly assigned via n = n + 1 and the previous n refer different objects. </a:t>
            </a:r>
          </a:p>
        </p:txBody>
      </p:sp>
      <p:grpSp>
        <p:nvGrpSpPr>
          <p:cNvPr id="3" name="그룹 2"/>
          <p:cNvGrpSpPr/>
          <p:nvPr/>
        </p:nvGrpSpPr>
        <p:grpSpPr>
          <a:xfrm>
            <a:off x="626230" y="2555667"/>
            <a:ext cx="8841770" cy="1744504"/>
            <a:chOff x="626230" y="2555667"/>
            <a:chExt cx="8841770" cy="1744504"/>
          </a:xfrm>
        </p:grpSpPr>
        <p:grpSp>
          <p:nvGrpSpPr>
            <p:cNvPr id="2" name="그룹 1"/>
            <p:cNvGrpSpPr/>
            <p:nvPr/>
          </p:nvGrpSpPr>
          <p:grpSpPr>
            <a:xfrm>
              <a:off x="626230" y="2555667"/>
              <a:ext cx="7374770" cy="1743836"/>
              <a:chOff x="538824" y="2716083"/>
              <a:chExt cx="8929176" cy="2111390"/>
            </a:xfrm>
          </p:grpSpPr>
          <p:pic>
            <p:nvPicPr>
              <p:cNvPr id="6" name="그림 5" descr="테이블이(가) 표시된 사진&#10;&#10;자동 생성된 설명">
                <a:extLst>
                  <a:ext uri="{FF2B5EF4-FFF2-40B4-BE49-F238E27FC236}">
                    <a16:creationId xmlns:a16="http://schemas.microsoft.com/office/drawing/2014/main" xmlns="" id="{1C68A968-048B-4B3A-A0BE-A895D1FD333B}"/>
                  </a:ext>
                </a:extLst>
              </p:cNvPr>
              <p:cNvPicPr>
                <a:picLocks noChangeAspect="1"/>
              </p:cNvPicPr>
              <p:nvPr/>
            </p:nvPicPr>
            <p:blipFill rotWithShape="1">
              <a:blip r:embed="rId4"/>
              <a:srcRect r="27422"/>
              <a:stretch/>
            </p:blipFill>
            <p:spPr>
              <a:xfrm>
                <a:off x="538824" y="2716083"/>
                <a:ext cx="8667522" cy="2111390"/>
              </a:xfrm>
              <a:prstGeom prst="rect">
                <a:avLst/>
              </a:prstGeom>
            </p:spPr>
          </p:pic>
          <p:pic>
            <p:nvPicPr>
              <p:cNvPr id="9" name="그림 8" descr="테이블이(가) 표시된 사진&#10;&#10;자동 생성된 설명">
                <a:extLst>
                  <a:ext uri="{FF2B5EF4-FFF2-40B4-BE49-F238E27FC236}">
                    <a16:creationId xmlns:a16="http://schemas.microsoft.com/office/drawing/2014/main" xmlns="" id="{1C68A968-048B-4B3A-A0BE-A895D1FD333B}"/>
                  </a:ext>
                </a:extLst>
              </p:cNvPr>
              <p:cNvPicPr>
                <a:picLocks noChangeAspect="1"/>
              </p:cNvPicPr>
              <p:nvPr/>
            </p:nvPicPr>
            <p:blipFill rotWithShape="1">
              <a:blip r:embed="rId4"/>
              <a:srcRect l="90967"/>
              <a:stretch/>
            </p:blipFill>
            <p:spPr>
              <a:xfrm>
                <a:off x="8389220" y="2716083"/>
                <a:ext cx="1078780" cy="2111390"/>
              </a:xfrm>
              <a:prstGeom prst="rect">
                <a:avLst/>
              </a:prstGeom>
            </p:spPr>
          </p:pic>
        </p:grpSp>
        <p:grpSp>
          <p:nvGrpSpPr>
            <p:cNvPr id="14" name="그룹 13"/>
            <p:cNvGrpSpPr/>
            <p:nvPr/>
          </p:nvGrpSpPr>
          <p:grpSpPr>
            <a:xfrm>
              <a:off x="7676866" y="2556335"/>
              <a:ext cx="1791134" cy="1743836"/>
              <a:chOff x="7299342" y="2716083"/>
              <a:chExt cx="2168658" cy="2111390"/>
            </a:xfrm>
          </p:grpSpPr>
          <p:pic>
            <p:nvPicPr>
              <p:cNvPr id="15" name="그림 14" descr="테이블이(가) 표시된 사진&#10;&#10;자동 생성된 설명">
                <a:extLst>
                  <a:ext uri="{FF2B5EF4-FFF2-40B4-BE49-F238E27FC236}">
                    <a16:creationId xmlns:a16="http://schemas.microsoft.com/office/drawing/2014/main" xmlns="" id="{1C68A968-048B-4B3A-A0BE-A895D1FD333B}"/>
                  </a:ext>
                </a:extLst>
              </p:cNvPr>
              <p:cNvPicPr>
                <a:picLocks noChangeAspect="1"/>
              </p:cNvPicPr>
              <p:nvPr/>
            </p:nvPicPr>
            <p:blipFill rotWithShape="1">
              <a:blip r:embed="rId4"/>
              <a:srcRect l="56610" r="27422"/>
              <a:stretch/>
            </p:blipFill>
            <p:spPr>
              <a:xfrm>
                <a:off x="7299342" y="2716083"/>
                <a:ext cx="1907003" cy="2111390"/>
              </a:xfrm>
              <a:prstGeom prst="rect">
                <a:avLst/>
              </a:prstGeom>
            </p:spPr>
          </p:pic>
          <p:pic>
            <p:nvPicPr>
              <p:cNvPr id="16" name="그림 15" descr="테이블이(가) 표시된 사진&#10;&#10;자동 생성된 설명">
                <a:extLst>
                  <a:ext uri="{FF2B5EF4-FFF2-40B4-BE49-F238E27FC236}">
                    <a16:creationId xmlns:a16="http://schemas.microsoft.com/office/drawing/2014/main" xmlns="" id="{1C68A968-048B-4B3A-A0BE-A895D1FD333B}"/>
                  </a:ext>
                </a:extLst>
              </p:cNvPr>
              <p:cNvPicPr>
                <a:picLocks noChangeAspect="1"/>
              </p:cNvPicPr>
              <p:nvPr/>
            </p:nvPicPr>
            <p:blipFill rotWithShape="1">
              <a:blip r:embed="rId4"/>
              <a:srcRect l="90967"/>
              <a:stretch/>
            </p:blipFill>
            <p:spPr>
              <a:xfrm>
                <a:off x="8389220" y="2716083"/>
                <a:ext cx="1078780" cy="2111390"/>
              </a:xfrm>
              <a:prstGeom prst="rect">
                <a:avLst/>
              </a:prstGeom>
            </p:spPr>
          </p:pic>
        </p:grpSp>
      </p:grpSp>
    </p:spTree>
    <p:extLst>
      <p:ext uri="{BB962C8B-B14F-4D97-AF65-F5344CB8AC3E}">
        <p14:creationId xmlns:p14="http://schemas.microsoft.com/office/powerpoint/2010/main" val="1664008150"/>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xmlns="" id="{35730FC1-BFE3-4639-BFB5-553B409C100E}"/>
              </a:ext>
            </a:extLst>
          </p:cNvPr>
          <p:cNvSpPr txBox="1"/>
          <p:nvPr/>
        </p:nvSpPr>
        <p:spPr>
          <a:xfrm>
            <a:off x="6787448" y="2966150"/>
            <a:ext cx="2465889" cy="492443"/>
          </a:xfrm>
          <a:prstGeom prst="rect">
            <a:avLst/>
          </a:prstGeom>
          <a:solidFill>
            <a:schemeClr val="bg1">
              <a:lumMod val="95000"/>
            </a:schemeClr>
          </a:solidFill>
          <a:ln>
            <a:noFill/>
          </a:ln>
        </p:spPr>
        <p:txBody>
          <a:bodyPr wrap="square" rtlCol="0">
            <a:spAutoFit/>
          </a:bodyPr>
          <a:lstStyle>
            <a:defPPr>
              <a:defRPr lang="ko-KR"/>
            </a:defPPr>
            <a:lvl1pPr>
              <a:defRPr sz="1400">
                <a:latin typeface="+mj-lt"/>
              </a:defRPr>
            </a:lvl1pPr>
          </a:lstStyle>
          <a:p>
            <a:pPr latinLnBrk="0"/>
            <a:r>
              <a:rPr lang="en-US" altLang="ko-KR" sz="1300" dirty="0">
                <a:latin typeface="SamsungOne 400" panose="020B0503030303020204" pitchFamily="34" charset="0"/>
                <a:ea typeface="SamsungOne 400" panose="020B0503030303020204" pitchFamily="34" charset="0"/>
              </a:rPr>
              <a:t>The integer object 100 is a garbage object that is not used. </a:t>
            </a:r>
            <a:endParaRPr lang="ko-KR" altLang="en-US" sz="1300" dirty="0">
              <a:latin typeface="SamsungOne 400" panose="020B0503030303020204" pitchFamily="34" charset="0"/>
              <a:ea typeface="D2Coding" panose="020B0609020101020101" pitchFamily="49" charset="-127"/>
            </a:endParaRPr>
          </a:p>
        </p:txBody>
      </p:sp>
      <p:sp>
        <p:nvSpPr>
          <p:cNvPr id="29" name="직사각형 28">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0" name="직사각형 2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32" name="TextBox 31">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4.2. Assignment operator means referring other </a:t>
            </a:r>
            <a:r>
              <a:rPr lang="en-US" altLang="ko-KR" b="1" dirty="0" smtClean="0">
                <a:latin typeface="Samsung Sharp Sans" pitchFamily="2" charset="0"/>
                <a:ea typeface="Samsung Sharp Sans" pitchFamily="2" charset="0"/>
                <a:cs typeface="Samsung Sharp Sans" pitchFamily="2" charset="0"/>
              </a:rPr>
              <a:t>objects </a:t>
            </a:r>
            <a:endParaRPr lang="en-US" altLang="ko-KR" b="1" dirty="0">
              <a:latin typeface="Samsung Sharp Sans" pitchFamily="2" charset="0"/>
              <a:ea typeface="Samsung Sharp Sans" pitchFamily="2" charset="0"/>
              <a:cs typeface="Samsung Sharp Sans" pitchFamily="2" charset="0"/>
            </a:endParaRPr>
          </a:p>
        </p:txBody>
      </p:sp>
      <p:sp>
        <p:nvSpPr>
          <p:cNvPr id="33" name="직사각형 32">
            <a:extLst>
              <a:ext uri="{FF2B5EF4-FFF2-40B4-BE49-F238E27FC236}">
                <a16:creationId xmlns="" xmlns:a16="http://schemas.microsoft.com/office/drawing/2014/main" id="{5D0FA3B9-5FEB-458E-BC94-AB11CC4B58C9}"/>
              </a:ext>
            </a:extLst>
          </p:cNvPr>
          <p:cNvSpPr/>
          <p:nvPr/>
        </p:nvSpPr>
        <p:spPr>
          <a:xfrm>
            <a:off x="580388" y="2017429"/>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integer object referred by n is defined as an immutable variable. </a:t>
            </a:r>
          </a:p>
        </p:txBody>
      </p:sp>
      <p:sp>
        <p:nvSpPr>
          <p:cNvPr id="34" name="직사각형 33">
            <a:extLst>
              <a:ext uri="{FF2B5EF4-FFF2-40B4-BE49-F238E27FC236}">
                <a16:creationId xmlns="" xmlns:a16="http://schemas.microsoft.com/office/drawing/2014/main" id="{5D0FA3B9-5FEB-458E-BC94-AB11CC4B58C9}"/>
              </a:ext>
            </a:extLst>
          </p:cNvPr>
          <p:cNvSpPr/>
          <p:nvPr/>
        </p:nvSpPr>
        <p:spPr>
          <a:xfrm>
            <a:off x="580388" y="4085122"/>
            <a:ext cx="8322980"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causes waste of memory space because there is no longer a variable that refers this object.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Objects that are no longer viable for reference due to disappearance of reference are called garbage.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periodic memory management procedure that removes garbage memories is called garbage collection. </a:t>
            </a:r>
          </a:p>
        </p:txBody>
      </p:sp>
      <p:grpSp>
        <p:nvGrpSpPr>
          <p:cNvPr id="35" name="그룹 34"/>
          <p:cNvGrpSpPr/>
          <p:nvPr/>
        </p:nvGrpSpPr>
        <p:grpSpPr>
          <a:xfrm>
            <a:off x="747781" y="2661864"/>
            <a:ext cx="5935408" cy="1158383"/>
            <a:chOff x="875527" y="2592423"/>
            <a:chExt cx="6382558" cy="1245651"/>
          </a:xfrm>
        </p:grpSpPr>
        <p:pic>
          <p:nvPicPr>
            <p:cNvPr id="36" name="그림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063" y="2592423"/>
              <a:ext cx="2749022" cy="1245651"/>
            </a:xfrm>
            <a:prstGeom prst="rect">
              <a:avLst/>
            </a:prstGeom>
          </p:spPr>
        </p:pic>
        <p:pic>
          <p:nvPicPr>
            <p:cNvPr id="37" name="그림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527" y="2941339"/>
              <a:ext cx="2749019" cy="575576"/>
            </a:xfrm>
            <a:prstGeom prst="rect">
              <a:avLst/>
            </a:prstGeom>
          </p:spPr>
        </p:pic>
        <p:grpSp>
          <p:nvGrpSpPr>
            <p:cNvPr id="38" name="그룹 37"/>
            <p:cNvGrpSpPr/>
            <p:nvPr/>
          </p:nvGrpSpPr>
          <p:grpSpPr>
            <a:xfrm>
              <a:off x="1040139" y="2702607"/>
              <a:ext cx="6013796" cy="1035538"/>
              <a:chOff x="1980665" y="2088652"/>
              <a:chExt cx="6013796" cy="1035538"/>
            </a:xfrm>
          </p:grpSpPr>
          <p:sp>
            <p:nvSpPr>
              <p:cNvPr id="39" name="오른쪽 화살표 5">
                <a:extLst>
                  <a:ext uri="{FF2B5EF4-FFF2-40B4-BE49-F238E27FC236}">
                    <a16:creationId xmlns="" xmlns:a16="http://schemas.microsoft.com/office/drawing/2014/main" id="{8DD8319E-A51D-42FE-A3BF-F60AB6D9DF34}"/>
                  </a:ext>
                </a:extLst>
              </p:cNvPr>
              <p:cNvSpPr/>
              <p:nvPr/>
            </p:nvSpPr>
            <p:spPr>
              <a:xfrm>
                <a:off x="4810916" y="2446035"/>
                <a:ext cx="414798" cy="3548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0" name="직사각형 39"/>
              <p:cNvSpPr/>
              <p:nvPr/>
            </p:nvSpPr>
            <p:spPr>
              <a:xfrm>
                <a:off x="1980665" y="2419716"/>
                <a:ext cx="325730" cy="369332"/>
              </a:xfrm>
              <a:prstGeom prst="rect">
                <a:avLst/>
              </a:prstGeom>
            </p:spPr>
            <p:txBody>
              <a:bodyPr wrap="none">
                <a:spAutoFit/>
              </a:bodyPr>
              <a:lstStyle/>
              <a:p>
                <a:r>
                  <a:rPr lang="en-US" altLang="ko-KR"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dirty="0">
                  <a:latin typeface="SamsungOne 400" panose="020B0503030303020204" pitchFamily="34" charset="0"/>
                </a:endParaRPr>
              </a:p>
            </p:txBody>
          </p:sp>
          <p:sp>
            <p:nvSpPr>
              <p:cNvPr id="41" name="직사각형 40"/>
              <p:cNvSpPr/>
              <p:nvPr/>
            </p:nvSpPr>
            <p:spPr>
              <a:xfrm>
                <a:off x="3780435" y="2431732"/>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dirty="0">
                  <a:latin typeface="SamsungOne 400" panose="020B0503030303020204" pitchFamily="34" charset="0"/>
                </a:endParaRPr>
              </a:p>
            </p:txBody>
          </p:sp>
          <p:sp>
            <p:nvSpPr>
              <p:cNvPr id="42" name="직사각형 41"/>
              <p:cNvSpPr/>
              <p:nvPr/>
            </p:nvSpPr>
            <p:spPr>
              <a:xfrm>
                <a:off x="5646973" y="2415361"/>
                <a:ext cx="325730" cy="369332"/>
              </a:xfrm>
              <a:prstGeom prst="rect">
                <a:avLst/>
              </a:prstGeom>
            </p:spPr>
            <p:txBody>
              <a:bodyPr wrap="none">
                <a:spAutoFit/>
              </a:bodyPr>
              <a:lstStyle/>
              <a:p>
                <a:r>
                  <a:rPr lang="en-US" altLang="ko-KR"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dirty="0">
                  <a:latin typeface="SamsungOne 400" panose="020B0503030303020204" pitchFamily="34" charset="0"/>
                </a:endParaRPr>
              </a:p>
            </p:txBody>
          </p:sp>
          <p:sp>
            <p:nvSpPr>
              <p:cNvPr id="43" name="직사각형 42"/>
              <p:cNvSpPr/>
              <p:nvPr/>
            </p:nvSpPr>
            <p:spPr>
              <a:xfrm>
                <a:off x="7410647" y="2088652"/>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dirty="0">
                  <a:latin typeface="SamsungOne 400" panose="020B0503030303020204" pitchFamily="34" charset="0"/>
                </a:endParaRPr>
              </a:p>
            </p:txBody>
          </p:sp>
          <p:sp>
            <p:nvSpPr>
              <p:cNvPr id="44" name="직사각형 43"/>
              <p:cNvSpPr/>
              <p:nvPr/>
            </p:nvSpPr>
            <p:spPr>
              <a:xfrm>
                <a:off x="7419356" y="2754858"/>
                <a:ext cx="526106"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101</a:t>
                </a:r>
                <a:endParaRPr lang="ko-KR" altLang="en-US" dirty="0">
                  <a:latin typeface="SamsungOne 400" panose="020B0503030303020204" pitchFamily="34" charset="0"/>
                </a:endParaRPr>
              </a:p>
            </p:txBody>
          </p:sp>
        </p:grpSp>
      </p:grpSp>
    </p:spTree>
    <p:extLst>
      <p:ext uri="{BB962C8B-B14F-4D97-AF65-F5344CB8AC3E}">
        <p14:creationId xmlns:p14="http://schemas.microsoft.com/office/powerpoint/2010/main" val="2922097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 xmlns:a16="http://schemas.microsoft.com/office/drawing/2014/main" id="{F1B12DA7-C15F-4B00-8AB3-088BA5E0B6A4}"/>
              </a:ext>
            </a:extLst>
          </p:cNvPr>
          <p:cNvSpPr/>
          <p:nvPr/>
        </p:nvSpPr>
        <p:spPr>
          <a:xfrm>
            <a:off x="690340" y="4669664"/>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Even if it is called without an argument, the default value of 1 is passed to the parameter n. Therefore, a single asterisk line is normally output.</a:t>
            </a:r>
          </a:p>
        </p:txBody>
      </p:sp>
      <p:sp>
        <p:nvSpPr>
          <p:cNvPr id="16" name="직사각형 1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a:t>
            </a:r>
            <a:r>
              <a:rPr lang="en-US" altLang="ko-KR" sz="2000" dirty="0" smtClean="0">
                <a:solidFill>
                  <a:schemeClr val="tx1">
                    <a:lumMod val="95000"/>
                    <a:lumOff val="5000"/>
                  </a:schemeClr>
                </a:solidFill>
                <a:latin typeface="Samsung Sharp Sans" pitchFamily="2" charset="0"/>
                <a:ea typeface="Samsung Sharp Sans" pitchFamily="2" charset="0"/>
                <a:cs typeface="Samsung Sharp Sans" pitchFamily="2" charset="0"/>
              </a:rPr>
              <a:t>Default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Calling a function without arguments</a:t>
            </a:r>
            <a:endParaRPr lang="ko-KR" altLang="en-US" b="1" dirty="0">
              <a:latin typeface="Samsung Sharp Sans" pitchFamily="2" charset="0"/>
            </a:endParaRPr>
          </a:p>
        </p:txBody>
      </p:sp>
      <p:sp>
        <p:nvSpPr>
          <p:cNvPr id="18" name="직사각형 17">
            <a:extLst>
              <a:ext uri="{FF2B5EF4-FFF2-40B4-BE49-F238E27FC236}">
                <a16:creationId xmlns="" xmlns:a16="http://schemas.microsoft.com/office/drawing/2014/main" id="{90EFA62F-9637-4E5A-AAB1-9E61461D75DD}"/>
              </a:ext>
            </a:extLst>
          </p:cNvPr>
          <p:cNvSpPr/>
          <p:nvPr/>
        </p:nvSpPr>
        <p:spPr>
          <a:xfrm>
            <a:off x="580388" y="200912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case of calling a function without arguments.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 xmlns:a16="http://schemas.microsoft.com/office/drawing/2014/main" id="{F1B12DA7-C15F-4B00-8AB3-088BA5E0B6A4}"/>
              </a:ext>
            </a:extLst>
          </p:cNvPr>
          <p:cNvSpPr/>
          <p:nvPr/>
        </p:nvSpPr>
        <p:spPr>
          <a:xfrm>
            <a:off x="690341" y="2273460"/>
            <a:ext cx="8619913" cy="1005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order to assign a specific task to a function, it is necessary to enter the correct argument. Sometimes, however, it is convenient to use the default value to prevent the error and work more flexible.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this case, the default parameter is used.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As shown in the code below, you can assign a default value such as = 1 to a parameter.</a:t>
            </a:r>
          </a:p>
        </p:txBody>
      </p:sp>
      <p:sp>
        <p:nvSpPr>
          <p:cNvPr id="10" name="직사각형 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1" name="직사각형 1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90341" y="3343142"/>
            <a:ext cx="8731887" cy="1217124"/>
            <a:chOff x="690341" y="3343142"/>
            <a:chExt cx="8731887" cy="1217124"/>
          </a:xfrm>
        </p:grpSpPr>
        <p:pic>
          <p:nvPicPr>
            <p:cNvPr id="9" name="그림 8" descr="텍스트이(가) 표시된 사진&#10;&#10;자동 생성된 설명">
              <a:extLst>
                <a:ext uri="{FF2B5EF4-FFF2-40B4-BE49-F238E27FC236}">
                  <a16:creationId xmlns="" xmlns:a16="http://schemas.microsoft.com/office/drawing/2014/main" id="{CBBA7029-983D-4C56-BF5C-CDE0D31F0D83}"/>
                </a:ext>
              </a:extLst>
            </p:cNvPr>
            <p:cNvPicPr>
              <a:picLocks noChangeAspect="1"/>
            </p:cNvPicPr>
            <p:nvPr/>
          </p:nvPicPr>
          <p:blipFill>
            <a:blip r:embed="rId4"/>
            <a:stretch>
              <a:fillRect/>
            </a:stretch>
          </p:blipFill>
          <p:spPr>
            <a:xfrm>
              <a:off x="690341" y="3343142"/>
              <a:ext cx="8731887" cy="1217124"/>
            </a:xfrm>
            <a:prstGeom prst="rect">
              <a:avLst/>
            </a:prstGeom>
          </p:spPr>
        </p:pic>
        <p:sp>
          <p:nvSpPr>
            <p:cNvPr id="12" name="직사각형 11"/>
            <p:cNvSpPr/>
            <p:nvPr/>
          </p:nvSpPr>
          <p:spPr>
            <a:xfrm>
              <a:off x="2754059" y="3483063"/>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The parameter n has a default value of 1</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15" name="직사각형 14"/>
            <p:cNvSpPr/>
            <p:nvPr/>
          </p:nvSpPr>
          <p:spPr>
            <a:xfrm>
              <a:off x="1987723" y="4074512"/>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Execute without error even if there is no argument</a:t>
              </a:r>
              <a:endParaRPr lang="x-none" altLang="ko-KR" sz="12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846296694"/>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8" name="직사각형 2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5. Class and Inheritance</a:t>
            </a:r>
          </a:p>
        </p:txBody>
      </p:sp>
      <p:sp>
        <p:nvSpPr>
          <p:cNvPr id="30" name="TextBox 29">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5.1. Class of hierarchical structure</a:t>
            </a:r>
          </a:p>
        </p:txBody>
      </p:sp>
      <p:sp>
        <p:nvSpPr>
          <p:cNvPr id="32" name="직사각형 31">
            <a:extLst>
              <a:ext uri="{FF2B5EF4-FFF2-40B4-BE49-F238E27FC236}">
                <a16:creationId xmlns="" xmlns:a16="http://schemas.microsoft.com/office/drawing/2014/main" id="{5D0FA3B9-5FEB-458E-BC94-AB11CC4B58C9}"/>
              </a:ext>
            </a:extLst>
          </p:cNvPr>
          <p:cNvSpPr/>
          <p:nvPr/>
        </p:nvSpPr>
        <p:spPr>
          <a:xfrm>
            <a:off x="580388" y="2017429"/>
            <a:ext cx="8322980" cy="1631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Examine the class with hierarchical structure below.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construct class Manager that means manager and class Employee that means employee by inheriting the class Person, which is the parent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managers and employees are both human-beings, the two child classes should contain the name attribute and </a:t>
            </a:r>
            <a:r>
              <a:rPr lang="en-US" altLang="ko-KR" sz="1300" dirty="0" err="1">
                <a:solidFill>
                  <a:schemeClr val="tx1"/>
                </a:solidFill>
                <a:latin typeface="SamsungOne 400" panose="020B0503030303020204" pitchFamily="34" charset="0"/>
                <a:ea typeface="SamsungOne 400" panose="020B0503030303020204" pitchFamily="34" charset="0"/>
              </a:rPr>
              <a:t>get_name</a:t>
            </a:r>
            <a:r>
              <a:rPr lang="en-US" altLang="ko-KR" sz="1300" dirty="0">
                <a:solidFill>
                  <a:schemeClr val="tx1"/>
                </a:solidFill>
                <a:latin typeface="SamsungOne 400" panose="020B0503030303020204" pitchFamily="34" charset="0"/>
                <a:ea typeface="SamsungOne 400" panose="020B0503030303020204" pitchFamily="34" charset="0"/>
              </a:rPr>
              <a:t>() method from the Person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class Manager and the class Employee inherit the class Person, the two classes will contain the member variables and member functions of the class Person without any extra coding.</a:t>
            </a:r>
          </a:p>
        </p:txBody>
      </p:sp>
      <p:grpSp>
        <p:nvGrpSpPr>
          <p:cNvPr id="2" name="그룹 1"/>
          <p:cNvGrpSpPr/>
          <p:nvPr/>
        </p:nvGrpSpPr>
        <p:grpSpPr>
          <a:xfrm>
            <a:off x="1339970" y="3916050"/>
            <a:ext cx="6751608" cy="2334736"/>
            <a:chOff x="1339970" y="3916050"/>
            <a:chExt cx="6751608" cy="2334736"/>
          </a:xfrm>
        </p:grpSpPr>
        <p:pic>
          <p:nvPicPr>
            <p:cNvPr id="1025" name="_x271855184">
              <a:extLst>
                <a:ext uri="{FF2B5EF4-FFF2-40B4-BE49-F238E27FC236}">
                  <a16:creationId xmlns:a16="http://schemas.microsoft.com/office/drawing/2014/main" xmlns="" id="{2CC13D41-875B-4898-9B3B-AC2747EEB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938" y="3916050"/>
              <a:ext cx="5280200" cy="23347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638336" y="4794850"/>
              <a:ext cx="3307552" cy="449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339970" y="5227125"/>
              <a:ext cx="6751608" cy="663556"/>
            </a:xfrm>
            <a:prstGeom prst="rect">
              <a:avLst/>
            </a:prstGeom>
            <a:solidFill>
              <a:schemeClr val="bg1"/>
            </a:solidFill>
            <a:ln>
              <a:solidFill>
                <a:srgbClr val="1429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803929" y="3940732"/>
              <a:ext cx="936475" cy="261610"/>
            </a:xfrm>
            <a:prstGeom prst="rect">
              <a:avLst/>
            </a:prstGeom>
            <a:solidFill>
              <a:schemeClr val="bg1"/>
            </a:solidFill>
          </p:spPr>
          <p:txBody>
            <a:bodyPr wrap="none" rtlCol="0">
              <a:spAutoFit/>
            </a:bodyPr>
            <a:lstStyle/>
            <a:p>
              <a:r>
                <a:rPr lang="ko-KR" altLang="en-US" sz="1100" dirty="0"/>
                <a:t>부모 클래스</a:t>
              </a:r>
            </a:p>
          </p:txBody>
        </p:sp>
        <p:sp>
          <p:nvSpPr>
            <p:cNvPr id="18" name="TextBox 17"/>
            <p:cNvSpPr txBox="1"/>
            <p:nvPr/>
          </p:nvSpPr>
          <p:spPr>
            <a:xfrm>
              <a:off x="3939076" y="5965064"/>
              <a:ext cx="827471" cy="261610"/>
            </a:xfrm>
            <a:prstGeom prst="rect">
              <a:avLst/>
            </a:prstGeom>
            <a:solidFill>
              <a:schemeClr val="bg1"/>
            </a:solid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child class</a:t>
              </a:r>
              <a:endParaRPr lang="ko-KR" altLang="en-US" sz="1100" dirty="0">
                <a:latin typeface="SamsungOne 400" panose="020B0503030303020204" pitchFamily="34" charset="0"/>
              </a:endParaRPr>
            </a:p>
          </p:txBody>
        </p:sp>
        <p:sp>
          <p:nvSpPr>
            <p:cNvPr id="19" name="TextBox 18"/>
            <p:cNvSpPr txBox="1"/>
            <p:nvPr/>
          </p:nvSpPr>
          <p:spPr>
            <a:xfrm>
              <a:off x="4983157" y="4256075"/>
              <a:ext cx="1454244" cy="430887"/>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attribute : name</a:t>
              </a:r>
            </a:p>
            <a:p>
              <a:r>
                <a:rPr lang="en-US" altLang="ko-KR" sz="1100" dirty="0">
                  <a:latin typeface="D2Coding" panose="020B0609020101020101" pitchFamily="49" charset="-127"/>
                  <a:ea typeface="D2Coding" panose="020B0609020101020101" pitchFamily="49" charset="-127"/>
                </a:rPr>
                <a:t>method: </a:t>
              </a:r>
              <a:r>
                <a:rPr lang="en-US" altLang="ko-KR" sz="1100" dirty="0" err="1">
                  <a:latin typeface="D2Coding" panose="020B0609020101020101" pitchFamily="49" charset="-127"/>
                  <a:ea typeface="D2Coding" panose="020B0609020101020101" pitchFamily="49" charset="-127"/>
                </a:rPr>
                <a:t>get_name</a:t>
              </a:r>
              <a:r>
                <a:rPr lang="en-US" altLang="ko-KR" sz="1100" dirty="0">
                  <a:latin typeface="D2Coding" panose="020B0609020101020101" pitchFamily="49" charset="-127"/>
                  <a:ea typeface="D2Coding" panose="020B0609020101020101" pitchFamily="49" charset="-127"/>
                </a:rPr>
                <a:t>()</a:t>
              </a:r>
              <a:endParaRPr lang="ko-KR" altLang="en-US" sz="1100" dirty="0">
                <a:latin typeface="D2Coding" panose="020B0609020101020101" pitchFamily="49" charset="-127"/>
                <a:ea typeface="D2Coding" panose="020B0609020101020101" pitchFamily="49" charset="-127"/>
              </a:endParaRPr>
            </a:p>
          </p:txBody>
        </p:sp>
        <p:sp>
          <p:nvSpPr>
            <p:cNvPr id="20" name="TextBox 19"/>
            <p:cNvSpPr txBox="1"/>
            <p:nvPr/>
          </p:nvSpPr>
          <p:spPr>
            <a:xfrm>
              <a:off x="3442892" y="5335015"/>
              <a:ext cx="1524776" cy="430887"/>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attribute: position</a:t>
              </a:r>
            </a:p>
            <a:p>
              <a:r>
                <a:rPr lang="en-US" altLang="ko-KR" sz="1100" dirty="0">
                  <a:latin typeface="D2Coding" panose="020B0609020101020101" pitchFamily="49" charset="-127"/>
                  <a:ea typeface="D2Coding" panose="020B0609020101020101" pitchFamily="49" charset="-127"/>
                </a:rPr>
                <a:t>method: info()</a:t>
              </a:r>
              <a:endParaRPr lang="ko-KR" altLang="en-US" sz="1100" dirty="0">
                <a:latin typeface="D2Coding" panose="020B0609020101020101" pitchFamily="49" charset="-127"/>
                <a:ea typeface="D2Coding" panose="020B0609020101020101" pitchFamily="49" charset="-127"/>
              </a:endParaRPr>
            </a:p>
          </p:txBody>
        </p:sp>
        <p:sp>
          <p:nvSpPr>
            <p:cNvPr id="21" name="TextBox 20"/>
            <p:cNvSpPr txBox="1"/>
            <p:nvPr/>
          </p:nvSpPr>
          <p:spPr>
            <a:xfrm>
              <a:off x="6557413" y="5335015"/>
              <a:ext cx="1454244" cy="430887"/>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attribute: </a:t>
              </a:r>
              <a:r>
                <a:rPr lang="en-US" altLang="ko-KR" sz="1100" dirty="0" err="1">
                  <a:latin typeface="D2Coding" panose="020B0609020101020101" pitchFamily="49" charset="-127"/>
                  <a:ea typeface="D2Coding" panose="020B0609020101020101" pitchFamily="49" charset="-127"/>
                </a:rPr>
                <a:t>staffID</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method: info()</a:t>
              </a:r>
              <a:endParaRPr lang="ko-KR" altLang="en-US" sz="1100" dirty="0">
                <a:latin typeface="D2Coding" panose="020B0609020101020101" pitchFamily="49" charset="-127"/>
                <a:ea typeface="D2Coding" panose="020B0609020101020101" pitchFamily="49" charset="-127"/>
              </a:endParaRPr>
            </a:p>
          </p:txBody>
        </p:sp>
        <p:sp>
          <p:nvSpPr>
            <p:cNvPr id="5" name="직사각형 4"/>
            <p:cNvSpPr/>
            <p:nvPr/>
          </p:nvSpPr>
          <p:spPr>
            <a:xfrm>
              <a:off x="2166970" y="5335014"/>
              <a:ext cx="1207698" cy="430887"/>
            </a:xfrm>
            <a:prstGeom prst="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Manager</a:t>
              </a:r>
              <a:endParaRPr lang="ko-KR" altLang="en-US" sz="1300" dirty="0">
                <a:solidFill>
                  <a:schemeClr val="tx1"/>
                </a:solidFill>
                <a:latin typeface="SamsungOne 400" panose="020B0503030303020204" pitchFamily="34" charset="0"/>
              </a:endParaRPr>
            </a:p>
          </p:txBody>
        </p:sp>
        <p:sp>
          <p:nvSpPr>
            <p:cNvPr id="22" name="직사각형 21"/>
            <p:cNvSpPr/>
            <p:nvPr/>
          </p:nvSpPr>
          <p:spPr>
            <a:xfrm>
              <a:off x="5288485" y="5335013"/>
              <a:ext cx="1207698" cy="430887"/>
            </a:xfrm>
            <a:prstGeom prst="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Employee</a:t>
              </a:r>
              <a:endParaRPr lang="ko-KR" altLang="en-US" sz="1300" dirty="0">
                <a:solidFill>
                  <a:schemeClr val="tx1"/>
                </a:solidFill>
                <a:latin typeface="SamsungOne 400" panose="020B0503030303020204" pitchFamily="34" charset="0"/>
              </a:endParaRPr>
            </a:p>
          </p:txBody>
        </p:sp>
        <p:sp>
          <p:nvSpPr>
            <p:cNvPr id="23" name="직사각형 22"/>
            <p:cNvSpPr/>
            <p:nvPr/>
          </p:nvSpPr>
          <p:spPr>
            <a:xfrm>
              <a:off x="3523757" y="4238588"/>
              <a:ext cx="1496817" cy="543137"/>
            </a:xfrm>
            <a:prstGeom prst="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Person</a:t>
              </a:r>
              <a:endParaRPr lang="ko-KR" altLang="en-US" sz="1300" dirty="0">
                <a:solidFill>
                  <a:schemeClr val="tx1"/>
                </a:solidFill>
                <a:latin typeface="SamsungOne 400" panose="020B0503030303020204" pitchFamily="34" charset="0"/>
              </a:endParaRPr>
            </a:p>
          </p:txBody>
        </p:sp>
        <p:sp>
          <p:nvSpPr>
            <p:cNvPr id="24" name="TextBox 23"/>
            <p:cNvSpPr txBox="1"/>
            <p:nvPr/>
          </p:nvSpPr>
          <p:spPr>
            <a:xfrm>
              <a:off x="1884604" y="4940833"/>
              <a:ext cx="753732" cy="261610"/>
            </a:xfrm>
            <a:prstGeom prst="rect">
              <a:avLst/>
            </a:prstGeom>
            <a:solidFill>
              <a:schemeClr val="bg1"/>
            </a:solid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Manager</a:t>
              </a:r>
              <a:endParaRPr lang="ko-KR" altLang="en-US" sz="1100" dirty="0">
                <a:latin typeface="SamsungOne 400" panose="020B0503030303020204" pitchFamily="34" charset="0"/>
              </a:endParaRPr>
            </a:p>
          </p:txBody>
        </p:sp>
        <p:sp>
          <p:nvSpPr>
            <p:cNvPr id="25" name="TextBox 24"/>
            <p:cNvSpPr txBox="1"/>
            <p:nvPr/>
          </p:nvSpPr>
          <p:spPr>
            <a:xfrm>
              <a:off x="5945888" y="4912383"/>
              <a:ext cx="827471" cy="261610"/>
            </a:xfrm>
            <a:prstGeom prst="rect">
              <a:avLst/>
            </a:prstGeom>
            <a:solidFill>
              <a:schemeClr val="bg1"/>
            </a:solid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Employee</a:t>
              </a:r>
              <a:endParaRPr lang="ko-KR" altLang="en-US" sz="1100" dirty="0">
                <a:latin typeface="SamsungOne 400" panose="020B0503030303020204" pitchFamily="34" charset="0"/>
              </a:endParaRPr>
            </a:p>
          </p:txBody>
        </p:sp>
        <p:sp>
          <p:nvSpPr>
            <p:cNvPr id="26" name="TextBox 25"/>
            <p:cNvSpPr txBox="1"/>
            <p:nvPr/>
          </p:nvSpPr>
          <p:spPr>
            <a:xfrm>
              <a:off x="3819051" y="3955404"/>
              <a:ext cx="936475" cy="261610"/>
            </a:xfrm>
            <a:prstGeom prst="rect">
              <a:avLst/>
            </a:prstGeom>
            <a:solidFill>
              <a:schemeClr val="bg1"/>
            </a:solid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parent class</a:t>
              </a:r>
              <a:endParaRPr lang="ko-KR" altLang="en-US" sz="1100" dirty="0">
                <a:latin typeface="SamsungOne 400" panose="020B0503030303020204" pitchFamily="34" charset="0"/>
              </a:endParaRPr>
            </a:p>
          </p:txBody>
        </p:sp>
        <p:cxnSp>
          <p:nvCxnSpPr>
            <p:cNvPr id="10" name="직선 연결선 9"/>
            <p:cNvCxnSpPr/>
            <p:nvPr/>
          </p:nvCxnSpPr>
          <p:spPr>
            <a:xfrm>
              <a:off x="4307352" y="4779610"/>
              <a:ext cx="488" cy="1835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2818912" y="4963160"/>
              <a:ext cx="29768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a:off x="2824480" y="4963160"/>
              <a:ext cx="0" cy="2808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a:off x="5795792" y="4958080"/>
              <a:ext cx="0" cy="2808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10761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0C0EB522-540E-4E89-9DD3-461C1206CA40}"/>
              </a:ext>
            </a:extLst>
          </p:cNvPr>
          <p:cNvSpPr txBox="1"/>
          <p:nvPr/>
        </p:nvSpPr>
        <p:spPr>
          <a:xfrm>
            <a:off x="685406" y="2599876"/>
            <a:ext cx="8560202" cy="1400383"/>
          </a:xfrm>
          <a:prstGeom prst="rect">
            <a:avLst/>
          </a:prstGeom>
          <a:solidFill>
            <a:srgbClr val="F7F7F7"/>
          </a:solidFill>
          <a:ln>
            <a:solidFill>
              <a:schemeClr val="bg1">
                <a:lumMod val="85000"/>
              </a:schemeClr>
            </a:solidFill>
          </a:ln>
        </p:spPr>
        <p:txBody>
          <a:bodyPr wrap="square">
            <a:spAutoFit/>
          </a:bodyPr>
          <a:lstStyle/>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class Person:</a:t>
            </a:r>
            <a:endParaRPr lang="en-US" altLang="ko-KR" sz="1300" kern="0" spc="0" dirty="0">
              <a:solidFill>
                <a:srgbClr val="000000"/>
              </a:solidFill>
              <a:effectLst/>
              <a:latin typeface="함초롬바탕" panose="02030604000101010101" pitchFamily="18" charset="-127"/>
            </a:endParaRPr>
          </a:p>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    </a:t>
            </a:r>
            <a:r>
              <a:rPr lang="en-US" altLang="ko-KR" sz="1300" kern="0" spc="0" dirty="0" err="1">
                <a:solidFill>
                  <a:srgbClr val="000000"/>
                </a:solidFill>
                <a:effectLst/>
                <a:latin typeface="D2Coding" panose="020B0609020101020101" pitchFamily="49" charset="-127"/>
                <a:ea typeface="D2Coding" panose="020B0609020101020101" pitchFamily="49" charset="-127"/>
              </a:rPr>
              <a:t>def</a:t>
            </a:r>
            <a:r>
              <a:rPr lang="en-US" altLang="ko-KR" sz="1300" kern="0" spc="0" dirty="0">
                <a:solidFill>
                  <a:srgbClr val="000000"/>
                </a:solidFill>
                <a:effectLst/>
                <a:latin typeface="D2Coding" panose="020B0609020101020101" pitchFamily="49" charset="-127"/>
                <a:ea typeface="D2Coding" panose="020B0609020101020101" pitchFamily="49" charset="-127"/>
              </a:rPr>
              <a:t> __</a:t>
            </a:r>
            <a:r>
              <a:rPr lang="en-US" altLang="ko-KR" sz="1300" kern="0" spc="0" dirty="0" err="1">
                <a:solidFill>
                  <a:srgbClr val="000000"/>
                </a:solidFill>
                <a:effectLst/>
                <a:latin typeface="D2Coding" panose="020B0609020101020101" pitchFamily="49" charset="-127"/>
                <a:ea typeface="D2Coding" panose="020B0609020101020101" pitchFamily="49" charset="-127"/>
              </a:rPr>
              <a:t>init</a:t>
            </a:r>
            <a:r>
              <a:rPr lang="en-US" altLang="ko-KR" sz="1300" kern="0" spc="0" dirty="0">
                <a:solidFill>
                  <a:srgbClr val="000000"/>
                </a:solidFill>
                <a:effectLst/>
                <a:latin typeface="D2Coding" panose="020B0609020101020101" pitchFamily="49" charset="-127"/>
                <a:ea typeface="D2Coding" panose="020B0609020101020101" pitchFamily="49" charset="-127"/>
              </a:rPr>
              <a:t>__(self, name):</a:t>
            </a:r>
            <a:endParaRPr lang="en-US" altLang="ko-KR" sz="1300" kern="0" spc="0" dirty="0">
              <a:solidFill>
                <a:srgbClr val="000000"/>
              </a:solidFill>
              <a:effectLst/>
              <a:latin typeface="함초롬바탕" panose="02030604000101010101" pitchFamily="18" charset="-127"/>
            </a:endParaRPr>
          </a:p>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        self.name = name </a:t>
            </a:r>
            <a:endParaRPr lang="en-US" altLang="ko-KR" sz="1300" kern="0" spc="0" dirty="0">
              <a:solidFill>
                <a:srgbClr val="000000"/>
              </a:solidFill>
              <a:effectLst/>
              <a:latin typeface="함초롬바탕" panose="02030604000101010101" pitchFamily="18" charset="-127"/>
            </a:endParaRPr>
          </a:p>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    </a:t>
            </a:r>
            <a:r>
              <a:rPr lang="en-US" altLang="ko-KR" sz="1300" kern="0" spc="0" dirty="0" err="1">
                <a:solidFill>
                  <a:srgbClr val="000000"/>
                </a:solidFill>
                <a:effectLst/>
                <a:latin typeface="D2Coding" panose="020B0609020101020101" pitchFamily="49" charset="-127"/>
                <a:ea typeface="D2Coding" panose="020B0609020101020101" pitchFamily="49" charset="-127"/>
              </a:rPr>
              <a:t>def</a:t>
            </a:r>
            <a:r>
              <a:rPr lang="en-US" altLang="ko-KR" sz="1300" kern="0" spc="0" dirty="0">
                <a:solidFill>
                  <a:srgbClr val="000000"/>
                </a:solidFill>
                <a:effectLst/>
                <a:latin typeface="D2Coding" panose="020B0609020101020101" pitchFamily="49" charset="-127"/>
                <a:ea typeface="D2Coding" panose="020B0609020101020101" pitchFamily="49" charset="-127"/>
              </a:rPr>
              <a:t> </a:t>
            </a:r>
            <a:r>
              <a:rPr lang="en-US" altLang="ko-KR" sz="1300" kern="0" spc="0" dirty="0" err="1">
                <a:solidFill>
                  <a:srgbClr val="000000"/>
                </a:solidFill>
                <a:effectLst/>
                <a:latin typeface="D2Coding" panose="020B0609020101020101" pitchFamily="49" charset="-127"/>
                <a:ea typeface="D2Coding" panose="020B0609020101020101" pitchFamily="49" charset="-127"/>
              </a:rPr>
              <a:t>get_name</a:t>
            </a:r>
            <a:r>
              <a:rPr lang="en-US" altLang="ko-KR" sz="1300" kern="0" spc="0" dirty="0">
                <a:solidFill>
                  <a:srgbClr val="000000"/>
                </a:solidFill>
                <a:effectLst/>
                <a:latin typeface="D2Coding" panose="020B0609020101020101" pitchFamily="49" charset="-127"/>
                <a:ea typeface="D2Coding" panose="020B0609020101020101" pitchFamily="49" charset="-127"/>
              </a:rPr>
              <a:t>(self):</a:t>
            </a:r>
            <a:endParaRPr lang="en-US" altLang="ko-KR" sz="1300" kern="0" spc="0" dirty="0">
              <a:solidFill>
                <a:srgbClr val="000000"/>
              </a:solidFill>
              <a:effectLst/>
              <a:latin typeface="함초롬바탕" panose="02030604000101010101" pitchFamily="18" charset="-127"/>
            </a:endParaRPr>
          </a:p>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        return self.name</a:t>
            </a:r>
            <a:endParaRPr lang="en-US" altLang="ko-KR" sz="1300" kern="0" spc="0" dirty="0">
              <a:solidFill>
                <a:srgbClr val="000000"/>
              </a:solidFill>
              <a:effectLst/>
              <a:latin typeface="함초롬바탕" panose="02030604000101010101" pitchFamily="18" charset="-127"/>
            </a:endParaRPr>
          </a:p>
        </p:txBody>
      </p:sp>
      <p:sp>
        <p:nvSpPr>
          <p:cNvPr id="16" name="TextBox 15">
            <a:extLst>
              <a:ext uri="{FF2B5EF4-FFF2-40B4-BE49-F238E27FC236}">
                <a16:creationId xmlns:a16="http://schemas.microsoft.com/office/drawing/2014/main" xmlns="" id="{8E6AD6B8-07D2-4D9D-A9DF-73FE1DA347DE}"/>
              </a:ext>
            </a:extLst>
          </p:cNvPr>
          <p:cNvSpPr txBox="1"/>
          <p:nvPr/>
        </p:nvSpPr>
        <p:spPr>
          <a:xfrm>
            <a:off x="685406" y="4506259"/>
            <a:ext cx="8560202" cy="1372683"/>
          </a:xfrm>
          <a:prstGeom prst="rect">
            <a:avLst/>
          </a:prstGeom>
          <a:solidFill>
            <a:srgbClr val="F7F7F7"/>
          </a:solidFill>
          <a:ln>
            <a:solidFill>
              <a:schemeClr val="bg1">
                <a:lumMod val="85000"/>
              </a:schemeClr>
            </a:solidFill>
          </a:ln>
        </p:spPr>
        <p:txBody>
          <a:bodyPr wrap="square">
            <a:spAutoFit/>
          </a:bodyPr>
          <a:lstStyle>
            <a:defPPr>
              <a:defRPr lang="ko-KR"/>
            </a:defPPr>
            <a:lvl1pPr marL="0" marR="0" indent="0" algn="just">
              <a:lnSpc>
                <a:spcPct val="160000"/>
              </a:lnSpc>
              <a:spcBef>
                <a:spcPts val="0"/>
              </a:spcBef>
              <a:spcAft>
                <a:spcPts val="0"/>
              </a:spcAft>
              <a:defRPr sz="1200" kern="0" spc="0">
                <a:solidFill>
                  <a:srgbClr val="000000"/>
                </a:solidFill>
                <a:effectLst/>
                <a:latin typeface="D2Coding" panose="020B0609020101020101" pitchFamily="49" charset="-127"/>
                <a:ea typeface="D2Coding" panose="020B0609020101020101" pitchFamily="49" charset="-127"/>
              </a:defRPr>
            </a:lvl1pPr>
          </a:lstStyle>
          <a:p>
            <a:r>
              <a:rPr lang="en-US" altLang="ko-KR" sz="1300" dirty="0"/>
              <a:t>class Manager(</a:t>
            </a:r>
            <a:r>
              <a:rPr lang="en-US" altLang="ko-KR" sz="1300" dirty="0">
                <a:solidFill>
                  <a:srgbClr val="FF0000"/>
                </a:solidFill>
              </a:rPr>
              <a:t>Person</a:t>
            </a:r>
            <a:r>
              <a:rPr lang="en-US" altLang="ko-KR" sz="1300" dirty="0"/>
              <a:t>):</a:t>
            </a:r>
          </a:p>
          <a:p>
            <a:r>
              <a:rPr lang="en-US" altLang="ko-KR" sz="1300" dirty="0"/>
              <a:t>...</a:t>
            </a:r>
          </a:p>
          <a:p>
            <a:r>
              <a:rPr lang="en-US" altLang="ko-KR" sz="1300" dirty="0"/>
              <a:t>class Employee(</a:t>
            </a:r>
            <a:r>
              <a:rPr lang="en-US" altLang="ko-KR" sz="1300" dirty="0">
                <a:solidFill>
                  <a:srgbClr val="FF0000"/>
                </a:solidFill>
              </a:rPr>
              <a:t>Person</a:t>
            </a:r>
            <a:r>
              <a:rPr lang="en-US" altLang="ko-KR" sz="1300" dirty="0"/>
              <a:t>):</a:t>
            </a:r>
          </a:p>
          <a:p>
            <a:r>
              <a:rPr lang="en-US" altLang="ko-KR" sz="1300" dirty="0"/>
              <a:t>...</a:t>
            </a:r>
          </a:p>
        </p:txBody>
      </p:sp>
      <p:sp>
        <p:nvSpPr>
          <p:cNvPr id="10" name="직사각형 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2" name="직사각형 1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3" name="직사각형 12">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5. Class and Inheritance</a:t>
            </a:r>
          </a:p>
        </p:txBody>
      </p:sp>
      <p:sp>
        <p:nvSpPr>
          <p:cNvPr id="18" name="TextBox 17">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5.2. Constructing class of hierarchical structure</a:t>
            </a:r>
          </a:p>
        </p:txBody>
      </p:sp>
      <p:sp>
        <p:nvSpPr>
          <p:cNvPr id="19" name="직사각형 18">
            <a:extLst>
              <a:ext uri="{FF2B5EF4-FFF2-40B4-BE49-F238E27FC236}">
                <a16:creationId xmlns="" xmlns:a16="http://schemas.microsoft.com/office/drawing/2014/main" id="{5D0FA3B9-5FEB-458E-BC94-AB11CC4B58C9}"/>
              </a:ext>
            </a:extLst>
          </p:cNvPr>
          <p:cNvSpPr/>
          <p:nvPr/>
        </p:nvSpPr>
        <p:spPr>
          <a:xfrm>
            <a:off x="580388" y="2017429"/>
            <a:ext cx="8322980"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Define the general structure of the parent class as follows.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class has name attribute and </a:t>
            </a:r>
            <a:r>
              <a:rPr lang="en-US" altLang="ko-KR" sz="1300" dirty="0" err="1">
                <a:solidFill>
                  <a:schemeClr val="tx1"/>
                </a:solidFill>
                <a:latin typeface="SamsungOne 400" panose="020B0503030303020204" pitchFamily="34" charset="0"/>
                <a:ea typeface="SamsungOne 400" panose="020B0503030303020204" pitchFamily="34" charset="0"/>
              </a:rPr>
              <a:t>get_name</a:t>
            </a:r>
            <a:r>
              <a:rPr lang="en-US" altLang="ko-KR" sz="1300" dirty="0">
                <a:solidFill>
                  <a:schemeClr val="tx1"/>
                </a:solidFill>
                <a:latin typeface="SamsungOne 400" panose="020B0503030303020204" pitchFamily="34" charset="0"/>
                <a:ea typeface="SamsungOne 400" panose="020B0503030303020204" pitchFamily="34" charset="0"/>
              </a:rPr>
              <a:t> method. </a:t>
            </a:r>
          </a:p>
        </p:txBody>
      </p:sp>
      <p:sp>
        <p:nvSpPr>
          <p:cNvPr id="23" name="직사각형 22">
            <a:extLst>
              <a:ext uri="{FF2B5EF4-FFF2-40B4-BE49-F238E27FC236}">
                <a16:creationId xmlns="" xmlns:a16="http://schemas.microsoft.com/office/drawing/2014/main" id="{5D0FA3B9-5FEB-458E-BC94-AB11CC4B58C9}"/>
              </a:ext>
            </a:extLst>
          </p:cNvPr>
          <p:cNvSpPr/>
          <p:nvPr/>
        </p:nvSpPr>
        <p:spPr>
          <a:xfrm>
            <a:off x="580388" y="4207845"/>
            <a:ext cx="866522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Class Employee and the class Manager which inherited from the class Person can be defined with such syntax. </a:t>
            </a:r>
          </a:p>
        </p:txBody>
      </p:sp>
    </p:spTree>
    <p:extLst>
      <p:ext uri="{BB962C8B-B14F-4D97-AF65-F5344CB8AC3E}">
        <p14:creationId xmlns:p14="http://schemas.microsoft.com/office/powerpoint/2010/main" val="2394590379"/>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_x271855584">
            <a:extLst>
              <a:ext uri="{FF2B5EF4-FFF2-40B4-BE49-F238E27FC236}">
                <a16:creationId xmlns:a16="http://schemas.microsoft.com/office/drawing/2014/main" xmlns="" id="{401A1E15-40E5-4255-8239-56B065EAA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502" y="2566506"/>
            <a:ext cx="4292980" cy="3440019"/>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p:cNvSpPr/>
          <p:nvPr/>
        </p:nvSpPr>
        <p:spPr>
          <a:xfrm>
            <a:off x="2087592" y="2523046"/>
            <a:ext cx="5693434" cy="3729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p:cNvGraphicFramePr>
            <a:graphicFrameLocks noGrp="1"/>
          </p:cNvGraphicFramePr>
          <p:nvPr>
            <p:extLst>
              <p:ext uri="{D42A27DB-BD31-4B8C-83A1-F6EECF244321}">
                <p14:modId xmlns:p14="http://schemas.microsoft.com/office/powerpoint/2010/main" val="179963895"/>
              </p:ext>
            </p:extLst>
          </p:nvPr>
        </p:nvGraphicFramePr>
        <p:xfrm>
          <a:off x="4178020" y="2624635"/>
          <a:ext cx="1425755" cy="1112520"/>
        </p:xfrm>
        <a:graphic>
          <a:graphicData uri="http://schemas.openxmlformats.org/drawingml/2006/table">
            <a:tbl>
              <a:tblPr firstRow="1" bandRow="1">
                <a:tableStyleId>{5C22544A-7EE6-4342-B048-85BDC9FD1C3A}</a:tableStyleId>
              </a:tblPr>
              <a:tblGrid>
                <a:gridCol w="1425755">
                  <a:extLst>
                    <a:ext uri="{9D8B030D-6E8A-4147-A177-3AD203B41FA5}">
                      <a16:colId xmlns:a16="http://schemas.microsoft.com/office/drawing/2014/main" xmlns="" val="20000"/>
                    </a:ext>
                  </a:extLst>
                </a:gridCol>
              </a:tblGrid>
              <a:tr h="370840">
                <a:tc>
                  <a:txBody>
                    <a:bodyPr/>
                    <a:lstStyle/>
                    <a:p>
                      <a:pPr algn="ctr" latinLnBrk="1"/>
                      <a:r>
                        <a:rPr lang="en-US" altLang="ko-KR" sz="1300" b="0" dirty="0">
                          <a:solidFill>
                            <a:schemeClr val="tx1"/>
                          </a:solidFill>
                          <a:latin typeface="D2Coding" panose="020B0609020101020101" pitchFamily="49" charset="-127"/>
                          <a:ea typeface="D2Coding" panose="020B0609020101020101" pitchFamily="49" charset="-127"/>
                        </a:rPr>
                        <a:t>Person</a:t>
                      </a:r>
                      <a:endParaRPr lang="ko-KR" altLang="en-US" sz="1300" b="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 name</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algn="ctr" latinLnBrk="1"/>
                      <a:r>
                        <a:rPr lang="en-US" altLang="ko-KR" sz="1300" dirty="0" err="1">
                          <a:solidFill>
                            <a:schemeClr val="tx1"/>
                          </a:solidFill>
                          <a:latin typeface="D2Coding" panose="020B0609020101020101" pitchFamily="49" charset="-127"/>
                          <a:ea typeface="D2Coding" panose="020B0609020101020101" pitchFamily="49" charset="-127"/>
                        </a:rPr>
                        <a:t>get_name</a:t>
                      </a:r>
                      <a:r>
                        <a:rPr lang="en-US" altLang="ko-KR" sz="1300" dirty="0">
                          <a:solidFill>
                            <a:schemeClr val="tx1"/>
                          </a:solidFill>
                          <a:latin typeface="D2Coding" panose="020B0609020101020101" pitchFamily="49" charset="-127"/>
                          <a:ea typeface="D2Coding" panose="020B0609020101020101" pitchFamily="49" charset="-127"/>
                        </a:rPr>
                        <a:t>()</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aphicFrame>
        <p:nvGraphicFramePr>
          <p:cNvPr id="17" name="표 16"/>
          <p:cNvGraphicFramePr>
            <a:graphicFrameLocks noGrp="1"/>
          </p:cNvGraphicFramePr>
          <p:nvPr>
            <p:extLst>
              <p:ext uri="{D42A27DB-BD31-4B8C-83A1-F6EECF244321}">
                <p14:modId xmlns:p14="http://schemas.microsoft.com/office/powerpoint/2010/main" val="1809445064"/>
              </p:ext>
            </p:extLst>
          </p:nvPr>
        </p:nvGraphicFramePr>
        <p:xfrm>
          <a:off x="5743648" y="4232760"/>
          <a:ext cx="1425755" cy="1112520"/>
        </p:xfrm>
        <a:graphic>
          <a:graphicData uri="http://schemas.openxmlformats.org/drawingml/2006/table">
            <a:tbl>
              <a:tblPr firstRow="1" bandRow="1">
                <a:tableStyleId>{5C22544A-7EE6-4342-B048-85BDC9FD1C3A}</a:tableStyleId>
              </a:tblPr>
              <a:tblGrid>
                <a:gridCol w="1425755">
                  <a:extLst>
                    <a:ext uri="{9D8B030D-6E8A-4147-A177-3AD203B41FA5}">
                      <a16:colId xmlns:a16="http://schemas.microsoft.com/office/drawing/2014/main" xmlns="" val="20000"/>
                    </a:ext>
                  </a:extLst>
                </a:gridCol>
              </a:tblGrid>
              <a:tr h="370840">
                <a:tc>
                  <a:txBody>
                    <a:bodyPr/>
                    <a:lstStyle/>
                    <a:p>
                      <a:pPr algn="ctr" latinLnBrk="1"/>
                      <a:r>
                        <a:rPr lang="en-US" altLang="ko-KR" sz="1300" b="0" dirty="0">
                          <a:solidFill>
                            <a:schemeClr val="tx1"/>
                          </a:solidFill>
                          <a:latin typeface="D2Coding" panose="020B0609020101020101" pitchFamily="49" charset="-127"/>
                          <a:ea typeface="D2Coding" panose="020B0609020101020101" pitchFamily="49" charset="-127"/>
                        </a:rPr>
                        <a:t>Employee</a:t>
                      </a:r>
                      <a:endParaRPr lang="ko-KR" altLang="en-US" sz="1300" b="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 </a:t>
                      </a:r>
                      <a:r>
                        <a:rPr lang="en-US" altLang="ko-KR" sz="1300" dirty="0" err="1">
                          <a:solidFill>
                            <a:schemeClr val="tx1"/>
                          </a:solidFill>
                          <a:latin typeface="D2Coding" panose="020B0609020101020101" pitchFamily="49" charset="-127"/>
                          <a:ea typeface="D2Coding" panose="020B0609020101020101" pitchFamily="49" charset="-127"/>
                        </a:rPr>
                        <a:t>StaffID</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info()</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aphicFrame>
        <p:nvGraphicFramePr>
          <p:cNvPr id="18" name="표 17"/>
          <p:cNvGraphicFramePr>
            <a:graphicFrameLocks noGrp="1"/>
          </p:cNvGraphicFramePr>
          <p:nvPr>
            <p:extLst>
              <p:ext uri="{D42A27DB-BD31-4B8C-83A1-F6EECF244321}">
                <p14:modId xmlns:p14="http://schemas.microsoft.com/office/powerpoint/2010/main" val="3889371617"/>
              </p:ext>
            </p:extLst>
          </p:nvPr>
        </p:nvGraphicFramePr>
        <p:xfrm>
          <a:off x="2717277" y="4232760"/>
          <a:ext cx="1425755" cy="1112520"/>
        </p:xfrm>
        <a:graphic>
          <a:graphicData uri="http://schemas.openxmlformats.org/drawingml/2006/table">
            <a:tbl>
              <a:tblPr firstRow="1" bandRow="1">
                <a:tableStyleId>{5C22544A-7EE6-4342-B048-85BDC9FD1C3A}</a:tableStyleId>
              </a:tblPr>
              <a:tblGrid>
                <a:gridCol w="1425755">
                  <a:extLst>
                    <a:ext uri="{9D8B030D-6E8A-4147-A177-3AD203B41FA5}">
                      <a16:colId xmlns:a16="http://schemas.microsoft.com/office/drawing/2014/main" xmlns="" val="20000"/>
                    </a:ext>
                  </a:extLst>
                </a:gridCol>
              </a:tblGrid>
              <a:tr h="370840">
                <a:tc>
                  <a:txBody>
                    <a:bodyPr/>
                    <a:lstStyle/>
                    <a:p>
                      <a:pPr algn="ctr" latinLnBrk="1"/>
                      <a:r>
                        <a:rPr lang="en-US" altLang="ko-KR" sz="1300" b="0" dirty="0">
                          <a:solidFill>
                            <a:schemeClr val="tx1"/>
                          </a:solidFill>
                          <a:latin typeface="D2Coding" panose="020B0609020101020101" pitchFamily="49" charset="-127"/>
                          <a:ea typeface="D2Coding" panose="020B0609020101020101" pitchFamily="49" charset="-127"/>
                        </a:rPr>
                        <a:t>Manager</a:t>
                      </a:r>
                      <a:endParaRPr lang="ko-KR" altLang="en-US" sz="1300" b="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 position</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info()</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sp>
        <p:nvSpPr>
          <p:cNvPr id="4" name="오른쪽 중괄호 3"/>
          <p:cNvSpPr/>
          <p:nvPr/>
        </p:nvSpPr>
        <p:spPr>
          <a:xfrm rot="16200000">
            <a:off x="4653961" y="2408466"/>
            <a:ext cx="473874" cy="3131254"/>
          </a:xfrm>
          <a:prstGeom prst="rightBrace">
            <a:avLst>
              <a:gd name="adj1" fmla="val 0"/>
              <a:gd name="adj2" fmla="val 50000"/>
            </a:avLst>
          </a:prstGeom>
          <a:ln w="12700">
            <a:solidFill>
              <a:srgbClr val="1429A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4EA988DD-0743-4CF3-BC4F-361B04937FC1}"/>
              </a:ext>
            </a:extLst>
          </p:cNvPr>
          <p:cNvSpPr txBox="1"/>
          <p:nvPr/>
        </p:nvSpPr>
        <p:spPr>
          <a:xfrm>
            <a:off x="3341365" y="5650842"/>
            <a:ext cx="3484976" cy="492443"/>
          </a:xfrm>
          <a:prstGeom prst="rect">
            <a:avLst/>
          </a:prstGeom>
          <a:noFill/>
        </p:spPr>
        <p:txBody>
          <a:bodyPr wrap="square">
            <a:spAutoFit/>
          </a:bodyPr>
          <a:lstStyle/>
          <a:p>
            <a:pPr algn="ctr" latinLnBrk="0">
              <a:spcAft>
                <a:spcPts val="800"/>
              </a:spcAft>
              <a:buClr>
                <a:srgbClr val="193EB0"/>
              </a:buClr>
              <a:buSzPts val="1400"/>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You can use the name attribute and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get_name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method via inheritance. </a:t>
            </a:r>
          </a:p>
        </p:txBody>
      </p:sp>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5. Class and Inheritance</a:t>
            </a:r>
          </a:p>
        </p:txBody>
      </p:sp>
      <p:sp>
        <p:nvSpPr>
          <p:cNvPr id="24" name="TextBox 23">
            <a:extLst>
              <a:ext uri="{FF2B5EF4-FFF2-40B4-BE49-F238E27FC236}">
                <a16:creationId xmlns="" xmlns:a16="http://schemas.microsoft.com/office/drawing/2014/main"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5.2. Constructing class of hierarchical structure</a:t>
            </a:r>
          </a:p>
        </p:txBody>
      </p:sp>
      <p:sp>
        <p:nvSpPr>
          <p:cNvPr id="25" name="직사각형 24">
            <a:extLst>
              <a:ext uri="{FF2B5EF4-FFF2-40B4-BE49-F238E27FC236}">
                <a16:creationId xmlns="" xmlns:a16="http://schemas.microsoft.com/office/drawing/2014/main" id="{5D0FA3B9-5FEB-458E-BC94-AB11CC4B58C9}"/>
              </a:ext>
            </a:extLst>
          </p:cNvPr>
          <p:cNvSpPr/>
          <p:nvPr/>
        </p:nvSpPr>
        <p:spPr>
          <a:xfrm>
            <a:off x="580388" y="2017429"/>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next slide shows the code that implemented the hierarchical structure of this class. </a:t>
            </a:r>
          </a:p>
        </p:txBody>
      </p:sp>
    </p:spTree>
    <p:extLst>
      <p:ext uri="{BB962C8B-B14F-4D97-AF65-F5344CB8AC3E}">
        <p14:creationId xmlns:p14="http://schemas.microsoft.com/office/powerpoint/2010/main" val="1509330522"/>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1" name="직사각형 3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5" name="그룹 24"/>
          <p:cNvGrpSpPr/>
          <p:nvPr/>
        </p:nvGrpSpPr>
        <p:grpSpPr>
          <a:xfrm>
            <a:off x="624511" y="1184564"/>
            <a:ext cx="8217770" cy="5102272"/>
            <a:chOff x="624511" y="1184564"/>
            <a:chExt cx="8217770" cy="5102272"/>
          </a:xfrm>
        </p:grpSpPr>
        <p:pic>
          <p:nvPicPr>
            <p:cNvPr id="6" name="그림 5">
              <a:extLst>
                <a:ext uri="{FF2B5EF4-FFF2-40B4-BE49-F238E27FC236}">
                  <a16:creationId xmlns:a16="http://schemas.microsoft.com/office/drawing/2014/main" xmlns="" id="{6520F9B4-5198-4EAB-A76F-0025B0EA8C48}"/>
                </a:ext>
              </a:extLst>
            </p:cNvPr>
            <p:cNvPicPr>
              <a:picLocks noChangeAspect="1"/>
            </p:cNvPicPr>
            <p:nvPr/>
          </p:nvPicPr>
          <p:blipFill>
            <a:blip r:embed="rId3"/>
            <a:stretch>
              <a:fillRect/>
            </a:stretch>
          </p:blipFill>
          <p:spPr>
            <a:xfrm>
              <a:off x="633845" y="1184564"/>
              <a:ext cx="6849665" cy="5043983"/>
            </a:xfrm>
            <a:prstGeom prst="rect">
              <a:avLst/>
            </a:prstGeom>
          </p:spPr>
        </p:pic>
        <p:sp>
          <p:nvSpPr>
            <p:cNvPr id="8" name="TextBox 7">
              <a:extLst>
                <a:ext uri="{FF2B5EF4-FFF2-40B4-BE49-F238E27FC236}">
                  <a16:creationId xmlns:a16="http://schemas.microsoft.com/office/drawing/2014/main" xmlns="" id="{8E961E33-D43D-44BC-AFD2-0431CF7F0127}"/>
                </a:ext>
              </a:extLst>
            </p:cNvPr>
            <p:cNvSpPr txBox="1"/>
            <p:nvPr/>
          </p:nvSpPr>
          <p:spPr>
            <a:xfrm>
              <a:off x="3864500" y="1491010"/>
              <a:ext cx="1628063" cy="292388"/>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parent class Person</a:t>
              </a:r>
              <a:endParaRPr lang="ko-KR" altLang="en-US" sz="1300" dirty="0">
                <a:latin typeface="SamsungOne 400" panose="020B0503030303020204" pitchFamily="34" charset="0"/>
              </a:endParaRPr>
            </a:p>
          </p:txBody>
        </p:sp>
        <p:cxnSp>
          <p:nvCxnSpPr>
            <p:cNvPr id="9" name="직선 화살표 연결선 8">
              <a:extLst>
                <a:ext uri="{FF2B5EF4-FFF2-40B4-BE49-F238E27FC236}">
                  <a16:creationId xmlns:a16="http://schemas.microsoft.com/office/drawing/2014/main" xmlns="" id="{52963531-E6E7-4E05-B644-7C9CB2AFF11E}"/>
                </a:ext>
              </a:extLst>
            </p:cNvPr>
            <p:cNvCxnSpPr>
              <a:cxnSpLocks/>
              <a:stCxn id="8" idx="1"/>
            </p:cNvCxnSpPr>
            <p:nvPr/>
          </p:nvCxnSpPr>
          <p:spPr>
            <a:xfrm flipH="1">
              <a:off x="3169704" y="1637204"/>
              <a:ext cx="694796"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xmlns="" id="{FFA557CF-6126-4D34-A554-93956C588FE8}"/>
                </a:ext>
              </a:extLst>
            </p:cNvPr>
            <p:cNvSpPr/>
            <p:nvPr/>
          </p:nvSpPr>
          <p:spPr>
            <a:xfrm>
              <a:off x="672353" y="1270747"/>
              <a:ext cx="2484669" cy="739588"/>
            </a:xfrm>
            <a:prstGeom prst="rect">
              <a:avLst/>
            </a:prstGeom>
            <a:noFill/>
            <a:ln w="1270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42644B77-3CEE-40E9-A0D8-F61351B8B718}"/>
                </a:ext>
              </a:extLst>
            </p:cNvPr>
            <p:cNvSpPr txBox="1"/>
            <p:nvPr/>
          </p:nvSpPr>
          <p:spPr>
            <a:xfrm>
              <a:off x="6998311" y="1786446"/>
              <a:ext cx="1843970" cy="292388"/>
            </a:xfrm>
            <a:prstGeom prst="rect">
              <a:avLst/>
            </a:prstGeom>
            <a:solidFill>
              <a:srgbClr val="DAE3F3"/>
            </a:solidFill>
            <a:ln>
              <a:solidFill>
                <a:srgbClr val="1429A0"/>
              </a:solidFill>
            </a:ln>
          </p:spPr>
          <p:txBody>
            <a:bodyPr wrap="square" rtlCol="0">
              <a:sp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child class</a:t>
              </a:r>
              <a:r>
                <a:rPr lang="ko-KR" altLang="en-US" dirty="0"/>
                <a:t> </a:t>
              </a:r>
              <a:r>
                <a:rPr lang="en-US" altLang="ko-KR" dirty="0"/>
                <a:t>Employee</a:t>
              </a:r>
              <a:endParaRPr lang="ko-KR" altLang="en-US" dirty="0"/>
            </a:p>
          </p:txBody>
        </p:sp>
        <p:cxnSp>
          <p:nvCxnSpPr>
            <p:cNvPr id="13" name="직선 화살표 연결선 12">
              <a:extLst>
                <a:ext uri="{FF2B5EF4-FFF2-40B4-BE49-F238E27FC236}">
                  <a16:creationId xmlns:a16="http://schemas.microsoft.com/office/drawing/2014/main" xmlns="" id="{A1A2B62E-EFEA-464D-9A71-AD852C497E61}"/>
                </a:ext>
              </a:extLst>
            </p:cNvPr>
            <p:cNvCxnSpPr>
              <a:cxnSpLocks/>
            </p:cNvCxnSpPr>
            <p:nvPr/>
          </p:nvCxnSpPr>
          <p:spPr>
            <a:xfrm flipH="1">
              <a:off x="6711413" y="2064137"/>
              <a:ext cx="286898" cy="221864"/>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xmlns="" id="{6C07A796-C06D-4310-8633-20B1F4F959CB}"/>
                </a:ext>
              </a:extLst>
            </p:cNvPr>
            <p:cNvCxnSpPr>
              <a:cxnSpLocks/>
            </p:cNvCxnSpPr>
            <p:nvPr/>
          </p:nvCxnSpPr>
          <p:spPr>
            <a:xfrm flipH="1">
              <a:off x="6711413" y="3280880"/>
              <a:ext cx="286898" cy="165549"/>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xmlns="" id="{BAFFC7F5-C8AB-4AF4-A33E-E3645F9B8573}"/>
                </a:ext>
              </a:extLst>
            </p:cNvPr>
            <p:cNvSpPr/>
            <p:nvPr/>
          </p:nvSpPr>
          <p:spPr>
            <a:xfrm>
              <a:off x="672353" y="3441602"/>
              <a:ext cx="6032028" cy="1022822"/>
            </a:xfrm>
            <a:prstGeom prst="rect">
              <a:avLst/>
            </a:prstGeom>
            <a:noFill/>
            <a:ln w="1270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xmlns="" id="{71003329-89F7-45C2-AAAD-69836502C727}"/>
                </a:ext>
              </a:extLst>
            </p:cNvPr>
            <p:cNvSpPr txBox="1"/>
            <p:nvPr/>
          </p:nvSpPr>
          <p:spPr>
            <a:xfrm>
              <a:off x="4355393" y="4685019"/>
              <a:ext cx="3585095" cy="304938"/>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SamsungOne 400" panose="020B0503030303020204" pitchFamily="34" charset="0"/>
                  <a:ea typeface="SamsungOne 400" panose="020B0503030303020204" pitchFamily="34" charset="0"/>
                </a:rPr>
                <a:t>Generates objects with different attributes</a:t>
              </a:r>
              <a:endParaRPr lang="ko-KR" altLang="en-US" dirty="0">
                <a:latin typeface="SamsungOne 400" panose="020B0503030303020204" pitchFamily="34" charset="0"/>
              </a:endParaRPr>
            </a:p>
          </p:txBody>
        </p:sp>
        <p:cxnSp>
          <p:nvCxnSpPr>
            <p:cNvPr id="23" name="직선 화살표 연결선 22">
              <a:extLst>
                <a:ext uri="{FF2B5EF4-FFF2-40B4-BE49-F238E27FC236}">
                  <a16:creationId xmlns:a16="http://schemas.microsoft.com/office/drawing/2014/main" xmlns="" id="{BFE6B9B5-AF3D-4D89-8550-716D54836C41}"/>
                </a:ext>
              </a:extLst>
            </p:cNvPr>
            <p:cNvCxnSpPr>
              <a:cxnSpLocks/>
              <a:stCxn id="22" idx="1"/>
            </p:cNvCxnSpPr>
            <p:nvPr/>
          </p:nvCxnSpPr>
          <p:spPr>
            <a:xfrm flipH="1">
              <a:off x="3870073" y="4837488"/>
              <a:ext cx="485320"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xmlns="" id="{F7663160-B912-4DFA-9817-0577BDDF9E1F}"/>
                </a:ext>
              </a:extLst>
            </p:cNvPr>
            <p:cNvSpPr/>
            <p:nvPr/>
          </p:nvSpPr>
          <p:spPr>
            <a:xfrm>
              <a:off x="672353" y="4565340"/>
              <a:ext cx="3192147" cy="490754"/>
            </a:xfrm>
            <a:prstGeom prst="rect">
              <a:avLst/>
            </a:prstGeom>
            <a:noFill/>
            <a:ln w="1270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46908F35-A145-4A9B-8F76-407FE5D1E587}"/>
                </a:ext>
              </a:extLst>
            </p:cNvPr>
            <p:cNvSpPr/>
            <p:nvPr/>
          </p:nvSpPr>
          <p:spPr>
            <a:xfrm>
              <a:off x="679076" y="2286001"/>
              <a:ext cx="6025305" cy="880782"/>
            </a:xfrm>
            <a:prstGeom prst="rect">
              <a:avLst/>
            </a:prstGeom>
            <a:noFill/>
            <a:ln w="1270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xmlns="" id="{5ED3BAA5-0EA6-6D4E-BC18-E9742A6C6258}"/>
                </a:ext>
              </a:extLst>
            </p:cNvPr>
            <p:cNvSpPr txBox="1"/>
            <p:nvPr/>
          </p:nvSpPr>
          <p:spPr>
            <a:xfrm>
              <a:off x="2686169" y="3454464"/>
              <a:ext cx="2300630" cy="153606"/>
            </a:xfrm>
            <a:prstGeom prst="rect">
              <a:avLst/>
            </a:prstGeom>
            <a:solidFill>
              <a:srgbClr val="F7F7F7"/>
            </a:solidFill>
          </p:spPr>
          <p:txBody>
            <a:bodyPr wrap="none" lIns="0" rtlCol="0" anchor="ctr">
              <a:noAutofit/>
            </a:bodyPr>
            <a:lstStyle/>
            <a:p>
              <a:r>
                <a:rPr kumimoji="1" lang="en-US" altLang="ko-KR" sz="1000" i="1" dirty="0">
                  <a:solidFill>
                    <a:srgbClr val="2E8489"/>
                  </a:solidFill>
                  <a:latin typeface="D2Coding" panose="020B0609020101020101" pitchFamily="49" charset="-127"/>
                  <a:ea typeface="D2Coding" panose="020B0609020101020101" pitchFamily="49" charset="-127"/>
                </a:rPr>
                <a:t># child class of the Person class</a:t>
              </a:r>
              <a:endParaRPr kumimoji="1" lang="ko-KR" altLang="en-US" sz="1000" i="1" dirty="0">
                <a:solidFill>
                  <a:srgbClr val="2E8489"/>
                </a:solidFill>
                <a:latin typeface="D2Coding" panose="020B0609020101020101" pitchFamily="49" charset="-127"/>
                <a:ea typeface="D2Coding" panose="020B0609020101020101" pitchFamily="49" charset="-127"/>
              </a:endParaRPr>
            </a:p>
          </p:txBody>
        </p:sp>
        <p:sp>
          <p:nvSpPr>
            <p:cNvPr id="15" name="TextBox 14">
              <a:extLst>
                <a:ext uri="{FF2B5EF4-FFF2-40B4-BE49-F238E27FC236}">
                  <a16:creationId xmlns:a16="http://schemas.microsoft.com/office/drawing/2014/main" xmlns="" id="{602F8118-E939-7D41-8248-824AB0C40C9E}"/>
                </a:ext>
              </a:extLst>
            </p:cNvPr>
            <p:cNvSpPr txBox="1"/>
            <p:nvPr/>
          </p:nvSpPr>
          <p:spPr>
            <a:xfrm>
              <a:off x="624511" y="5686672"/>
              <a:ext cx="2864887" cy="600164"/>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Employee </a:t>
              </a:r>
              <a:r>
                <a:rPr lang="en-US" altLang="ko-KR" sz="1100" dirty="0" smtClean="0">
                  <a:latin typeface="D2Coding" panose="020B0609020101020101" pitchFamily="49" charset="-127"/>
                  <a:ea typeface="D2Coding" panose="020B0609020101020101" pitchFamily="49" charset="-127"/>
                </a:rPr>
                <a:t>: David Doe, </a:t>
              </a:r>
              <a:r>
                <a:rPr lang="en-US" altLang="ko-KR" sz="1100" dirty="0" err="1" smtClean="0">
                  <a:latin typeface="D2Coding" panose="020B0609020101020101" pitchFamily="49" charset="-127"/>
                  <a:ea typeface="D2Coding" panose="020B0609020101020101" pitchFamily="49" charset="-127"/>
                </a:rPr>
                <a:t>staffID</a:t>
              </a:r>
              <a:r>
                <a:rPr lang="en-US" altLang="ko-KR" sz="1100" dirty="0" smtClean="0">
                  <a:latin typeface="D2Coding" panose="020B0609020101020101" pitchFamily="49" charset="-127"/>
                  <a:ea typeface="D2Coding" panose="020B0609020101020101" pitchFamily="49" charset="-127"/>
                </a:rPr>
                <a:t> : 1111 </a:t>
              </a:r>
              <a:endParaRPr lang="en-US" altLang="ko-KR" sz="1100" dirty="0">
                <a:latin typeface="D2Coding" panose="020B0609020101020101" pitchFamily="49" charset="-127"/>
                <a:ea typeface="D2Coding" panose="020B0609020101020101" pitchFamily="49" charset="-127"/>
              </a:endParaRPr>
            </a:p>
            <a:p>
              <a:r>
                <a:rPr kumimoji="1" lang="en-US" altLang="ko-KR" sz="1100" dirty="0">
                  <a:latin typeface="D2Coding" panose="020B0609020101020101" pitchFamily="49" charset="-127"/>
                  <a:ea typeface="D2Coding" panose="020B0609020101020101" pitchFamily="49" charset="-127"/>
                </a:rPr>
                <a:t>Employee </a:t>
              </a:r>
              <a:r>
                <a:rPr lang="en-US" altLang="ko-KR" sz="1100" dirty="0" smtClean="0">
                  <a:latin typeface="D2Coding" panose="020B0609020101020101" pitchFamily="49" charset="-127"/>
                  <a:ea typeface="D2Coding" panose="020B0609020101020101" pitchFamily="49" charset="-127"/>
                </a:rPr>
                <a:t>: Paul Carter, </a:t>
              </a:r>
              <a:r>
                <a:rPr lang="en-US" altLang="ko-KR" sz="1100" dirty="0" err="1" smtClean="0">
                  <a:latin typeface="D2Coding" panose="020B0609020101020101" pitchFamily="49" charset="-127"/>
                  <a:ea typeface="D2Coding" panose="020B0609020101020101" pitchFamily="49" charset="-127"/>
                </a:rPr>
                <a:t>staffID</a:t>
              </a:r>
              <a:r>
                <a:rPr lang="en-US" altLang="ko-KR" sz="1100" dirty="0" smtClean="0">
                  <a:latin typeface="D2Coding" panose="020B0609020101020101" pitchFamily="49" charset="-127"/>
                  <a:ea typeface="D2Coding" panose="020B0609020101020101" pitchFamily="49" charset="-127"/>
                </a:rPr>
                <a:t> : 2222</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Manager : </a:t>
              </a:r>
              <a:r>
                <a:rPr lang="en-US" altLang="ko-KR" sz="1100" dirty="0" smtClean="0">
                  <a:latin typeface="D2Coding" panose="020B0609020101020101" pitchFamily="49" charset="-127"/>
                  <a:ea typeface="D2Coding" panose="020B0609020101020101" pitchFamily="49" charset="-127"/>
                </a:rPr>
                <a:t>Anna Smith, position : CFO</a:t>
              </a:r>
              <a:endParaRPr kumimoji="1" lang="ko-KR" altLang="en-US" sz="1100" dirty="0">
                <a:latin typeface="D2Coding" panose="020B0609020101020101" pitchFamily="49" charset="-127"/>
                <a:ea typeface="D2Coding" panose="020B0609020101020101" pitchFamily="49" charset="-127"/>
              </a:endParaRPr>
            </a:p>
          </p:txBody>
        </p:sp>
        <p:sp>
          <p:nvSpPr>
            <p:cNvPr id="33" name="TextBox 32">
              <a:extLst>
                <a:ext uri="{FF2B5EF4-FFF2-40B4-BE49-F238E27FC236}">
                  <a16:creationId xmlns:a16="http://schemas.microsoft.com/office/drawing/2014/main" xmlns="" id="{19066C28-6831-4144-B07E-A18388409890}"/>
                </a:ext>
              </a:extLst>
            </p:cNvPr>
            <p:cNvSpPr txBox="1"/>
            <p:nvPr/>
          </p:nvSpPr>
          <p:spPr>
            <a:xfrm>
              <a:off x="2044227" y="3030372"/>
              <a:ext cx="900000" cy="128118"/>
            </a:xfrm>
            <a:prstGeom prst="rect">
              <a:avLst/>
            </a:prstGeom>
            <a:solidFill>
              <a:srgbClr val="F7F7F7"/>
            </a:solidFill>
          </p:spPr>
          <p:txBody>
            <a:bodyPr wrap="none" lIns="0" rtlCol="0" anchor="ctr">
              <a:noAutofit/>
            </a:bodyPr>
            <a:lstStyle/>
            <a:p>
              <a:r>
                <a:rPr kumimoji="1" lang="en-US" altLang="ko-KR" sz="1050" dirty="0" smtClean="0">
                  <a:solidFill>
                    <a:srgbClr val="C13A52"/>
                  </a:solidFill>
                  <a:latin typeface="D2Coding" panose="020B0609020101020101" pitchFamily="49" charset="-127"/>
                  <a:ea typeface="D2Coding" panose="020B0609020101020101" pitchFamily="49" charset="-127"/>
                </a:rPr>
                <a:t>'staff </a:t>
              </a:r>
              <a:r>
                <a:rPr kumimoji="1" lang="en-US" altLang="ko-KR" sz="1050" dirty="0">
                  <a:solidFill>
                    <a:srgbClr val="C13A52"/>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a:t>
              </a:r>
              <a:r>
                <a:rPr lang="en-US" altLang="ko-KR" sz="1050" dirty="0">
                  <a:solidFill>
                    <a:srgbClr val="C00000"/>
                  </a:solidFill>
                  <a:latin typeface="D2Coding" panose="020B0609020101020101" pitchFamily="49" charset="-127"/>
                  <a:ea typeface="D2Coding" panose="020B0609020101020101" pitchFamily="49" charset="-127"/>
                </a:rPr>
                <a:t> </a:t>
              </a:r>
              <a:r>
                <a:rPr kumimoji="1" lang="en-US" altLang="ko-KR" sz="1050" dirty="0" smtClean="0">
                  <a:solidFill>
                    <a:srgbClr val="AE63FB"/>
                  </a:solidFill>
                  <a:latin typeface="D2Coding" panose="020B0609020101020101" pitchFamily="49" charset="-127"/>
                  <a:ea typeface="D2Coding" panose="020B0609020101020101" pitchFamily="49" charset="-127"/>
                </a:rPr>
                <a:t>+</a:t>
              </a:r>
              <a:endParaRPr kumimoji="1" lang="ko-KR" altLang="en-US" sz="1050" dirty="0">
                <a:solidFill>
                  <a:srgbClr val="AE63FB"/>
                </a:solidFill>
                <a:latin typeface="D2Coding" panose="020B0609020101020101" pitchFamily="49" charset="-127"/>
                <a:ea typeface="D2Coding" panose="020B0609020101020101" pitchFamily="49" charset="-127"/>
              </a:endParaRPr>
            </a:p>
          </p:txBody>
        </p:sp>
        <p:sp>
          <p:nvSpPr>
            <p:cNvPr id="34" name="TextBox 33">
              <a:extLst>
                <a:ext uri="{FF2B5EF4-FFF2-40B4-BE49-F238E27FC236}">
                  <a16:creationId xmlns:a16="http://schemas.microsoft.com/office/drawing/2014/main" xmlns="" id="{5ED3BAA5-0EA6-6D4E-BC18-E9742A6C6258}"/>
                </a:ext>
              </a:extLst>
            </p:cNvPr>
            <p:cNvSpPr txBox="1"/>
            <p:nvPr/>
          </p:nvSpPr>
          <p:spPr>
            <a:xfrm>
              <a:off x="2714185" y="2289671"/>
              <a:ext cx="2300630" cy="162000"/>
            </a:xfrm>
            <a:prstGeom prst="rect">
              <a:avLst/>
            </a:prstGeom>
            <a:solidFill>
              <a:srgbClr val="F7F7F7"/>
            </a:solidFill>
          </p:spPr>
          <p:txBody>
            <a:bodyPr wrap="none" rtlCol="0" anchor="ctr">
              <a:spAutoFit/>
            </a:bodyPr>
            <a:lstStyle/>
            <a:p>
              <a:r>
                <a:rPr kumimoji="1" lang="en-US" altLang="ko-KR" sz="1000" i="1" dirty="0">
                  <a:solidFill>
                    <a:srgbClr val="2E8489"/>
                  </a:solidFill>
                  <a:latin typeface="D2Coding" panose="020B0609020101020101" pitchFamily="49" charset="-127"/>
                  <a:ea typeface="D2Coding" panose="020B0609020101020101" pitchFamily="49" charset="-127"/>
                </a:rPr>
                <a:t># child class of the Person class</a:t>
              </a:r>
              <a:endParaRPr kumimoji="1" lang="ko-KR" altLang="en-US" sz="1000" i="1" dirty="0">
                <a:solidFill>
                  <a:srgbClr val="2E8489"/>
                </a:solidFill>
                <a:latin typeface="D2Coding" panose="020B0609020101020101" pitchFamily="49" charset="-127"/>
                <a:ea typeface="D2Coding" panose="020B0609020101020101" pitchFamily="49" charset="-127"/>
              </a:endParaRPr>
            </a:p>
          </p:txBody>
        </p:sp>
        <p:sp>
          <p:nvSpPr>
            <p:cNvPr id="35" name="TextBox 34">
              <a:extLst>
                <a:ext uri="{FF2B5EF4-FFF2-40B4-BE49-F238E27FC236}">
                  <a16:creationId xmlns:a16="http://schemas.microsoft.com/office/drawing/2014/main" xmlns="" id="{19066C28-6831-4144-B07E-A18388409890}"/>
                </a:ext>
              </a:extLst>
            </p:cNvPr>
            <p:cNvSpPr txBox="1"/>
            <p:nvPr/>
          </p:nvSpPr>
          <p:spPr>
            <a:xfrm>
              <a:off x="4081651" y="3006159"/>
              <a:ext cx="2557110" cy="152331"/>
            </a:xfrm>
            <a:prstGeom prst="rect">
              <a:avLst/>
            </a:prstGeom>
            <a:solidFill>
              <a:srgbClr val="F7F7F7"/>
            </a:solidFill>
          </p:spPr>
          <p:txBody>
            <a:bodyPr wrap="none" lIns="0" rtlCol="0" anchor="ctr">
              <a:noAutofit/>
            </a:bodyPr>
            <a:lstStyle/>
            <a:p>
              <a:r>
                <a:rPr kumimoji="1" lang="en-US" altLang="ko-KR" sz="1050" dirty="0" smtClean="0">
                  <a:solidFill>
                    <a:srgbClr val="AE63FB"/>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a:t>
              </a:r>
              <a:r>
                <a:rPr lang="en-US" altLang="ko-KR" sz="1050" dirty="0" smtClean="0">
                  <a:solidFill>
                    <a:srgbClr val="C13A52"/>
                  </a:solidFill>
                  <a:latin typeface="D2Coding" panose="020B0609020101020101" pitchFamily="49" charset="-127"/>
                  <a:ea typeface="D2Coding" panose="020B0609020101020101" pitchFamily="49" charset="-127"/>
                </a:rPr>
                <a:t>, </a:t>
              </a:r>
              <a:r>
                <a:rPr lang="en-US" altLang="ko-KR" sz="1050" dirty="0" err="1">
                  <a:solidFill>
                    <a:srgbClr val="C13A52"/>
                  </a:solidFill>
                  <a:latin typeface="D2Coding" panose="020B0609020101020101" pitchFamily="49" charset="-127"/>
                  <a:ea typeface="D2Coding" panose="020B0609020101020101" pitchFamily="49" charset="-127"/>
                </a:rPr>
                <a:t>staffID</a:t>
              </a:r>
              <a:r>
                <a:rPr lang="en-US" altLang="ko-KR" sz="1050" dirty="0">
                  <a:solidFill>
                    <a:srgbClr val="C13A52"/>
                  </a:solidFill>
                  <a:latin typeface="D2Coding" panose="020B0609020101020101" pitchFamily="49" charset="-127"/>
                  <a:ea typeface="D2Coding" panose="020B0609020101020101" pitchFamily="49" charset="-127"/>
                </a:rPr>
                <a:t> : '</a:t>
              </a:r>
              <a:r>
                <a:rPr lang="en-US" altLang="ko-KR" sz="1050" dirty="0" smtClean="0">
                  <a:solidFill>
                    <a:srgbClr val="C13A52"/>
                  </a:solidFill>
                  <a:latin typeface="D2Coding" panose="020B0609020101020101" pitchFamily="49" charset="-127"/>
                  <a:ea typeface="D2Coding" panose="020B0609020101020101" pitchFamily="49" charset="-127"/>
                </a:rPr>
                <a:t> </a:t>
              </a:r>
              <a:r>
                <a:rPr kumimoji="1" lang="en-US" altLang="ko-KR" sz="1050" dirty="0" smtClean="0">
                  <a:solidFill>
                    <a:srgbClr val="AE63FB"/>
                  </a:solidFill>
                  <a:latin typeface="D2Coding" panose="020B0609020101020101" pitchFamily="49" charset="-127"/>
                  <a:ea typeface="D2Coding" panose="020B0609020101020101" pitchFamily="49" charset="-127"/>
                </a:rPr>
                <a:t>+ </a:t>
              </a:r>
              <a:r>
                <a:rPr kumimoji="1" lang="en-US" altLang="ko-KR" sz="1050" dirty="0" err="1" smtClean="0">
                  <a:solidFill>
                    <a:srgbClr val="007D08"/>
                  </a:solidFill>
                  <a:latin typeface="D2Coding" panose="020B0609020101020101" pitchFamily="49" charset="-127"/>
                  <a:ea typeface="D2Coding" panose="020B0609020101020101" pitchFamily="49" charset="-127"/>
                </a:rPr>
                <a:t>str</a:t>
              </a:r>
              <a:r>
                <a:rPr kumimoji="1" lang="en-US" altLang="ko-KR" sz="1050" dirty="0" smtClean="0">
                  <a:latin typeface="D2Coding" panose="020B0609020101020101" pitchFamily="49" charset="-127"/>
                  <a:ea typeface="D2Coding" panose="020B0609020101020101" pitchFamily="49" charset="-127"/>
                </a:rPr>
                <a:t>(</a:t>
              </a:r>
              <a:r>
                <a:rPr kumimoji="1" lang="en-US" altLang="ko-KR" sz="1050" dirty="0" err="1" smtClean="0">
                  <a:latin typeface="D2Coding" panose="020B0609020101020101" pitchFamily="49" charset="-127"/>
                  <a:ea typeface="D2Coding" panose="020B0609020101020101" pitchFamily="49" charset="-127"/>
                </a:rPr>
                <a:t>self.staff_id</a:t>
              </a:r>
              <a:r>
                <a:rPr kumimoji="1" lang="en-US" altLang="ko-KR" sz="1050" dirty="0" smtClean="0">
                  <a:latin typeface="D2Coding" panose="020B0609020101020101" pitchFamily="49" charset="-127"/>
                  <a:ea typeface="D2Coding" panose="020B0609020101020101" pitchFamily="49" charset="-127"/>
                </a:rPr>
                <a:t>)</a:t>
              </a:r>
              <a:endParaRPr kumimoji="1" lang="ko-KR" altLang="en-US" sz="1050" dirty="0">
                <a:latin typeface="D2Coding" panose="020B0609020101020101" pitchFamily="49" charset="-127"/>
                <a:ea typeface="D2Coding" panose="020B0609020101020101" pitchFamily="49" charset="-127"/>
              </a:endParaRPr>
            </a:p>
          </p:txBody>
        </p:sp>
        <p:sp>
          <p:nvSpPr>
            <p:cNvPr id="37" name="TextBox 36">
              <a:extLst>
                <a:ext uri="{FF2B5EF4-FFF2-40B4-BE49-F238E27FC236}">
                  <a16:creationId xmlns:a16="http://schemas.microsoft.com/office/drawing/2014/main" xmlns="" id="{19066C28-6831-4144-B07E-A18388409890}"/>
                </a:ext>
              </a:extLst>
            </p:cNvPr>
            <p:cNvSpPr txBox="1"/>
            <p:nvPr/>
          </p:nvSpPr>
          <p:spPr>
            <a:xfrm>
              <a:off x="1994696" y="4168140"/>
              <a:ext cx="958053" cy="154313"/>
            </a:xfrm>
            <a:prstGeom prst="rect">
              <a:avLst/>
            </a:prstGeom>
            <a:solidFill>
              <a:srgbClr val="F7F7F7"/>
            </a:solidFill>
          </p:spPr>
          <p:txBody>
            <a:bodyPr wrap="none" lIns="0" rtlCol="0" anchor="ctr">
              <a:noAutofit/>
            </a:bodyPr>
            <a:lstStyle/>
            <a:p>
              <a:r>
                <a:rPr kumimoji="1" lang="en-US" altLang="ko-KR" sz="1050" dirty="0" smtClean="0">
                  <a:solidFill>
                    <a:srgbClr val="C13A52"/>
                  </a:solidFill>
                  <a:latin typeface="D2Coding" panose="020B0609020101020101" pitchFamily="49" charset="-127"/>
                  <a:ea typeface="D2Coding" panose="020B0609020101020101" pitchFamily="49" charset="-127"/>
                </a:rPr>
                <a:t>'</a:t>
              </a:r>
              <a:r>
                <a:rPr lang="en-US" altLang="ko-KR" sz="1050" dirty="0" smtClean="0">
                  <a:solidFill>
                    <a:srgbClr val="C13A52"/>
                  </a:solidFill>
                  <a:latin typeface="D2Coding" panose="020B0609020101020101" pitchFamily="49" charset="-127"/>
                  <a:ea typeface="D2Coding" panose="020B0609020101020101" pitchFamily="49" charset="-127"/>
                </a:rPr>
                <a:t>Manager</a:t>
              </a:r>
              <a:r>
                <a:rPr kumimoji="1" lang="en-US" altLang="ko-KR" sz="1050" dirty="0" smtClean="0">
                  <a:solidFill>
                    <a:srgbClr val="C13A52"/>
                  </a:solidFill>
                  <a:latin typeface="D2Coding" panose="020B0609020101020101" pitchFamily="49" charset="-127"/>
                  <a:ea typeface="D2Coding" panose="020B0609020101020101" pitchFamily="49" charset="-127"/>
                </a:rPr>
                <a:t> </a:t>
              </a:r>
              <a:r>
                <a:rPr kumimoji="1" lang="en-US" altLang="ko-KR" sz="1050" dirty="0">
                  <a:solidFill>
                    <a:srgbClr val="C13A52"/>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a:t>
              </a:r>
              <a:r>
                <a:rPr lang="en-US" altLang="ko-KR" sz="1050" dirty="0">
                  <a:solidFill>
                    <a:srgbClr val="C00000"/>
                  </a:solidFill>
                  <a:latin typeface="D2Coding" panose="020B0609020101020101" pitchFamily="49" charset="-127"/>
                  <a:ea typeface="D2Coding" panose="020B0609020101020101" pitchFamily="49" charset="-127"/>
                </a:rPr>
                <a:t> </a:t>
              </a:r>
              <a:r>
                <a:rPr kumimoji="1" lang="en-US" altLang="ko-KR" sz="1050" dirty="0" smtClean="0">
                  <a:solidFill>
                    <a:srgbClr val="AE63FB"/>
                  </a:solidFill>
                  <a:latin typeface="D2Coding" panose="020B0609020101020101" pitchFamily="49" charset="-127"/>
                  <a:ea typeface="D2Coding" panose="020B0609020101020101" pitchFamily="49" charset="-127"/>
                </a:rPr>
                <a:t>+</a:t>
              </a:r>
              <a:endParaRPr kumimoji="1" lang="ko-KR" altLang="en-US" sz="1050" dirty="0">
                <a:solidFill>
                  <a:srgbClr val="AE63FB"/>
                </a:solidFill>
                <a:latin typeface="D2Coding" panose="020B0609020101020101" pitchFamily="49" charset="-127"/>
                <a:ea typeface="D2Coding" panose="020B0609020101020101" pitchFamily="49" charset="-127"/>
              </a:endParaRPr>
            </a:p>
          </p:txBody>
        </p:sp>
        <p:sp>
          <p:nvSpPr>
            <p:cNvPr id="38" name="TextBox 37">
              <a:extLst>
                <a:ext uri="{FF2B5EF4-FFF2-40B4-BE49-F238E27FC236}">
                  <a16:creationId xmlns:a16="http://schemas.microsoft.com/office/drawing/2014/main" xmlns="" id="{19066C28-6831-4144-B07E-A18388409890}"/>
                </a:ext>
              </a:extLst>
            </p:cNvPr>
            <p:cNvSpPr txBox="1"/>
            <p:nvPr/>
          </p:nvSpPr>
          <p:spPr>
            <a:xfrm>
              <a:off x="4070221" y="4168208"/>
              <a:ext cx="2557110" cy="152331"/>
            </a:xfrm>
            <a:prstGeom prst="rect">
              <a:avLst/>
            </a:prstGeom>
            <a:solidFill>
              <a:srgbClr val="F7F7F7"/>
            </a:solidFill>
          </p:spPr>
          <p:txBody>
            <a:bodyPr wrap="none" lIns="0" rtlCol="0" anchor="ctr">
              <a:noAutofit/>
            </a:bodyPr>
            <a:lstStyle/>
            <a:p>
              <a:r>
                <a:rPr kumimoji="1" lang="en-US" altLang="ko-KR" sz="1050" dirty="0" smtClean="0">
                  <a:solidFill>
                    <a:srgbClr val="AE63FB"/>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a:t>
              </a:r>
              <a:r>
                <a:rPr lang="en-US" altLang="ko-KR" sz="1050" dirty="0" smtClean="0">
                  <a:solidFill>
                    <a:srgbClr val="C13A52"/>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position</a:t>
              </a:r>
              <a:r>
                <a:rPr lang="en-US" altLang="ko-KR" sz="1050" dirty="0" smtClean="0">
                  <a:solidFill>
                    <a:srgbClr val="C13A52"/>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 '</a:t>
              </a:r>
              <a:r>
                <a:rPr lang="en-US" altLang="ko-KR" sz="1050" dirty="0" smtClean="0">
                  <a:solidFill>
                    <a:srgbClr val="C13A52"/>
                  </a:solidFill>
                  <a:latin typeface="D2Coding" panose="020B0609020101020101" pitchFamily="49" charset="-127"/>
                  <a:ea typeface="D2Coding" panose="020B0609020101020101" pitchFamily="49" charset="-127"/>
                </a:rPr>
                <a:t> </a:t>
              </a:r>
              <a:r>
                <a:rPr kumimoji="1" lang="en-US" altLang="ko-KR" sz="1050" dirty="0" smtClean="0">
                  <a:solidFill>
                    <a:srgbClr val="AE63FB"/>
                  </a:solidFill>
                  <a:latin typeface="D2Coding" panose="020B0609020101020101" pitchFamily="49" charset="-127"/>
                  <a:ea typeface="D2Coding" panose="020B0609020101020101" pitchFamily="49" charset="-127"/>
                </a:rPr>
                <a:t>+ </a:t>
              </a:r>
              <a:r>
                <a:rPr kumimoji="1" lang="en-US" altLang="ko-KR" sz="1050" dirty="0" err="1" smtClean="0">
                  <a:solidFill>
                    <a:srgbClr val="007D08"/>
                  </a:solidFill>
                  <a:latin typeface="D2Coding" panose="020B0609020101020101" pitchFamily="49" charset="-127"/>
                  <a:ea typeface="D2Coding" panose="020B0609020101020101" pitchFamily="49" charset="-127"/>
                </a:rPr>
                <a:t>str</a:t>
              </a:r>
              <a:r>
                <a:rPr kumimoji="1" lang="en-US" altLang="ko-KR" sz="1050" dirty="0" smtClean="0">
                  <a:latin typeface="D2Coding" panose="020B0609020101020101" pitchFamily="49" charset="-127"/>
                  <a:ea typeface="D2Coding" panose="020B0609020101020101" pitchFamily="49" charset="-127"/>
                </a:rPr>
                <a:t>(</a:t>
              </a:r>
              <a:r>
                <a:rPr kumimoji="1" lang="en-US" altLang="ko-KR" sz="1050" dirty="0" err="1" smtClean="0">
                  <a:latin typeface="D2Coding" panose="020B0609020101020101" pitchFamily="49" charset="-127"/>
                  <a:ea typeface="D2Coding" panose="020B0609020101020101" pitchFamily="49" charset="-127"/>
                </a:rPr>
                <a:t>self</a:t>
              </a:r>
              <a:r>
                <a:rPr lang="en-US" altLang="ko-KR" sz="1050" dirty="0" err="1" smtClean="0">
                  <a:latin typeface="D2Coding" panose="020B0609020101020101" pitchFamily="49" charset="-127"/>
                  <a:ea typeface="D2Coding" panose="020B0609020101020101" pitchFamily="49" charset="-127"/>
                </a:rPr>
                <a:t>.position</a:t>
              </a:r>
              <a:r>
                <a:rPr lang="en-US" altLang="ko-KR" sz="1050" dirty="0">
                  <a:latin typeface="D2Coding" panose="020B0609020101020101" pitchFamily="49" charset="-127"/>
                  <a:ea typeface="D2Coding" panose="020B0609020101020101" pitchFamily="49" charset="-127"/>
                </a:rPr>
                <a:t>)</a:t>
              </a:r>
              <a:endParaRPr kumimoji="1" lang="ko-KR" altLang="en-US" sz="1050" dirty="0">
                <a:latin typeface="D2Coding" panose="020B0609020101020101" pitchFamily="49" charset="-127"/>
                <a:ea typeface="D2Coding" panose="020B0609020101020101" pitchFamily="49" charset="-127"/>
              </a:endParaRPr>
            </a:p>
          </p:txBody>
        </p:sp>
      </p:grpSp>
      <p:sp>
        <p:nvSpPr>
          <p:cNvPr id="16" name="TextBox 15">
            <a:extLst>
              <a:ext uri="{FF2B5EF4-FFF2-40B4-BE49-F238E27FC236}">
                <a16:creationId xmlns:a16="http://schemas.microsoft.com/office/drawing/2014/main" xmlns="" id="{DC7C7B96-FC65-469B-B0F4-45D2C2BE4735}"/>
              </a:ext>
            </a:extLst>
          </p:cNvPr>
          <p:cNvSpPr txBox="1"/>
          <p:nvPr/>
        </p:nvSpPr>
        <p:spPr>
          <a:xfrm>
            <a:off x="6998311" y="2973103"/>
            <a:ext cx="1903642" cy="307777"/>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SamsungOne 400" panose="020B0503030303020204" pitchFamily="34" charset="0"/>
                <a:ea typeface="SamsungOne 400" panose="020B0503030303020204" pitchFamily="34" charset="0"/>
              </a:rPr>
              <a:t>child class</a:t>
            </a:r>
            <a:r>
              <a:rPr lang="ko-KR" altLang="en-US" dirty="0">
                <a:latin typeface="SamsungOne 400" panose="020B0503030303020204" pitchFamily="34" charset="0"/>
              </a:rPr>
              <a:t> </a:t>
            </a:r>
            <a:r>
              <a:rPr lang="en-US" altLang="ko-KR" dirty="0">
                <a:latin typeface="SamsungOne 400" panose="020B0503030303020204" pitchFamily="34" charset="0"/>
                <a:ea typeface="SamsungOne 400" panose="020B0503030303020204" pitchFamily="34" charset="0"/>
              </a:rPr>
              <a:t>Manager</a:t>
            </a:r>
            <a:endParaRPr lang="ko-KR" altLang="en-US" dirty="0">
              <a:latin typeface="SamsungOne 400" panose="020B0503030303020204" pitchFamily="34" charset="0"/>
            </a:endParaRPr>
          </a:p>
        </p:txBody>
      </p:sp>
    </p:spTree>
    <p:extLst>
      <p:ext uri="{BB962C8B-B14F-4D97-AF65-F5344CB8AC3E}">
        <p14:creationId xmlns:p14="http://schemas.microsoft.com/office/powerpoint/2010/main" val="3409868112"/>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Unit 21.</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Class</a:t>
              </a:r>
            </a:p>
          </p:txBody>
        </p:sp>
      </p:grpSp>
      <p:sp>
        <p:nvSpPr>
          <p:cNvPr id="7" name="직사각형 133">
            <a:extLst>
              <a:ext uri="{FF2B5EF4-FFF2-40B4-BE49-F238E27FC236}">
                <a16:creationId xmlns:a16="http://schemas.microsoft.com/office/drawing/2014/main" xmlns="" id="{E0A16A8D-DFD5-4DAB-8204-05621489756B}"/>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Pair programing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a:extLst>
              <a:ext uri="{FF2B5EF4-FFF2-40B4-BE49-F238E27FC236}">
                <a16:creationId xmlns:a16="http://schemas.microsoft.com/office/drawing/2014/main" xmlns="" id="{5DACEF16-B049-468F-92EA-6F6DFF947661}"/>
              </a:ext>
            </a:extLst>
          </p:cNvPr>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934417201"/>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6" name="직사각형 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7" name="직사각형 6">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21</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1837730752"/>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6" name="직사각형 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7" name="직사각형 6">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21</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419197087"/>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62223" y="2221313"/>
            <a:ext cx="4521529" cy="2073477"/>
            <a:chOff x="562223" y="2269923"/>
            <a:chExt cx="4521529" cy="2073477"/>
          </a:xfrm>
        </p:grpSpPr>
        <p:sp>
          <p:nvSpPr>
            <p:cNvPr id="2" name="직사각형 1"/>
            <p:cNvSpPr/>
            <p:nvPr/>
          </p:nvSpPr>
          <p:spPr>
            <a:xfrm>
              <a:off x="562223" y="2269923"/>
              <a:ext cx="4304418" cy="207347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xmlns="" id="{62A01AD1-B92C-46C8-BD08-F760B43BBFEC}"/>
                </a:ext>
              </a:extLst>
            </p:cNvPr>
            <p:cNvSpPr/>
            <p:nvPr/>
          </p:nvSpPr>
          <p:spPr>
            <a:xfrm>
              <a:off x="702970" y="2393152"/>
              <a:ext cx="4380782" cy="1846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200" b="1" dirty="0">
                  <a:solidFill>
                    <a:schemeClr val="tx1"/>
                  </a:solidFill>
                  <a:latin typeface="D2Coding" panose="020B0609020101020101" pitchFamily="49" charset="-127"/>
                  <a:ea typeface="D2Coding" panose="020B0609020101020101" pitchFamily="49" charset="-127"/>
                </a:rPr>
                <a:t>attributes</a:t>
              </a:r>
            </a:p>
            <a:p>
              <a:endParaRPr lang="ko-KR" altLang="en-US" sz="1200" dirty="0">
                <a:solidFill>
                  <a:schemeClr val="tx1"/>
                </a:solidFill>
                <a:latin typeface="D2Coding" panose="020B0609020101020101" pitchFamily="49" charset="-127"/>
                <a:ea typeface="D2Coding" panose="020B0609020101020101" pitchFamily="49" charset="-127"/>
              </a:endParaRPr>
            </a:p>
            <a:p>
              <a:r>
                <a:rPr lang="en-US" altLang="ko-KR" sz="1200" dirty="0">
                  <a:solidFill>
                    <a:schemeClr val="tx1"/>
                  </a:solidFill>
                  <a:latin typeface="D2Coding" panose="020B0609020101020101" pitchFamily="49" charset="-127"/>
                  <a:ea typeface="D2Coding" panose="020B0609020101020101" pitchFamily="49" charset="-127"/>
                </a:rPr>
                <a:t>name : student name stored in string type. </a:t>
              </a:r>
            </a:p>
            <a:p>
              <a:r>
                <a:rPr lang="en-US" altLang="ko-KR" sz="1200" dirty="0" err="1">
                  <a:solidFill>
                    <a:schemeClr val="tx1"/>
                  </a:solidFill>
                  <a:latin typeface="D2Coding" panose="020B0609020101020101" pitchFamily="49" charset="-127"/>
                  <a:ea typeface="D2Coding" panose="020B0609020101020101" pitchFamily="49" charset="-127"/>
                </a:rPr>
                <a:t>student_id</a:t>
              </a:r>
              <a:r>
                <a:rPr lang="en-US" altLang="ko-KR" sz="1200" dirty="0">
                  <a:solidFill>
                    <a:schemeClr val="tx1"/>
                  </a:solidFill>
                  <a:latin typeface="D2Coding" panose="020B0609020101020101" pitchFamily="49" charset="-127"/>
                  <a:ea typeface="D2Coding" panose="020B0609020101020101" pitchFamily="49" charset="-127"/>
                </a:rPr>
                <a:t> : student ID such as s2020001 stored in 8-digit integers.</a:t>
              </a:r>
            </a:p>
            <a:p>
              <a:r>
                <a:rPr lang="en-US" altLang="ko-KR" sz="1200" dirty="0" err="1">
                  <a:solidFill>
                    <a:schemeClr val="tx1"/>
                  </a:solidFill>
                  <a:latin typeface="D2Coding" panose="020B0609020101020101" pitchFamily="49" charset="-127"/>
                  <a:ea typeface="D2Coding" panose="020B0609020101020101" pitchFamily="49" charset="-127"/>
                </a:rPr>
                <a:t>eng_quiz</a:t>
              </a:r>
              <a:r>
                <a:rPr lang="en-US" altLang="ko-KR" sz="1200" dirty="0">
                  <a:solidFill>
                    <a:schemeClr val="tx1"/>
                  </a:solidFill>
                  <a:latin typeface="D2Coding" panose="020B0609020101020101" pitchFamily="49" charset="-127"/>
                  <a:ea typeface="D2Coding" panose="020B0609020101020101" pitchFamily="49" charset="-127"/>
                </a:rPr>
                <a:t> : student’s English quiz core stored in list format. </a:t>
              </a:r>
              <a:endParaRPr lang="ko-KR" altLang="en-US" sz="1200" dirty="0">
                <a:solidFill>
                  <a:schemeClr val="tx1"/>
                </a:solidFill>
                <a:latin typeface="D2Coding" panose="020B0609020101020101" pitchFamily="49" charset="-127"/>
                <a:ea typeface="D2Coding" panose="020B0609020101020101" pitchFamily="49" charset="-127"/>
              </a:endParaRPr>
            </a:p>
            <a:p>
              <a:r>
                <a:rPr lang="en-US" altLang="ko-KR" sz="1200" dirty="0">
                  <a:solidFill>
                    <a:schemeClr val="tx1"/>
                  </a:solidFill>
                  <a:latin typeface="D2Coding" panose="020B0609020101020101" pitchFamily="49" charset="-127"/>
                  <a:ea typeface="D2Coding" panose="020B0609020101020101" pitchFamily="49" charset="-127"/>
                </a:rPr>
                <a:t>math_quiz : student’s math quiz score stored in list format. </a:t>
              </a:r>
              <a:r>
                <a:rPr lang="en-US" altLang="ko-KR" sz="1200" dirty="0" err="1">
                  <a:solidFill>
                    <a:schemeClr val="tx1"/>
                  </a:solidFill>
                  <a:latin typeface="D2Coding" panose="020B0609020101020101" pitchFamily="49" charset="-127"/>
                  <a:ea typeface="D2Coding" panose="020B0609020101020101" pitchFamily="49" charset="-127"/>
                </a:rPr>
                <a:t>science_quiz</a:t>
              </a:r>
              <a:r>
                <a:rPr lang="en-US" altLang="ko-KR" sz="1200" dirty="0">
                  <a:solidFill>
                    <a:schemeClr val="tx1"/>
                  </a:solidFill>
                  <a:latin typeface="D2Coding" panose="020B0609020101020101" pitchFamily="49" charset="-127"/>
                  <a:ea typeface="D2Coding" panose="020B0609020101020101" pitchFamily="49" charset="-127"/>
                </a:rPr>
                <a:t> : student’s science quiz score stored in list format. </a:t>
              </a:r>
              <a:endParaRPr lang="ko-KR" altLang="en-US" sz="1200" dirty="0">
                <a:solidFill>
                  <a:schemeClr val="tx1"/>
                </a:solidFill>
                <a:latin typeface="D2Coding" panose="020B0609020101020101" pitchFamily="49" charset="-127"/>
                <a:ea typeface="D2Coding" panose="020B0609020101020101" pitchFamily="49" charset="-127"/>
              </a:endParaRPr>
            </a:p>
          </p:txBody>
        </p:sp>
      </p:grpSp>
      <p:grpSp>
        <p:nvGrpSpPr>
          <p:cNvPr id="4" name="그룹 3"/>
          <p:cNvGrpSpPr/>
          <p:nvPr/>
        </p:nvGrpSpPr>
        <p:grpSpPr>
          <a:xfrm>
            <a:off x="4958701" y="2221313"/>
            <a:ext cx="4362912" cy="3559378"/>
            <a:chOff x="4958701" y="2269923"/>
            <a:chExt cx="4362912" cy="3559378"/>
          </a:xfrm>
        </p:grpSpPr>
        <p:sp>
          <p:nvSpPr>
            <p:cNvPr id="15" name="직사각형 14"/>
            <p:cNvSpPr/>
            <p:nvPr/>
          </p:nvSpPr>
          <p:spPr>
            <a:xfrm>
              <a:off x="4958701" y="2269923"/>
              <a:ext cx="4304418" cy="355937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xmlns="" id="{30B55801-84FC-46F2-84C2-8704F4E73440}"/>
                </a:ext>
              </a:extLst>
            </p:cNvPr>
            <p:cNvSpPr/>
            <p:nvPr/>
          </p:nvSpPr>
          <p:spPr>
            <a:xfrm>
              <a:off x="5083752" y="2385294"/>
              <a:ext cx="4237861" cy="333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nSpc>
                  <a:spcPts val="1300"/>
                </a:lnSpc>
              </a:pPr>
              <a:r>
                <a:rPr lang="en-US" altLang="ko-KR" sz="1200" b="1" dirty="0">
                  <a:solidFill>
                    <a:schemeClr val="tx1"/>
                  </a:solidFill>
                  <a:latin typeface="D2Coding" panose="020B0609020101020101" pitchFamily="49" charset="-127"/>
                  <a:ea typeface="D2Coding" panose="020B0609020101020101" pitchFamily="49" charset="-127"/>
                </a:rPr>
                <a:t>actions(methods)</a:t>
              </a:r>
            </a:p>
            <a:p>
              <a:pPr>
                <a:lnSpc>
                  <a:spcPts val="1300"/>
                </a:lnSpc>
              </a:pPr>
              <a:endParaRPr lang="en-US" altLang="ko-KR"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a:solidFill>
                    <a:schemeClr val="tx1"/>
                  </a:solidFill>
                  <a:latin typeface="D2Coding" panose="020B0609020101020101" pitchFamily="49" charset="-127"/>
                  <a:ea typeface="D2Coding" panose="020B0609020101020101" pitchFamily="49" charset="-127"/>
                </a:rPr>
                <a:t>__init__ : initializes with the student’s name and </a:t>
              </a:r>
              <a:r>
                <a:rPr lang="en-US" altLang="ko-KR" sz="1200" dirty="0" err="1">
                  <a:solidFill>
                    <a:schemeClr val="tx1"/>
                  </a:solidFill>
                  <a:latin typeface="D2Coding" panose="020B0609020101020101" pitchFamily="49" charset="-127"/>
                  <a:ea typeface="D2Coding" panose="020B0609020101020101" pitchFamily="49" charset="-127"/>
                </a:rPr>
                <a:t>studentID</a:t>
              </a:r>
              <a:r>
                <a:rPr lang="en-US" altLang="ko-KR" sz="1200" dirty="0">
                  <a:solidFill>
                    <a:schemeClr val="tx1"/>
                  </a:solidFill>
                  <a:latin typeface="D2Coding" panose="020B0609020101020101" pitchFamily="49" charset="-127"/>
                  <a:ea typeface="D2Coding" panose="020B0609020101020101" pitchFamily="49" charset="-127"/>
                </a:rPr>
                <a:t>.</a:t>
              </a:r>
            </a:p>
            <a:p>
              <a:pPr>
                <a:lnSpc>
                  <a:spcPts val="1300"/>
                </a:lnSpc>
              </a:pPr>
              <a:r>
                <a:rPr lang="en-US" altLang="ko-KR" sz="1200" dirty="0">
                  <a:solidFill>
                    <a:schemeClr val="tx1"/>
                  </a:solidFill>
                  <a:latin typeface="D2Coding" panose="020B0609020101020101" pitchFamily="49" charset="-127"/>
                  <a:ea typeface="D2Coding" panose="020B0609020101020101" pitchFamily="49" charset="-127"/>
                </a:rPr>
                <a:t>__str__ : returns the student’s name, </a:t>
              </a:r>
              <a:r>
                <a:rPr lang="en-US" altLang="ko-KR" sz="1200" dirty="0" err="1">
                  <a:solidFill>
                    <a:schemeClr val="tx1"/>
                  </a:solidFill>
                  <a:latin typeface="D2Coding" panose="020B0609020101020101" pitchFamily="49" charset="-127"/>
                  <a:ea typeface="D2Coding" panose="020B0609020101020101" pitchFamily="49" charset="-127"/>
                </a:rPr>
                <a:t>studentID</a:t>
              </a:r>
              <a:r>
                <a:rPr lang="en-US" altLang="ko-KR" sz="1200" dirty="0">
                  <a:solidFill>
                    <a:schemeClr val="tx1"/>
                  </a:solidFill>
                  <a:latin typeface="D2Coding" panose="020B0609020101020101" pitchFamily="49" charset="-127"/>
                  <a:ea typeface="D2Coding" panose="020B0609020101020101" pitchFamily="49" charset="-127"/>
                </a:rPr>
                <a:t> and quiz scores as strings</a:t>
              </a:r>
            </a:p>
            <a:p>
              <a:pPr>
                <a:lnSpc>
                  <a:spcPts val="1300"/>
                </a:lnSpc>
              </a:pPr>
              <a:endParaRPr lang="en-US" altLang="ko-KR"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set_eng_quiz</a:t>
              </a:r>
              <a:r>
                <a:rPr lang="en-US" altLang="ko-KR" sz="1200" dirty="0">
                  <a:solidFill>
                    <a:schemeClr val="tx1"/>
                  </a:solidFill>
                  <a:latin typeface="D2Coding" panose="020B0609020101020101" pitchFamily="49" charset="-127"/>
                  <a:ea typeface="D2Coding" panose="020B0609020101020101" pitchFamily="49" charset="-127"/>
                </a:rPr>
                <a:t> : sets the student’s English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set_math_quiz</a:t>
              </a:r>
              <a:r>
                <a:rPr lang="en-US" altLang="ko-KR" sz="1200" dirty="0">
                  <a:solidFill>
                    <a:schemeClr val="tx1"/>
                  </a:solidFill>
                  <a:latin typeface="D2Coding" panose="020B0609020101020101" pitchFamily="49" charset="-127"/>
                  <a:ea typeface="D2Coding" panose="020B0609020101020101" pitchFamily="49" charset="-127"/>
                </a:rPr>
                <a:t> : sets the student’s mathematics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set_science_quiz</a:t>
              </a:r>
              <a:r>
                <a:rPr lang="en-US" altLang="ko-KR" sz="1200" dirty="0">
                  <a:solidFill>
                    <a:schemeClr val="tx1"/>
                  </a:solidFill>
                  <a:latin typeface="D2Coding" panose="020B0609020101020101" pitchFamily="49" charset="-127"/>
                  <a:ea typeface="D2Coding" panose="020B0609020101020101" pitchFamily="49" charset="-127"/>
                </a:rPr>
                <a:t> : sets the student’s science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endParaRPr lang="en-US" altLang="ko-KR"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get_name</a:t>
              </a:r>
              <a:r>
                <a:rPr lang="en-US" altLang="ko-KR" sz="1200" dirty="0">
                  <a:solidFill>
                    <a:schemeClr val="tx1"/>
                  </a:solidFill>
                  <a:latin typeface="D2Coding" panose="020B0609020101020101" pitchFamily="49" charset="-127"/>
                  <a:ea typeface="D2Coding" panose="020B0609020101020101" pitchFamily="49" charset="-127"/>
                </a:rPr>
                <a:t> : returns the student’s name</a:t>
              </a: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get_student_id</a:t>
              </a:r>
              <a:r>
                <a:rPr lang="en-US" altLang="ko-KR" sz="1200" dirty="0">
                  <a:solidFill>
                    <a:schemeClr val="tx1"/>
                  </a:solidFill>
                  <a:latin typeface="D2Coding" panose="020B0609020101020101" pitchFamily="49" charset="-127"/>
                  <a:ea typeface="D2Coding" panose="020B0609020101020101" pitchFamily="49" charset="-127"/>
                </a:rPr>
                <a:t> : returns the </a:t>
              </a:r>
              <a:r>
                <a:rPr lang="en-US" altLang="ko-KR" sz="1200" dirty="0" err="1">
                  <a:solidFill>
                    <a:schemeClr val="tx1"/>
                  </a:solidFill>
                  <a:latin typeface="D2Coding" panose="020B0609020101020101" pitchFamily="49" charset="-127"/>
                  <a:ea typeface="D2Coding" panose="020B0609020101020101" pitchFamily="49" charset="-127"/>
                </a:rPr>
                <a:t>studentID</a:t>
              </a:r>
              <a:endParaRPr lang="en-US" altLang="ko-KR"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get_eng_quiz</a:t>
              </a:r>
              <a:r>
                <a:rPr lang="en-US" altLang="ko-KR" sz="1200" dirty="0">
                  <a:solidFill>
                    <a:schemeClr val="tx1"/>
                  </a:solidFill>
                  <a:latin typeface="D2Coding" panose="020B0609020101020101" pitchFamily="49" charset="-127"/>
                  <a:ea typeface="D2Coding" panose="020B0609020101020101" pitchFamily="49" charset="-127"/>
                </a:rPr>
                <a:t> : returns the student’s English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a:solidFill>
                    <a:schemeClr val="tx1"/>
                  </a:solidFill>
                  <a:latin typeface="D2Coding" panose="020B0609020101020101" pitchFamily="49" charset="-127"/>
                  <a:ea typeface="D2Coding" panose="020B0609020101020101" pitchFamily="49" charset="-127"/>
                </a:rPr>
                <a:t>get_math_quiz : returns the student’s math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get_science_quiz</a:t>
              </a:r>
              <a:r>
                <a:rPr lang="en-US" altLang="ko-KR" sz="1200" dirty="0">
                  <a:solidFill>
                    <a:schemeClr val="tx1"/>
                  </a:solidFill>
                  <a:latin typeface="D2Coding" panose="020B0609020101020101" pitchFamily="49" charset="-127"/>
                  <a:ea typeface="D2Coding" panose="020B0609020101020101" pitchFamily="49" charset="-127"/>
                </a:rPr>
                <a:t> : returns the student’s science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get_total_score</a:t>
              </a:r>
              <a:r>
                <a:rPr lang="en-US" altLang="ko-KR" sz="1200" dirty="0">
                  <a:solidFill>
                    <a:schemeClr val="tx1"/>
                  </a:solidFill>
                  <a:latin typeface="D2Coding" panose="020B0609020101020101" pitchFamily="49" charset="-127"/>
                  <a:ea typeface="D2Coding" panose="020B0609020101020101" pitchFamily="49" charset="-127"/>
                </a:rPr>
                <a:t> : returns the student’s total quiz score</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get_avg_score</a:t>
              </a:r>
              <a:r>
                <a:rPr lang="en-US" altLang="ko-KR" sz="1200" dirty="0">
                  <a:solidFill>
                    <a:schemeClr val="tx1"/>
                  </a:solidFill>
                  <a:latin typeface="D2Coding" panose="020B0609020101020101" pitchFamily="49" charset="-127"/>
                  <a:ea typeface="D2Coding" panose="020B0609020101020101" pitchFamily="49" charset="-127"/>
                </a:rPr>
                <a:t> : returns the student’s average quiz score</a:t>
              </a:r>
              <a:endParaRPr lang="ko-KR" altLang="en-US" sz="1200" dirty="0">
                <a:solidFill>
                  <a:schemeClr val="tx1"/>
                </a:solidFill>
                <a:latin typeface="D2Coding" panose="020B0609020101020101" pitchFamily="49" charset="-127"/>
                <a:ea typeface="D2Coding" panose="020B0609020101020101" pitchFamily="49" charset="-127"/>
              </a:endParaRPr>
            </a:p>
          </p:txBody>
        </p:sp>
      </p:grpSp>
      <p:sp>
        <p:nvSpPr>
          <p:cNvPr id="13" name="직사각형 12">
            <a:extLst>
              <a:ext uri="{FF2B5EF4-FFF2-40B4-BE49-F238E27FC236}">
                <a16:creationId xmlns:a16="http://schemas.microsoft.com/office/drawing/2014/main" xmlns="" id="{9F696305-6820-48F1-BDDE-99074AB95DFF}"/>
              </a:ext>
            </a:extLst>
          </p:cNvPr>
          <p:cNvSpPr/>
          <p:nvPr/>
        </p:nvSpPr>
        <p:spPr>
          <a:xfrm>
            <a:off x="645525" y="138571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14" name="직사각형 13">
            <a:extLst>
              <a:ext uri="{FF2B5EF4-FFF2-40B4-BE49-F238E27FC236}">
                <a16:creationId xmlns:a16="http://schemas.microsoft.com/office/drawing/2014/main" xmlns="" id="{B8F21518-F59F-474A-B26A-1C69887221A2}"/>
              </a:ext>
            </a:extLst>
          </p:cNvPr>
          <p:cNvSpPr/>
          <p:nvPr/>
        </p:nvSpPr>
        <p:spPr>
          <a:xfrm>
            <a:off x="1328327" y="1326605"/>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Construct class Student that has following functionalities. </a:t>
            </a:r>
          </a:p>
          <a:p>
            <a:pPr latinLnBrk="0"/>
            <a:r>
              <a:rPr lang="en-US" altLang="ko-KR" sz="1300" dirty="0">
                <a:solidFill>
                  <a:srgbClr val="0D0D0D"/>
                </a:solidFill>
                <a:latin typeface="SamsungOne 400" panose="020B0503030303020204" pitchFamily="34" charset="0"/>
              </a:rPr>
              <a:t>This student took quizzes for English, mathematics and science, and the quiz scores are given as inputs. Generate instances by using this class. This class has the following attributes and actions.</a:t>
            </a:r>
          </a:p>
        </p:txBody>
      </p:sp>
      <p:grpSp>
        <p:nvGrpSpPr>
          <p:cNvPr id="16" name="그룹 15">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17" name="직사각형 16">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8" name="직사각형 17">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21</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719337665"/>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569791" y="2189121"/>
            <a:ext cx="8631076" cy="2209490"/>
            <a:chOff x="589962" y="2283250"/>
            <a:chExt cx="8631076" cy="2209490"/>
          </a:xfrm>
        </p:grpSpPr>
        <p:sp>
          <p:nvSpPr>
            <p:cNvPr id="21" name="TextBox 20">
              <a:extLst>
                <a:ext uri="{FF2B5EF4-FFF2-40B4-BE49-F238E27FC236}">
                  <a16:creationId xmlns:a16="http://schemas.microsoft.com/office/drawing/2014/main" xmlns="" id="{FCF9EF0A-EFDF-4513-9257-DE98E20D6077}"/>
                </a:ext>
              </a:extLst>
            </p:cNvPr>
            <p:cNvSpPr txBox="1"/>
            <p:nvPr/>
          </p:nvSpPr>
          <p:spPr>
            <a:xfrm>
              <a:off x="589962" y="2283250"/>
              <a:ext cx="8631076" cy="292388"/>
            </a:xfrm>
            <a:prstGeom prst="rect">
              <a:avLst/>
            </a:prstGeom>
            <a:noFill/>
          </p:spPr>
          <p:txBody>
            <a:bodyPr wrap="square">
              <a:spAutoFit/>
            </a:bodyPr>
            <a:lstStyle/>
            <a:p>
              <a:pPr latinLnBrk="0">
                <a:spcAft>
                  <a:spcPts val="800"/>
                </a:spcAft>
                <a:buClr>
                  <a:srgbClr val="193EB0"/>
                </a:buClr>
                <a:buSzPts val="1400"/>
              </a:pPr>
              <a:r>
                <a:rPr lang="en-US" altLang="x-none" sz="1300" b="1" dirty="0">
                  <a:solidFill>
                    <a:srgbClr val="1429A0"/>
                  </a:solidFill>
                  <a:latin typeface="SamsungOne 400" panose="020B0503030303020204" pitchFamily="34" charset="0"/>
                  <a:ea typeface="SamsungOne-400" panose="020B0503030303020204" pitchFamily="34" charset="0"/>
                </a:rPr>
                <a:t>Output example</a:t>
              </a:r>
              <a:endParaRPr lang="x-none" altLang="en-US" sz="1300" b="1" dirty="0">
                <a:solidFill>
                  <a:srgbClr val="1429A0"/>
                </a:solidFill>
                <a:latin typeface="SamsungOne 400" panose="020B0503030303020204" pitchFamily="34" charset="0"/>
                <a:ea typeface="SamsungOne-400" panose="020B0503030303020204" pitchFamily="34" charset="0"/>
              </a:endParaRPr>
            </a:p>
          </p:txBody>
        </p:sp>
        <p:sp>
          <p:nvSpPr>
            <p:cNvPr id="2" name="TextBox 1">
              <a:extLst>
                <a:ext uri="{FF2B5EF4-FFF2-40B4-BE49-F238E27FC236}">
                  <a16:creationId xmlns:a16="http://schemas.microsoft.com/office/drawing/2014/main" xmlns="" id="{1D2CDC7A-E97C-8940-97B2-919D311410FD}"/>
                </a:ext>
              </a:extLst>
            </p:cNvPr>
            <p:cNvSpPr txBox="1"/>
            <p:nvPr/>
          </p:nvSpPr>
          <p:spPr>
            <a:xfrm>
              <a:off x="662455" y="2599914"/>
              <a:ext cx="4830667" cy="1892826"/>
            </a:xfrm>
            <a:prstGeom prst="rect">
              <a:avLst/>
            </a:prstGeom>
            <a:solidFill>
              <a:schemeClr val="bg1"/>
            </a:solidFill>
          </p:spPr>
          <p:txBody>
            <a:bodyPr wrap="square" rtlCol="0">
              <a:spAutoFit/>
            </a:bodyPr>
            <a:lstStyle/>
            <a:p>
              <a:r>
                <a:rPr kumimoji="1" lang="en-US" altLang="ko-KR" sz="1300" dirty="0">
                  <a:latin typeface="D2Coding" panose="020B0609020101020101" pitchFamily="49" charset="-127"/>
                  <a:ea typeface="D2Coding" panose="020B0609020101020101" pitchFamily="49" charset="-127"/>
                </a:rPr>
                <a:t>Enter the student’s name : David Doe</a:t>
              </a:r>
            </a:p>
            <a:p>
              <a:r>
                <a:rPr lang="en-US" altLang="ko-KR" sz="1300" dirty="0">
                  <a:latin typeface="D2Coding" panose="020B0609020101020101" pitchFamily="49" charset="-127"/>
                  <a:ea typeface="D2Coding" panose="020B0609020101020101" pitchFamily="49" charset="-127"/>
                </a:rPr>
                <a:t>Enter the student’s ID : 20213093</a:t>
              </a:r>
            </a:p>
            <a:p>
              <a:r>
                <a:rPr kumimoji="1" lang="en-US" altLang="ko-KR" sz="1300" dirty="0">
                  <a:latin typeface="D2Coding" panose="020B0609020101020101" pitchFamily="49" charset="-127"/>
                  <a:ea typeface="D2Coding" panose="020B0609020101020101" pitchFamily="49" charset="-127"/>
                </a:rPr>
                <a:t>Enter the student’s English quiz score : 90</a:t>
              </a:r>
            </a:p>
            <a:p>
              <a:r>
                <a:rPr lang="en-US" altLang="ko-KR" sz="1300" dirty="0">
                  <a:latin typeface="D2Coding" panose="020B0609020101020101" pitchFamily="49" charset="-127"/>
                  <a:ea typeface="D2Coding" panose="020B0609020101020101" pitchFamily="49" charset="-127"/>
                </a:rPr>
                <a:t>Enter the student’s mathematics quiz score : 95</a:t>
              </a:r>
            </a:p>
            <a:p>
              <a:r>
                <a:rPr lang="en-US" altLang="ko-KR" sz="1300" dirty="0">
                  <a:latin typeface="D2Coding" panose="020B0609020101020101" pitchFamily="49" charset="-127"/>
                  <a:ea typeface="D2Coding" panose="020B0609020101020101" pitchFamily="49" charset="-127"/>
                </a:rPr>
                <a:t>Enter the student’s science quiz score : 100</a:t>
              </a:r>
            </a:p>
            <a:p>
              <a:r>
                <a:rPr kumimoji="1" lang="en-US" altLang="ko-KR" sz="1300" dirty="0">
                  <a:latin typeface="D2Coding" panose="020B0609020101020101" pitchFamily="49" charset="-127"/>
                  <a:ea typeface="D2Coding" panose="020B0609020101020101" pitchFamily="49" charset="-127"/>
                </a:rPr>
                <a:t>Name : David Doe, ID : 20213093</a:t>
              </a:r>
            </a:p>
            <a:p>
              <a:r>
                <a:rPr lang="en-US" altLang="ko-KR" sz="1300" dirty="0">
                  <a:latin typeface="D2Coding" panose="020B0609020101020101" pitchFamily="49" charset="-127"/>
                  <a:ea typeface="D2Coding" panose="020B0609020101020101" pitchFamily="49" charset="-127"/>
                </a:rPr>
                <a:t>English quiz score : 90, Mathematics quiz score : 95</a:t>
              </a:r>
            </a:p>
            <a:p>
              <a:r>
                <a:rPr kumimoji="1" lang="en-US" altLang="ko-KR" sz="1300" dirty="0">
                  <a:latin typeface="D2Coding" panose="020B0609020101020101" pitchFamily="49" charset="-127"/>
                  <a:ea typeface="D2Coding" panose="020B0609020101020101" pitchFamily="49" charset="-127"/>
                </a:rPr>
                <a:t>Sci</a:t>
              </a:r>
              <a:r>
                <a:rPr lang="en-US" altLang="ko-KR" sz="1300" dirty="0">
                  <a:latin typeface="D2Coding" panose="020B0609020101020101" pitchFamily="49" charset="-127"/>
                  <a:ea typeface="D2Coding" panose="020B0609020101020101" pitchFamily="49" charset="-127"/>
                </a:rPr>
                <a:t>ence quiz score : 100,</a:t>
              </a:r>
            </a:p>
            <a:p>
              <a:r>
                <a:rPr kumimoji="1" lang="en-US" altLang="ko-KR" sz="1300" dirty="0">
                  <a:latin typeface="D2Coding" panose="020B0609020101020101" pitchFamily="49" charset="-127"/>
                  <a:ea typeface="D2Coding" panose="020B0609020101020101" pitchFamily="49" charset="-127"/>
                </a:rPr>
                <a:t>Total : 285, Average : 95.0</a:t>
              </a:r>
              <a:endParaRPr kumimoji="1" lang="ko-KR" altLang="en-US" sz="1300" dirty="0">
                <a:latin typeface="D2Coding" panose="020B0609020101020101" pitchFamily="49" charset="-127"/>
                <a:ea typeface="D2Coding" panose="020B0609020101020101" pitchFamily="49" charset="-127"/>
              </a:endParaRPr>
            </a:p>
          </p:txBody>
        </p:sp>
      </p:grpSp>
      <p:sp>
        <p:nvSpPr>
          <p:cNvPr id="11" name="직사각형 10">
            <a:extLst>
              <a:ext uri="{FF2B5EF4-FFF2-40B4-BE49-F238E27FC236}">
                <a16:creationId xmlns:a16="http://schemas.microsoft.com/office/drawing/2014/main" xmlns="" id="{9F696305-6820-48F1-BDDE-99074AB95DFF}"/>
              </a:ext>
            </a:extLst>
          </p:cNvPr>
          <p:cNvSpPr/>
          <p:nvPr/>
        </p:nvSpPr>
        <p:spPr>
          <a:xfrm>
            <a:off x="645525" y="138571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13" name="직사각형 12">
            <a:extLst>
              <a:ext uri="{FF2B5EF4-FFF2-40B4-BE49-F238E27FC236}">
                <a16:creationId xmlns:a16="http://schemas.microsoft.com/office/drawing/2014/main" xmlns="" id="{B8F21518-F59F-474A-B26A-1C69887221A2}"/>
              </a:ext>
            </a:extLst>
          </p:cNvPr>
          <p:cNvSpPr/>
          <p:nvPr/>
        </p:nvSpPr>
        <p:spPr>
          <a:xfrm>
            <a:off x="1328327" y="1326605"/>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Construct class Student that has following functionalities. </a:t>
            </a:r>
          </a:p>
          <a:p>
            <a:pPr latinLnBrk="0"/>
            <a:r>
              <a:rPr lang="en-US" altLang="ko-KR" sz="1300" dirty="0">
                <a:solidFill>
                  <a:srgbClr val="0D0D0D"/>
                </a:solidFill>
                <a:latin typeface="SamsungOne 400" panose="020B0503030303020204" pitchFamily="34" charset="0"/>
              </a:rPr>
              <a:t>This student took quizzes for English, mathematics and science, and the quiz scores are given as inputs. Generate instances by using this class. This class has the following attributes and actions.</a:t>
            </a:r>
          </a:p>
        </p:txBody>
      </p:sp>
      <p:grpSp>
        <p:nvGrpSpPr>
          <p:cNvPr id="14" name="그룹 13">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15" name="직사각형 14">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6" name="직사각형 15">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21</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3011038409"/>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74" y="0"/>
            <a:ext cx="9902826" cy="6858000"/>
            <a:chOff x="-1" y="0"/>
            <a:chExt cx="9902826" cy="6858000"/>
          </a:xfrm>
        </p:grpSpPr>
        <p:pic>
          <p:nvPicPr>
            <p:cNvPr id="11" name="그림 2">
              <a:extLst>
                <a:ext uri="{FF2B5EF4-FFF2-40B4-BE49-F238E27FC236}">
                  <a16:creationId xmlns=""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sp>
        <p:nvSpPr>
          <p:cNvPr id="9" name="직사각형 7">
            <a:extLst>
              <a:ext uri="{FF2B5EF4-FFF2-40B4-BE49-F238E27FC236}">
                <a16:creationId xmlns="" xmlns:a16="http://schemas.microsoft.com/office/drawing/2014/main" id="{46508A48-DEB7-4F9A-BCA0-9B60D6948E77}"/>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9972918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 xmlns:a16="http://schemas.microsoft.com/office/drawing/2014/main" id="{EC78227B-39DF-4A3C-BC38-C2190B41E1DF}"/>
              </a:ext>
            </a:extLst>
          </p:cNvPr>
          <p:cNvPicPr>
            <a:picLocks noChangeAspect="1"/>
          </p:cNvPicPr>
          <p:nvPr/>
        </p:nvPicPr>
        <p:blipFill>
          <a:blip r:embed="rId3"/>
          <a:stretch>
            <a:fillRect/>
          </a:stretch>
        </p:blipFill>
        <p:spPr>
          <a:xfrm>
            <a:off x="662132" y="3142608"/>
            <a:ext cx="8791617" cy="1371965"/>
          </a:xfrm>
          <a:prstGeom prst="rect">
            <a:avLst/>
          </a:prstGeom>
        </p:spPr>
      </p:pic>
      <p:sp>
        <p:nvSpPr>
          <p:cNvPr id="18" name="직사각형 1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0" name="TextBox 19">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Calling a function without arguments</a:t>
            </a:r>
            <a:endParaRPr lang="ko-KR" altLang="en-US" b="1" dirty="0">
              <a:latin typeface="Samsung Sharp Sans" pitchFamily="2" charset="0"/>
            </a:endParaRPr>
          </a:p>
        </p:txBody>
      </p:sp>
      <p:grpSp>
        <p:nvGrpSpPr>
          <p:cNvPr id="21" name="그룹 20">
            <a:extLst>
              <a:ext uri="{FF2B5EF4-FFF2-40B4-BE49-F238E27FC236}">
                <a16:creationId xmlns="" xmlns:a16="http://schemas.microsoft.com/office/drawing/2014/main" id="{5F44F5F8-9B0C-4053-A0A8-1B6F49BF85D7}"/>
              </a:ext>
            </a:extLst>
          </p:cNvPr>
          <p:cNvGrpSpPr/>
          <p:nvPr/>
        </p:nvGrpSpPr>
        <p:grpSpPr>
          <a:xfrm>
            <a:off x="518254" y="2040719"/>
            <a:ext cx="8714528" cy="292388"/>
            <a:chOff x="558800" y="1981317"/>
            <a:chExt cx="8714528" cy="292388"/>
          </a:xfrm>
        </p:grpSpPr>
        <p:sp>
          <p:nvSpPr>
            <p:cNvPr id="22" name="직사각형 21">
              <a:extLst>
                <a:ext uri="{FF2B5EF4-FFF2-40B4-BE49-F238E27FC236}">
                  <a16:creationId xmlns="" xmlns:a16="http://schemas.microsoft.com/office/drawing/2014/main" id="{6AF8B6D3-6E65-4E2F-87AC-5EC1E509EFF2}"/>
                </a:ext>
              </a:extLst>
            </p:cNvPr>
            <p:cNvSpPr/>
            <p:nvPr/>
          </p:nvSpPr>
          <p:spPr>
            <a:xfrm>
              <a:off x="1153066" y="1981317"/>
              <a:ext cx="8120262"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If there is a value passed as an argument, the default value is not taken (if ignored).</a:t>
              </a:r>
            </a:p>
          </p:txBody>
        </p:sp>
        <p:grpSp>
          <p:nvGrpSpPr>
            <p:cNvPr id="23" name="그룹 22">
              <a:extLst>
                <a:ext uri="{FF2B5EF4-FFF2-40B4-BE49-F238E27FC236}">
                  <a16:creationId xmlns="" xmlns:a16="http://schemas.microsoft.com/office/drawing/2014/main" id="{9D4D4B22-03AC-4ED8-9F61-84EB287DF65D}"/>
                </a:ext>
              </a:extLst>
            </p:cNvPr>
            <p:cNvGrpSpPr/>
            <p:nvPr/>
          </p:nvGrpSpPr>
          <p:grpSpPr>
            <a:xfrm>
              <a:off x="558800" y="1999865"/>
              <a:ext cx="624746" cy="228600"/>
              <a:chOff x="558800" y="1542665"/>
              <a:chExt cx="624746" cy="228600"/>
            </a:xfrm>
          </p:grpSpPr>
          <p:grpSp>
            <p:nvGrpSpPr>
              <p:cNvPr id="24" name="그룹 23">
                <a:extLst>
                  <a:ext uri="{FF2B5EF4-FFF2-40B4-BE49-F238E27FC236}">
                    <a16:creationId xmlns="" xmlns:a16="http://schemas.microsoft.com/office/drawing/2014/main" id="{326E5B5C-1F04-473C-A17D-5BF2F09E75C9}"/>
                  </a:ext>
                </a:extLst>
              </p:cNvPr>
              <p:cNvGrpSpPr/>
              <p:nvPr/>
            </p:nvGrpSpPr>
            <p:grpSpPr>
              <a:xfrm>
                <a:off x="558800" y="1542665"/>
                <a:ext cx="624746" cy="228600"/>
                <a:chOff x="-220579" y="1891754"/>
                <a:chExt cx="624746" cy="228600"/>
              </a:xfrm>
            </p:grpSpPr>
            <p:sp>
              <p:nvSpPr>
                <p:cNvPr id="26"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24746"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27" name="직사각형 26">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29" name="그림 28">
                  <a:extLst>
                    <a:ext uri="{FF2B5EF4-FFF2-40B4-BE49-F238E27FC236}">
                      <a16:creationId xmlns="" xmlns:a16="http://schemas.microsoft.com/office/drawing/2014/main"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5" name="그림 24">
                <a:extLst>
                  <a:ext uri="{FF2B5EF4-FFF2-40B4-BE49-F238E27FC236}">
                    <a16:creationId xmlns="" xmlns:a16="http://schemas.microsoft.com/office/drawing/2014/main"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30" name="직사각형 29">
            <a:extLst>
              <a:ext uri="{FF2B5EF4-FFF2-40B4-BE49-F238E27FC236}">
                <a16:creationId xmlns="" xmlns:a16="http://schemas.microsoft.com/office/drawing/2014/main" id="{F1B12DA7-C15F-4B00-8AB3-088BA5E0B6A4}"/>
              </a:ext>
            </a:extLst>
          </p:cNvPr>
          <p:cNvSpPr/>
          <p:nvPr/>
        </p:nvSpPr>
        <p:spPr>
          <a:xfrm>
            <a:off x="690341" y="2419318"/>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argument 2 is input when calling the </a:t>
            </a:r>
            <a:r>
              <a:rPr lang="en-US" altLang="ko-KR" sz="1300" dirty="0" err="1">
                <a:solidFill>
                  <a:prstClr val="black">
                    <a:lumMod val="85000"/>
                    <a:lumOff val="15000"/>
                  </a:prstClr>
                </a:solidFill>
                <a:latin typeface="SamsungOne 400" panose="020B0503030303020204" pitchFamily="34" charset="0"/>
              </a:rPr>
              <a:t>print_star</a:t>
            </a:r>
            <a:r>
              <a:rPr lang="en-US" altLang="ko-KR" sz="1300" dirty="0">
                <a:solidFill>
                  <a:prstClr val="black">
                    <a:lumMod val="85000"/>
                    <a:lumOff val="15000"/>
                  </a:prstClr>
                </a:solidFill>
                <a:latin typeface="SamsungOne 400" panose="020B0503030303020204" pitchFamily="34" charset="0"/>
              </a:rPr>
              <a:t> function, it does not take the default parameter 1, but takes the argument value 2 as the n value.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this case, it outputs two asterisk lines. Default parameter 1 is ignored.</a:t>
            </a:r>
          </a:p>
        </p:txBody>
      </p:sp>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31" name="직사각형 30"/>
          <p:cNvSpPr/>
          <p:nvPr/>
        </p:nvSpPr>
        <p:spPr>
          <a:xfrm>
            <a:off x="2716888" y="3297209"/>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The parameter n has a default value of 1</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2058045" y="3880422"/>
            <a:ext cx="5769219" cy="20389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Since the argument value is 2, the default parameter n=1 is not performed</a:t>
            </a:r>
            <a:endParaRPr lang="x-none" altLang="ko-KR" sz="1200" i="1" dirty="0">
              <a:solidFill>
                <a:srgbClr val="2E8489"/>
              </a:solidFill>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17716493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935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4831B146-2B95-4506-BB2E-3A22EA4E644F}"/>
              </a:ext>
            </a:extLst>
          </p:cNvPr>
          <p:cNvPicPr>
            <a:picLocks noChangeAspect="1"/>
          </p:cNvPicPr>
          <p:nvPr/>
        </p:nvPicPr>
        <p:blipFill rotWithShape="1">
          <a:blip r:embed="rId3"/>
          <a:srcRect l="655"/>
          <a:stretch/>
        </p:blipFill>
        <p:spPr>
          <a:xfrm>
            <a:off x="580389" y="2483031"/>
            <a:ext cx="8859904" cy="1410208"/>
          </a:xfrm>
          <a:prstGeom prst="rect">
            <a:avLst/>
          </a:prstGeom>
        </p:spPr>
      </p:pic>
      <p:sp>
        <p:nvSpPr>
          <p:cNvPr id="20" name="직사각형 1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1" name="TextBox 20">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5.3. Practice using default parameter</a:t>
            </a:r>
            <a:endParaRPr lang="ko-KR" altLang="en-US" b="1" dirty="0">
              <a:latin typeface="Samsung Sharp Sans" pitchFamily="2" charset="0"/>
            </a:endParaRPr>
          </a:p>
        </p:txBody>
      </p:sp>
      <p:sp>
        <p:nvSpPr>
          <p:cNvPr id="22" name="직사각형 21">
            <a:extLst>
              <a:ext uri="{FF2B5EF4-FFF2-40B4-BE49-F238E27FC236}">
                <a16:creationId xmlns="" xmlns:a16="http://schemas.microsoft.com/office/drawing/2014/main" id="{90EFA62F-9637-4E5A-AAB1-9E61461D75DD}"/>
              </a:ext>
            </a:extLst>
          </p:cNvPr>
          <p:cNvSpPr/>
          <p:nvPr/>
        </p:nvSpPr>
        <p:spPr>
          <a:xfrm>
            <a:off x="580388" y="2007130"/>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Create a function called div that takes two parameters.</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Assign a default value of 2 to the second parameter.</a:t>
            </a:r>
          </a:p>
        </p:txBody>
      </p:sp>
      <p:grpSp>
        <p:nvGrpSpPr>
          <p:cNvPr id="23" name="그룹 22">
            <a:extLst>
              <a:ext uri="{FF2B5EF4-FFF2-40B4-BE49-F238E27FC236}">
                <a16:creationId xmlns="" xmlns:a16="http://schemas.microsoft.com/office/drawing/2014/main" id="{A9DB7DD0-AA7A-4B07-8996-7FC36E5F9099}"/>
              </a:ext>
            </a:extLst>
          </p:cNvPr>
          <p:cNvGrpSpPr/>
          <p:nvPr/>
        </p:nvGrpSpPr>
        <p:grpSpPr>
          <a:xfrm>
            <a:off x="615556" y="4112304"/>
            <a:ext cx="8730667" cy="1480564"/>
            <a:chOff x="676851" y="3081412"/>
            <a:chExt cx="8680179" cy="1480564"/>
          </a:xfrm>
        </p:grpSpPr>
        <p:sp>
          <p:nvSpPr>
            <p:cNvPr id="24"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4805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5"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p>
          </p:txBody>
        </p:sp>
        <p:sp>
          <p:nvSpPr>
            <p:cNvPr id="27" name="TextBox 21">
              <a:extLst>
                <a:ext uri="{FF2B5EF4-FFF2-40B4-BE49-F238E27FC236}">
                  <a16:creationId xmlns="" xmlns:a16="http://schemas.microsoft.com/office/drawing/2014/main" id="{56521AD1-2372-4709-9497-BC4191E7C8E0}"/>
                </a:ext>
              </a:extLst>
            </p:cNvPr>
            <p:cNvSpPr txBox="1"/>
            <p:nvPr/>
          </p:nvSpPr>
          <p:spPr>
            <a:xfrm>
              <a:off x="1036274" y="3504419"/>
              <a:ext cx="8108322" cy="954107"/>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 must receive an argument value, but b has already been assigned a default value of 2 even if it does not receive an argument value.</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Returns a / b.</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Since there is only 4 in the argument value, b is assigned as 2 (default value).</a:t>
              </a:r>
            </a:p>
          </p:txBody>
        </p:sp>
      </p:gr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2064080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819135" y="2965214"/>
            <a:ext cx="8267731" cy="989127"/>
            <a:chOff x="980167" y="2522336"/>
            <a:chExt cx="8267731" cy="989127"/>
          </a:xfrm>
        </p:grpSpPr>
        <p:sp>
          <p:nvSpPr>
            <p:cNvPr id="6" name="직사각형 5">
              <a:extLst>
                <a:ext uri="{FF2B5EF4-FFF2-40B4-BE49-F238E27FC236}">
                  <a16:creationId xmlns:lc="http://schemas.openxmlformats.org/drawingml/2006/lockedCanvas" xmlns:a16="http://schemas.microsoft.com/office/drawing/2014/main" xmln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schemeClr val="tx1"/>
                  </a:solidFill>
                  <a:latin typeface="Samsung Sharp Sans" pitchFamily="2" charset="0"/>
                  <a:ea typeface="Samsung Sharp Sans" pitchFamily="2" charset="0"/>
                  <a:cs typeface="Samsung Sharp Sans" pitchFamily="2" charset="0"/>
                </a:rPr>
                <a:t>Function</a:t>
              </a:r>
              <a:endParaRPr lang="ko-KR" altLang="en-US" sz="4000" dirty="0">
                <a:solidFill>
                  <a:schemeClr val="tx1"/>
                </a:solidFill>
                <a:latin typeface="Samsung Sharp Sans" pitchFamily="2" charset="0"/>
                <a:ea typeface="Samsung Sharp Sans" pitchFamily="2" charset="0"/>
                <a:cs typeface="Samsung Sharp Sans" pitchFamily="2" charset="0"/>
              </a:endParaRPr>
            </a:p>
          </p:txBody>
        </p:sp>
        <p:sp>
          <p:nvSpPr>
            <p:cNvPr id="7" name="직사각형 6">
              <a:extLst>
                <a:ext uri="{FF2B5EF4-FFF2-40B4-BE49-F238E27FC236}">
                  <a16:creationId xmlns:lc="http://schemas.openxmlformats.org/drawingml/2006/lockedCanvas" xmlns:a16="http://schemas.microsoft.com/office/drawing/2014/main" xmln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17.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42205200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모서리가 둥근 직사각형 41">
            <a:extLst>
              <a:ext uri="{FF2B5EF4-FFF2-40B4-BE49-F238E27FC236}">
                <a16:creationId xmlns="" xmlns:a16="http://schemas.microsoft.com/office/drawing/2014/main" id="{3097456C-9BB3-4084-A2EA-A5E4E3B6D875}"/>
              </a:ext>
            </a:extLst>
          </p:cNvPr>
          <p:cNvSpPr/>
          <p:nvPr/>
        </p:nvSpPr>
        <p:spPr>
          <a:xfrm>
            <a:off x="582758" y="2071694"/>
            <a:ext cx="8878822" cy="23359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5" name="그림 4">
            <a:extLst>
              <a:ext uri="{FF2B5EF4-FFF2-40B4-BE49-F238E27FC236}">
                <a16:creationId xmlns="" xmlns:a16="http://schemas.microsoft.com/office/drawing/2014/main" id="{328AEB3E-D4E5-410D-80F8-7BB4A13198BA}"/>
              </a:ext>
            </a:extLst>
          </p:cNvPr>
          <p:cNvPicPr>
            <a:picLocks noChangeAspect="1"/>
          </p:cNvPicPr>
          <p:nvPr/>
        </p:nvPicPr>
        <p:blipFill>
          <a:blip r:embed="rId3"/>
          <a:stretch>
            <a:fillRect/>
          </a:stretch>
        </p:blipFill>
        <p:spPr>
          <a:xfrm>
            <a:off x="634543" y="2906633"/>
            <a:ext cx="8815704" cy="1453248"/>
          </a:xfrm>
          <a:prstGeom prst="rect">
            <a:avLst/>
          </a:prstGeom>
        </p:spPr>
      </p:pic>
      <p:sp>
        <p:nvSpPr>
          <p:cNvPr id="16" name="직사각형 1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5.3. Practice using default parameter</a:t>
            </a:r>
            <a:endParaRPr lang="ko-KR" altLang="en-US" b="1" dirty="0">
              <a:latin typeface="Samsung Sharp Sans" pitchFamily="2" charset="0"/>
            </a:endParaRPr>
          </a:p>
        </p:txBody>
      </p:sp>
      <p:grpSp>
        <p:nvGrpSpPr>
          <p:cNvPr id="4" name="그룹 3">
            <a:extLst>
              <a:ext uri="{FF2B5EF4-FFF2-40B4-BE49-F238E27FC236}">
                <a16:creationId xmlns="" xmlns:a16="http://schemas.microsoft.com/office/drawing/2014/main" id="{6AAEE024-EE89-4763-96AC-E612E34686B4}"/>
              </a:ext>
            </a:extLst>
          </p:cNvPr>
          <p:cNvGrpSpPr/>
          <p:nvPr/>
        </p:nvGrpSpPr>
        <p:grpSpPr>
          <a:xfrm>
            <a:off x="580388" y="2065051"/>
            <a:ext cx="8887612" cy="373136"/>
            <a:chOff x="580388" y="2079919"/>
            <a:chExt cx="8887612" cy="373136"/>
          </a:xfrm>
        </p:grpSpPr>
        <p:sp>
          <p:nvSpPr>
            <p:cNvPr id="22" name="모서리가 둥근 직사각형 46">
              <a:extLst>
                <a:ext uri="{FF2B5EF4-FFF2-40B4-BE49-F238E27FC236}">
                  <a16:creationId xmlns="" xmlns:a16="http://schemas.microsoft.com/office/drawing/2014/main" id="{2A14CE6E-0E5E-4908-8835-8D36C49B9C38}"/>
                </a:ext>
              </a:extLst>
            </p:cNvPr>
            <p:cNvSpPr/>
            <p:nvPr/>
          </p:nvSpPr>
          <p:spPr>
            <a:xfrm>
              <a:off x="580388" y="2079919"/>
              <a:ext cx="8887612" cy="373136"/>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3" name="그룹 2">
              <a:extLst>
                <a:ext uri="{FF2B5EF4-FFF2-40B4-BE49-F238E27FC236}">
                  <a16:creationId xmlns="" xmlns:a16="http://schemas.microsoft.com/office/drawing/2014/main" id="{7D0AED5C-9348-4BD5-8EAA-0A7C6A918F64}"/>
                </a:ext>
              </a:extLst>
            </p:cNvPr>
            <p:cNvGrpSpPr/>
            <p:nvPr/>
          </p:nvGrpSpPr>
          <p:grpSpPr>
            <a:xfrm>
              <a:off x="700348" y="2127915"/>
              <a:ext cx="8761232" cy="292388"/>
              <a:chOff x="700348" y="2171875"/>
              <a:chExt cx="8761232" cy="292388"/>
            </a:xfrm>
          </p:grpSpPr>
          <p:sp>
            <p:nvSpPr>
              <p:cNvPr id="23" name="TextBox 22">
                <a:extLst>
                  <a:ext uri="{FF2B5EF4-FFF2-40B4-BE49-F238E27FC236}">
                    <a16:creationId xmlns="" xmlns:a16="http://schemas.microsoft.com/office/drawing/2014/main" id="{35F809EA-B64E-41BA-8A43-D57C096AA194}"/>
                  </a:ext>
                </a:extLst>
              </p:cNvPr>
              <p:cNvSpPr txBox="1"/>
              <p:nvPr/>
            </p:nvSpPr>
            <p:spPr>
              <a:xfrm>
                <a:off x="918802" y="2171875"/>
                <a:ext cx="8542778" cy="292388"/>
              </a:xfrm>
              <a:prstGeom prst="rect">
                <a:avLst/>
              </a:prstGeom>
              <a:noFill/>
            </p:spPr>
            <p:txBody>
              <a:bodyPr wrap="square" anchor="ctr">
                <a:spAutoFit/>
              </a:bodyPr>
              <a:lstStyle/>
              <a:p>
                <a:pPr latinLnBrk="0"/>
                <a:r>
                  <a:rPr lang="de-DE" altLang="ko-KR" sz="1300" b="1">
                    <a:solidFill>
                      <a:schemeClr val="bg1"/>
                    </a:solidFill>
                    <a:latin typeface="SamsungOne 400" panose="020B0503030303020204" pitchFamily="34" charset="0"/>
                    <a:ea typeface="+mn-ea"/>
                    <a:cs typeface="Malgun Gothic Semilight" panose="020B0503020000020004" pitchFamily="34" charset="-127"/>
                  </a:rPr>
                  <a:t>SyntaxError: non-default argument follows default argument</a:t>
                </a:r>
              </a:p>
            </p:txBody>
          </p:sp>
          <p:pic>
            <p:nvPicPr>
              <p:cNvPr id="24" name="그림 23">
                <a:extLst>
                  <a:ext uri="{FF2B5EF4-FFF2-40B4-BE49-F238E27FC236}">
                    <a16:creationId xmlns="" xmlns:a16="http://schemas.microsoft.com/office/drawing/2014/main" id="{3FFCD135-C6A8-406B-BF26-5BB5953993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348" y="2210102"/>
                <a:ext cx="217269" cy="215934"/>
              </a:xfrm>
              <a:prstGeom prst="rect">
                <a:avLst/>
              </a:prstGeom>
            </p:spPr>
          </p:pic>
        </p:grpSp>
      </p:grpSp>
      <p:sp>
        <p:nvSpPr>
          <p:cNvPr id="25" name="직사각형 24">
            <a:extLst>
              <a:ext uri="{FF2B5EF4-FFF2-40B4-BE49-F238E27FC236}">
                <a16:creationId xmlns="" xmlns:a16="http://schemas.microsoft.com/office/drawing/2014/main" id="{F1B12DA7-C15F-4B00-8AB3-088BA5E0B6A4}"/>
              </a:ext>
            </a:extLst>
          </p:cNvPr>
          <p:cNvSpPr/>
          <p:nvPr/>
        </p:nvSpPr>
        <p:spPr>
          <a:xfrm>
            <a:off x="690341" y="262611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What if we assign a default value of 2 to the first parameter and skip the second parameter as follows?</a:t>
            </a:r>
          </a:p>
        </p:txBody>
      </p:sp>
      <p:sp>
        <p:nvSpPr>
          <p:cNvPr id="26" name="직사각형 25">
            <a:extLst>
              <a:ext uri="{FF2B5EF4-FFF2-40B4-BE49-F238E27FC236}">
                <a16:creationId xmlns="" xmlns:a16="http://schemas.microsoft.com/office/drawing/2014/main" id="{F1B12DA7-C15F-4B00-8AB3-088BA5E0B6A4}"/>
              </a:ext>
            </a:extLst>
          </p:cNvPr>
          <p:cNvSpPr/>
          <p:nvPr/>
        </p:nvSpPr>
        <p:spPr>
          <a:xfrm>
            <a:off x="690340" y="4595591"/>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Default parameters should be assigned to all variables or from the last variable in the order of appearance of the parameters.</a:t>
            </a:r>
          </a:p>
        </p:txBody>
      </p:sp>
      <p:sp>
        <p:nvSpPr>
          <p:cNvPr id="13" name="직사각형 1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4283291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 xmlns:a16="http://schemas.microsoft.com/office/drawing/2014/main" id="{286F5317-E138-4876-BBE6-D145E5DB884E}"/>
              </a:ext>
            </a:extLst>
          </p:cNvPr>
          <p:cNvPicPr>
            <a:picLocks noChangeAspect="1"/>
          </p:cNvPicPr>
          <p:nvPr/>
        </p:nvPicPr>
        <p:blipFill>
          <a:blip r:embed="rId3"/>
          <a:stretch>
            <a:fillRect/>
          </a:stretch>
        </p:blipFill>
        <p:spPr>
          <a:xfrm>
            <a:off x="608095" y="2954038"/>
            <a:ext cx="8820977" cy="1700906"/>
          </a:xfrm>
          <a:prstGeom prst="rect">
            <a:avLst/>
          </a:prstGeom>
        </p:spPr>
      </p:pic>
      <p:graphicFrame>
        <p:nvGraphicFramePr>
          <p:cNvPr id="6" name="표 5">
            <a:extLst>
              <a:ext uri="{FF2B5EF4-FFF2-40B4-BE49-F238E27FC236}">
                <a16:creationId xmlns="" xmlns:a16="http://schemas.microsoft.com/office/drawing/2014/main" id="{CA141BAA-E995-4F3E-AED8-F397D0451F94}"/>
              </a:ext>
            </a:extLst>
          </p:cNvPr>
          <p:cNvGraphicFramePr>
            <a:graphicFrameLocks noGrp="1"/>
          </p:cNvGraphicFramePr>
          <p:nvPr>
            <p:extLst>
              <p:ext uri="{D42A27DB-BD31-4B8C-83A1-F6EECF244321}">
                <p14:modId xmlns:p14="http://schemas.microsoft.com/office/powerpoint/2010/main" val="2872861134"/>
              </p:ext>
            </p:extLst>
          </p:nvPr>
        </p:nvGraphicFramePr>
        <p:xfrm>
          <a:off x="701964" y="4807766"/>
          <a:ext cx="8654472" cy="1325404"/>
        </p:xfrm>
        <a:graphic>
          <a:graphicData uri="http://schemas.openxmlformats.org/drawingml/2006/table">
            <a:tbl>
              <a:tblPr/>
              <a:tblGrid>
                <a:gridCol w="2575585">
                  <a:extLst>
                    <a:ext uri="{9D8B030D-6E8A-4147-A177-3AD203B41FA5}">
                      <a16:colId xmlns="" xmlns:a16="http://schemas.microsoft.com/office/drawing/2014/main" val="1862485827"/>
                    </a:ext>
                  </a:extLst>
                </a:gridCol>
                <a:gridCol w="4320816">
                  <a:extLst>
                    <a:ext uri="{9D8B030D-6E8A-4147-A177-3AD203B41FA5}">
                      <a16:colId xmlns="" xmlns:a16="http://schemas.microsoft.com/office/drawing/2014/main" val="752597823"/>
                    </a:ext>
                  </a:extLst>
                </a:gridCol>
                <a:gridCol w="1758071">
                  <a:extLst>
                    <a:ext uri="{9D8B030D-6E8A-4147-A177-3AD203B41FA5}">
                      <a16:colId xmlns="" xmlns:a16="http://schemas.microsoft.com/office/drawing/2014/main" val="1893381845"/>
                    </a:ext>
                  </a:extLst>
                </a:gridCol>
              </a:tblGrid>
              <a:tr h="511528">
                <a:tc>
                  <a:txBody>
                    <a:bodyPr/>
                    <a:lstStyle/>
                    <a:p>
                      <a:pPr marL="0" marR="0" indent="0" algn="ctr" fontAlgn="base" latinLnBrk="0">
                        <a:lnSpc>
                          <a:spcPct val="10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Function Call Statement</a:t>
                      </a:r>
                      <a:endParaRPr lang="ko-KR" altLang="en-US" sz="12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0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Arguments passed during actual execution </a:t>
                      </a:r>
                    </a:p>
                    <a:p>
                      <a:pPr marL="0" marR="0" indent="0" algn="ctr" fontAlgn="base" latinLnBrk="0">
                        <a:lnSpc>
                          <a:spcPct val="10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(the blue argument is the default value)</a:t>
                      </a:r>
                      <a:endParaRPr lang="ko-KR" altLang="en-US" sz="12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0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Return Value</a:t>
                      </a:r>
                      <a:endParaRPr lang="ko-KR" altLang="en-US" sz="12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1429A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98209737"/>
                  </a:ext>
                </a:extLst>
              </a:tr>
              <a:tr h="271292">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div() </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div(</a:t>
                      </a:r>
                      <a:r>
                        <a:rPr lang="en-US" sz="1200" b="1" kern="0" spc="0" dirty="0">
                          <a:solidFill>
                            <a:srgbClr val="0000FF"/>
                          </a:solidFill>
                          <a:effectLst/>
                          <a:latin typeface="SamsungOne 400" panose="020B0503030303020204" pitchFamily="34" charset="0"/>
                          <a:ea typeface="SamsungOne 400" panose="020B0503030303020204" pitchFamily="34" charset="0"/>
                        </a:rPr>
                        <a:t>1</a:t>
                      </a:r>
                      <a:r>
                        <a:rPr lang="en-US" sz="1200" kern="0" spc="0" dirty="0">
                          <a:solidFill>
                            <a:srgbClr val="000000"/>
                          </a:solidFill>
                          <a:effectLst/>
                          <a:latin typeface="SamsungOne 400" panose="020B0503030303020204" pitchFamily="34" charset="0"/>
                          <a:ea typeface="SamsungOne 400" panose="020B0503030303020204" pitchFamily="34" charset="0"/>
                        </a:rPr>
                        <a:t>, </a:t>
                      </a:r>
                      <a:r>
                        <a:rPr lang="en-US" sz="1200" b="1" kern="0" spc="0" dirty="0">
                          <a:solidFill>
                            <a:srgbClr val="0000FF"/>
                          </a:solidFill>
                          <a:effectLst/>
                          <a:latin typeface="SamsungOne 400" panose="020B0503030303020204" pitchFamily="34" charset="0"/>
                          <a:ea typeface="SamsungOne 400" panose="020B0503030303020204" pitchFamily="34" charset="0"/>
                        </a:rPr>
                        <a:t>2</a:t>
                      </a:r>
                      <a:r>
                        <a:rPr lang="en-US" sz="1200" kern="0" spc="0" dirty="0">
                          <a:solidFill>
                            <a:srgbClr val="000000"/>
                          </a:solidFill>
                          <a:effectLst/>
                          <a:latin typeface="SamsungOne 400" panose="020B0503030303020204" pitchFamily="34" charset="0"/>
                          <a:ea typeface="SamsungOne 400" panose="020B0503030303020204" pitchFamily="34" charset="0"/>
                        </a:rPr>
                        <a:t>) </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SamsungOne 400" panose="020B0503030303020204" pitchFamily="34" charset="0"/>
                          <a:ea typeface="SamsungOne 400" panose="020B0503030303020204" pitchFamily="34" charset="0"/>
                        </a:rPr>
                        <a:t>0.5</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909794245"/>
                  </a:ext>
                </a:extLst>
              </a:tr>
              <a:tr h="27129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SamsungOne 400" panose="020B0503030303020204" pitchFamily="34" charset="0"/>
                          <a:ea typeface="SamsungOne 400" panose="020B0503030303020204" pitchFamily="34" charset="0"/>
                        </a:rPr>
                        <a:t>div(4)</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div(4, </a:t>
                      </a:r>
                      <a:r>
                        <a:rPr lang="en-US" sz="1200" b="1" kern="0" spc="0" dirty="0">
                          <a:solidFill>
                            <a:srgbClr val="0000FF"/>
                          </a:solidFill>
                          <a:effectLst/>
                          <a:latin typeface="SamsungOne 400" panose="020B0503030303020204" pitchFamily="34" charset="0"/>
                          <a:ea typeface="SamsungOne 400" panose="020B0503030303020204" pitchFamily="34" charset="0"/>
                        </a:rPr>
                        <a:t>2</a:t>
                      </a:r>
                      <a:r>
                        <a:rPr lang="en-US" sz="1200" kern="0" spc="0" dirty="0">
                          <a:solidFill>
                            <a:srgbClr val="000000"/>
                          </a:solidFill>
                          <a:effectLst/>
                          <a:latin typeface="SamsungOne 400" panose="020B0503030303020204" pitchFamily="34" charset="0"/>
                          <a:ea typeface="SamsungOne 400" panose="020B0503030303020204" pitchFamily="34" charset="0"/>
                        </a:rPr>
                        <a: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SamsungOne 400" panose="020B0503030303020204" pitchFamily="34" charset="0"/>
                          <a:ea typeface="SamsungOne 400" panose="020B0503030303020204" pitchFamily="34" charset="0"/>
                        </a:rPr>
                        <a:t>2.0</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376414998"/>
                  </a:ext>
                </a:extLst>
              </a:tr>
              <a:tr h="27129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SamsungOne 400" panose="020B0503030303020204" pitchFamily="34" charset="0"/>
                          <a:ea typeface="SamsungOne 400" panose="020B0503030303020204" pitchFamily="34" charset="0"/>
                        </a:rPr>
                        <a:t>div(6, 3)</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div(6, 3)</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2.0</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529008716"/>
                  </a:ext>
                </a:extLst>
              </a:tr>
            </a:tbl>
          </a:graphicData>
        </a:graphic>
      </p:graphicFrame>
      <p:sp>
        <p:nvSpPr>
          <p:cNvPr id="11" name="직사각형 1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2" name="TextBox 11">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5.3. Practice using default parameter</a:t>
            </a:r>
            <a:endParaRPr lang="ko-KR" altLang="en-US" b="1" dirty="0">
              <a:latin typeface="Samsung Sharp Sans" pitchFamily="2" charset="0"/>
            </a:endParaRPr>
          </a:p>
        </p:txBody>
      </p:sp>
      <p:sp>
        <p:nvSpPr>
          <p:cNvPr id="13" name="직사각형 12">
            <a:extLst>
              <a:ext uri="{FF2B5EF4-FFF2-40B4-BE49-F238E27FC236}">
                <a16:creationId xmlns="" xmlns:a16="http://schemas.microsoft.com/office/drawing/2014/main" id="{90EFA62F-9637-4E5A-AAB1-9E61461D75DD}"/>
              </a:ext>
            </a:extLst>
          </p:cNvPr>
          <p:cNvSpPr/>
          <p:nvPr/>
        </p:nvSpPr>
        <p:spPr>
          <a:xfrm>
            <a:off x="580388" y="2004107"/>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Learn the function call statement considering default parameters and the argument values</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the table below, div() is the same as div(1, 2). Blue 1 and 2 are default arguments. when calling a function, if empty, they are automatically given.</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If div(4) is inserted, div(4, 2) is passed as an argument as shown in the table.</a:t>
            </a:r>
          </a:p>
        </p:txBody>
      </p:sp>
      <p:sp>
        <p:nvSpPr>
          <p:cNvPr id="10" name="직사각형 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19783699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6" name="TextBox 25">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6.1. Keyword parameters and argument passing method</a:t>
            </a:r>
            <a:endParaRPr lang="ko-KR" altLang="en-US" b="1" dirty="0">
              <a:latin typeface="Samsung Sharp Sans" pitchFamily="2" charset="0"/>
            </a:endParaRPr>
          </a:p>
        </p:txBody>
      </p:sp>
      <p:sp>
        <p:nvSpPr>
          <p:cNvPr id="27" name="직사각형 26">
            <a:extLst>
              <a:ext uri="{FF2B5EF4-FFF2-40B4-BE49-F238E27FC236}">
                <a16:creationId xmlns="" xmlns:a16="http://schemas.microsoft.com/office/drawing/2014/main" id="{90EFA62F-9637-4E5A-AAB1-9E61461D75DD}"/>
              </a:ext>
            </a:extLst>
          </p:cNvPr>
          <p:cNvSpPr/>
          <p:nvPr/>
        </p:nvSpPr>
        <p:spPr>
          <a:xfrm>
            <a:off x="580388" y="200759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Keyword parameter passing 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9" name="직사각형 28">
            <a:extLst>
              <a:ext uri="{FF2B5EF4-FFF2-40B4-BE49-F238E27FC236}">
                <a16:creationId xmlns="" xmlns:a16="http://schemas.microsoft.com/office/drawing/2014/main" id="{F1B12DA7-C15F-4B00-8AB3-088BA5E0B6A4}"/>
              </a:ext>
            </a:extLst>
          </p:cNvPr>
          <p:cNvSpPr/>
          <p:nvPr/>
        </p:nvSpPr>
        <p:spPr>
          <a:xfrm>
            <a:off x="690341" y="2271401"/>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default argument passing method in Python is called the positional argument method.</a:t>
            </a:r>
          </a:p>
        </p:txBody>
      </p:sp>
      <p:sp>
        <p:nvSpPr>
          <p:cNvPr id="18" name="직사각형 1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473766" y="2491530"/>
            <a:ext cx="8900542" cy="1829810"/>
            <a:chOff x="473766" y="2491530"/>
            <a:chExt cx="8900542" cy="1829810"/>
          </a:xfrm>
        </p:grpSpPr>
        <p:pic>
          <p:nvPicPr>
            <p:cNvPr id="3" name="그림 2" descr="텍스트이(가) 표시된 사진&#10;&#10;자동 생성된 설명">
              <a:extLst>
                <a:ext uri="{FF2B5EF4-FFF2-40B4-BE49-F238E27FC236}">
                  <a16:creationId xmlns="" xmlns:a16="http://schemas.microsoft.com/office/drawing/2014/main" id="{7AFCAADC-85D6-4C2C-A337-A27A2EBCBA33}"/>
                </a:ext>
              </a:extLst>
            </p:cNvPr>
            <p:cNvPicPr>
              <a:picLocks noChangeAspect="1"/>
            </p:cNvPicPr>
            <p:nvPr/>
          </p:nvPicPr>
          <p:blipFill rotWithShape="1">
            <a:blip r:embed="rId4"/>
            <a:srcRect b="11517"/>
            <a:stretch/>
          </p:blipFill>
          <p:spPr>
            <a:xfrm>
              <a:off x="473766" y="2491530"/>
              <a:ext cx="8900542" cy="1644549"/>
            </a:xfrm>
            <a:prstGeom prst="rect">
              <a:avLst/>
            </a:prstGeom>
          </p:spPr>
        </p:pic>
        <p:sp>
          <p:nvSpPr>
            <p:cNvPr id="30" name="직사각형 29"/>
            <p:cNvSpPr/>
            <p:nvPr/>
          </p:nvSpPr>
          <p:spPr>
            <a:xfrm>
              <a:off x="900944" y="3398520"/>
              <a:ext cx="4814056" cy="16283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When calling a function, use a constant value as an argument</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31" name="직사각형 30"/>
            <p:cNvSpPr/>
            <p:nvPr/>
          </p:nvSpPr>
          <p:spPr>
            <a:xfrm>
              <a:off x="895864" y="3561080"/>
              <a:ext cx="4814056" cy="14645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Return the result value using result 1 and result 2</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1255067" y="3869259"/>
              <a:ext cx="3738573" cy="171405"/>
            </a:xfrm>
            <a:prstGeom prst="rect">
              <a:avLst/>
            </a:prstGeom>
            <a:solidFill>
              <a:srgbClr val="F7F7F7"/>
            </a:solidFill>
          </p:spPr>
          <p:txBody>
            <a:bodyPr wrap="none" lIns="0" tIns="0" rIns="0" bIns="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'The </a:t>
              </a:r>
              <a:r>
                <a:rPr lang="en-US" altLang="ko-KR" sz="1200" dirty="0">
                  <a:solidFill>
                    <a:srgbClr val="BF3238"/>
                  </a:solidFill>
                  <a:latin typeface="D2Coding" panose="020B0609020101020101" pitchFamily="49" charset="-127"/>
                  <a:ea typeface="D2Coding" panose="020B0609020101020101" pitchFamily="49" charset="-127"/>
                </a:rPr>
                <a:t>result value </a:t>
              </a:r>
              <a:r>
                <a:rPr lang="en-US" altLang="ko-KR" sz="1200" dirty="0" smtClean="0">
                  <a:solidFill>
                    <a:srgbClr val="BF3238"/>
                  </a:solidFill>
                  <a:latin typeface="D2Coding" panose="020B0609020101020101" pitchFamily="49" charset="-127"/>
                  <a:ea typeface="D2Coding" panose="020B0609020101020101" pitchFamily="49" charset="-127"/>
                </a:rPr>
                <a:t>is</a:t>
              </a:r>
              <a:r>
                <a:rPr lang="en-US" altLang="ko-KR" sz="1200" dirty="0">
                  <a:solidFill>
                    <a:srgbClr val="BF3238"/>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result1,</a:t>
              </a:r>
              <a:r>
                <a:rPr lang="en-US" altLang="ko-KR" sz="1200" dirty="0">
                  <a:solidFill>
                    <a:srgbClr val="BF3238"/>
                  </a:solidFill>
                  <a:latin typeface="D2Coding" panose="020B0609020101020101" pitchFamily="49" charset="-127"/>
                  <a:ea typeface="D2Coding" panose="020B0609020101020101" pitchFamily="49" charset="-127"/>
                </a:rPr>
                <a:t> </a:t>
              </a:r>
              <a:r>
                <a:rPr lang="en-US" altLang="ko-KR" sz="1200" dirty="0" smtClean="0">
                  <a:solidFill>
                    <a:srgbClr val="BF3238"/>
                  </a:solidFill>
                  <a:latin typeface="D2Coding" panose="020B0609020101020101" pitchFamily="49" charset="-127"/>
                  <a:ea typeface="D2Coding" panose="020B0609020101020101" pitchFamily="49" charset="-127"/>
                </a:rPr>
                <a:t>'or</a:t>
              </a:r>
              <a:r>
                <a:rPr lang="en-US" altLang="ko-KR" sz="1200" dirty="0">
                  <a:solidFill>
                    <a:srgbClr val="BF3238"/>
                  </a:solidFill>
                  <a:latin typeface="D2Coding" panose="020B0609020101020101" pitchFamily="49" charset="-127"/>
                  <a:ea typeface="D2Coding" panose="020B0609020101020101" pitchFamily="49" charset="-127"/>
                </a:rPr>
                <a:t>'</a:t>
              </a:r>
              <a:r>
                <a:rPr lang="en-US" altLang="ko-KR" sz="1200" dirty="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result2)</a:t>
              </a:r>
            </a:p>
          </p:txBody>
        </p:sp>
        <p:sp>
          <p:nvSpPr>
            <p:cNvPr id="33" name="직사각형 32"/>
            <p:cNvSpPr/>
            <p:nvPr/>
          </p:nvSpPr>
          <p:spPr>
            <a:xfrm>
              <a:off x="614627" y="4164988"/>
              <a:ext cx="2573669" cy="156352"/>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grpSp>
      <p:grpSp>
        <p:nvGrpSpPr>
          <p:cNvPr id="5" name="그룹 4"/>
          <p:cNvGrpSpPr/>
          <p:nvPr/>
        </p:nvGrpSpPr>
        <p:grpSpPr>
          <a:xfrm>
            <a:off x="3188296" y="4450440"/>
            <a:ext cx="3261360" cy="1639464"/>
            <a:chOff x="5585460" y="4367537"/>
            <a:chExt cx="3261360" cy="1639464"/>
          </a:xfrm>
        </p:grpSpPr>
        <p:grpSp>
          <p:nvGrpSpPr>
            <p:cNvPr id="12" name="그룹 11">
              <a:extLst>
                <a:ext uri="{FF2B5EF4-FFF2-40B4-BE49-F238E27FC236}">
                  <a16:creationId xmlns="" xmlns:a16="http://schemas.microsoft.com/office/drawing/2014/main" id="{69D6E3C6-465E-425E-8C53-01A032E9F8FB}"/>
                </a:ext>
              </a:extLst>
            </p:cNvPr>
            <p:cNvGrpSpPr/>
            <p:nvPr/>
          </p:nvGrpSpPr>
          <p:grpSpPr>
            <a:xfrm>
              <a:off x="6116104" y="4736002"/>
              <a:ext cx="2172143" cy="1129917"/>
              <a:chOff x="2114486" y="1659804"/>
              <a:chExt cx="2172143" cy="1129917"/>
            </a:xfrm>
          </p:grpSpPr>
          <p:sp>
            <p:nvSpPr>
              <p:cNvPr id="13" name="직사각형 12">
                <a:extLst>
                  <a:ext uri="{FF2B5EF4-FFF2-40B4-BE49-F238E27FC236}">
                    <a16:creationId xmlns="" xmlns:a16="http://schemas.microsoft.com/office/drawing/2014/main" id="{8EF75E63-24FD-4504-9EDA-8B6E579E8B63}"/>
                  </a:ext>
                </a:extLst>
              </p:cNvPr>
              <p:cNvSpPr/>
              <p:nvPr/>
            </p:nvSpPr>
            <p:spPr>
              <a:xfrm>
                <a:off x="2114486" y="2481944"/>
                <a:ext cx="2172143" cy="307777"/>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err="1">
                    <a:latin typeface="D2Coding" pitchFamily="49" charset="-127"/>
                    <a:ea typeface="D2Coding" pitchFamily="49" charset="-127"/>
                  </a:rPr>
                  <a:t>get_root</a:t>
                </a:r>
                <a:r>
                  <a:rPr lang="en-US" altLang="ko-KR" sz="1400" dirty="0">
                    <a:latin typeface="D2Coding" pitchFamily="49" charset="-127"/>
                    <a:ea typeface="D2Coding" pitchFamily="49" charset="-127"/>
                  </a:rPr>
                  <a:t>(1, 2, -8)</a:t>
                </a:r>
              </a:p>
            </p:txBody>
          </p:sp>
          <p:sp>
            <p:nvSpPr>
              <p:cNvPr id="14" name="직사각형 13">
                <a:extLst>
                  <a:ext uri="{FF2B5EF4-FFF2-40B4-BE49-F238E27FC236}">
                    <a16:creationId xmlns="" xmlns:a16="http://schemas.microsoft.com/office/drawing/2014/main" id="{686ABAE2-82D9-4416-9C65-6A1D7CEF68FD}"/>
                  </a:ext>
                </a:extLst>
              </p:cNvPr>
              <p:cNvSpPr/>
              <p:nvPr/>
            </p:nvSpPr>
            <p:spPr>
              <a:xfrm>
                <a:off x="2127063" y="1659804"/>
                <a:ext cx="2159566" cy="523220"/>
              </a:xfrm>
              <a:prstGeom prst="rect">
                <a:avLst/>
              </a:prstGeom>
              <a:solidFill>
                <a:schemeClr val="bg1">
                  <a:lumMod val="85000"/>
                </a:schemeClr>
              </a:solidFill>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base"/>
                <a:r>
                  <a:rPr lang="en-US" altLang="ko-KR" sz="1400" dirty="0">
                    <a:latin typeface="D2Coding" pitchFamily="49" charset="-127"/>
                    <a:ea typeface="D2Coding" pitchFamily="49" charset="-127"/>
                  </a:rPr>
                  <a:t>def </a:t>
                </a:r>
                <a:r>
                  <a:rPr lang="en-US" altLang="ko-KR" sz="1400" dirty="0" err="1">
                    <a:latin typeface="D2Coding" pitchFamily="49" charset="-127"/>
                    <a:ea typeface="D2Coding" pitchFamily="49" charset="-127"/>
                  </a:rPr>
                  <a:t>get_root</a:t>
                </a:r>
                <a:r>
                  <a:rPr lang="en-US" altLang="ko-KR" sz="1400" dirty="0">
                    <a:latin typeface="D2Coding" pitchFamily="49" charset="-127"/>
                    <a:ea typeface="D2Coding" pitchFamily="49" charset="-127"/>
                  </a:rPr>
                  <a:t>(a, b, c):</a:t>
                </a:r>
              </a:p>
              <a:p>
                <a:r>
                  <a:rPr lang="en-US" altLang="ko-KR" sz="1400" dirty="0">
                    <a:latin typeface="D2Coding" pitchFamily="49" charset="-127"/>
                    <a:ea typeface="D2Coding" pitchFamily="49" charset="-127"/>
                  </a:rPr>
                  <a:t>  function body</a:t>
                </a:r>
              </a:p>
            </p:txBody>
          </p:sp>
          <p:cxnSp>
            <p:nvCxnSpPr>
              <p:cNvPr id="15" name="직선 화살표 연결선 14">
                <a:extLst>
                  <a:ext uri="{FF2B5EF4-FFF2-40B4-BE49-F238E27FC236}">
                    <a16:creationId xmlns="" xmlns:a16="http://schemas.microsoft.com/office/drawing/2014/main" id="{170B4A69-39B8-4731-8ED1-C5973F3C6F0A}"/>
                  </a:ext>
                </a:extLst>
              </p:cNvPr>
              <p:cNvCxnSpPr>
                <a:cxnSpLocks/>
              </p:cNvCxnSpPr>
              <p:nvPr/>
            </p:nvCxnSpPr>
            <p:spPr>
              <a:xfrm flipV="1">
                <a:off x="3104706" y="1877280"/>
                <a:ext cx="320040" cy="645159"/>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170B4A69-39B8-4731-8ED1-C5973F3C6F0A}"/>
                  </a:ext>
                </a:extLst>
              </p:cNvPr>
              <p:cNvCxnSpPr>
                <a:cxnSpLocks/>
              </p:cNvCxnSpPr>
              <p:nvPr/>
            </p:nvCxnSpPr>
            <p:spPr>
              <a:xfrm flipV="1">
                <a:off x="3361053" y="1893491"/>
                <a:ext cx="320040" cy="645159"/>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170B4A69-39B8-4731-8ED1-C5973F3C6F0A}"/>
                  </a:ext>
                </a:extLst>
              </p:cNvPr>
              <p:cNvCxnSpPr>
                <a:cxnSpLocks/>
              </p:cNvCxnSpPr>
              <p:nvPr/>
            </p:nvCxnSpPr>
            <p:spPr>
              <a:xfrm flipV="1">
                <a:off x="3612013" y="1899516"/>
                <a:ext cx="320040" cy="645159"/>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 name="직사각형 3"/>
            <p:cNvSpPr/>
            <p:nvPr/>
          </p:nvSpPr>
          <p:spPr>
            <a:xfrm>
              <a:off x="5585460" y="4501668"/>
              <a:ext cx="3261360" cy="150533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 xmlns:a16="http://schemas.microsoft.com/office/drawing/2014/main" id="{2C7E9390-98B4-4F31-9EF9-FD1DEE7447A6}"/>
                </a:ext>
              </a:extLst>
            </p:cNvPr>
            <p:cNvSpPr txBox="1"/>
            <p:nvPr/>
          </p:nvSpPr>
          <p:spPr>
            <a:xfrm>
              <a:off x="5830792" y="4367537"/>
              <a:ext cx="2770696" cy="307777"/>
            </a:xfrm>
            <a:prstGeom prst="rect">
              <a:avLst/>
            </a:prstGeom>
            <a:solidFill>
              <a:schemeClr val="bg1"/>
            </a:solidFill>
          </p:spPr>
          <p:txBody>
            <a:bodyPr wrap="square" lIns="0" rIns="0">
              <a:noAutofit/>
            </a:bodyPr>
            <a:lstStyle/>
            <a:p>
              <a:pPr algn="ctr"/>
              <a:r>
                <a:rPr lang="en-US" altLang="ko-KR" sz="1300" dirty="0">
                  <a:latin typeface="SamsungOne 400" panose="020B0503030303020204" pitchFamily="34" charset="0"/>
                  <a:ea typeface="SamsungOne 400" panose="020B0503030303020204" pitchFamily="34" charset="0"/>
                </a:rPr>
                <a:t>Positional Argument Passing Method</a:t>
              </a:r>
              <a:endParaRPr lang="ko-KR" altLang="en-US" sz="1300" dirty="0">
                <a:latin typeface="SamsungOne 400" panose="020B0503030303020204" pitchFamily="34" charset="0"/>
                <a:ea typeface="+mn-ea"/>
              </a:endParaRPr>
            </a:p>
          </p:txBody>
        </p:sp>
      </p:grpSp>
    </p:spTree>
    <p:extLst>
      <p:ext uri="{BB962C8B-B14F-4D97-AF65-F5344CB8AC3E}">
        <p14:creationId xmlns:p14="http://schemas.microsoft.com/office/powerpoint/2010/main" val="11245263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6.2. Necessity of keyword parameter</a:t>
            </a:r>
            <a:endParaRPr lang="ko-KR" altLang="en-US" b="1" dirty="0">
              <a:latin typeface="Samsung Sharp Sans" pitchFamily="2" charset="0"/>
            </a:endParaRPr>
          </a:p>
        </p:txBody>
      </p:sp>
      <p:sp>
        <p:nvSpPr>
          <p:cNvPr id="24" name="직사각형 23">
            <a:extLst>
              <a:ext uri="{FF2B5EF4-FFF2-40B4-BE49-F238E27FC236}">
                <a16:creationId xmlns="" xmlns:a16="http://schemas.microsoft.com/office/drawing/2014/main" id="{90EFA62F-9637-4E5A-AAB1-9E61461D75DD}"/>
              </a:ext>
            </a:extLst>
          </p:cNvPr>
          <p:cNvSpPr/>
          <p:nvPr/>
        </p:nvSpPr>
        <p:spPr>
          <a:xfrm>
            <a:off x="580388" y="2010883"/>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why we need keyword parameter.</a:t>
            </a:r>
          </a:p>
        </p:txBody>
      </p:sp>
      <p:sp>
        <p:nvSpPr>
          <p:cNvPr id="25" name="직사각형 24">
            <a:extLst>
              <a:ext uri="{FF2B5EF4-FFF2-40B4-BE49-F238E27FC236}">
                <a16:creationId xmlns="" xmlns:a16="http://schemas.microsoft.com/office/drawing/2014/main" id="{F1B12DA7-C15F-4B00-8AB3-088BA5E0B6A4}"/>
              </a:ext>
            </a:extLst>
          </p:cNvPr>
          <p:cNvSpPr/>
          <p:nvPr/>
        </p:nvSpPr>
        <p:spPr>
          <a:xfrm>
            <a:off x="690341" y="2273404"/>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calling a function, instead of passing only the value of the argument, the method of passing the argument by specifying the name is called a keyword parameter.</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code below, if -8, 2, 1 is given as an argument, the result is different from when 1, 2, -8 is given as an argument.</a:t>
            </a:r>
          </a:p>
        </p:txBody>
      </p:sp>
      <p:grpSp>
        <p:nvGrpSpPr>
          <p:cNvPr id="26" name="그룹 25">
            <a:extLst>
              <a:ext uri="{FF2B5EF4-FFF2-40B4-BE49-F238E27FC236}">
                <a16:creationId xmlns="" xmlns:a16="http://schemas.microsoft.com/office/drawing/2014/main" id="{5F44F5F8-9B0C-4053-A0A8-1B6F49BF85D7}"/>
              </a:ext>
            </a:extLst>
          </p:cNvPr>
          <p:cNvGrpSpPr/>
          <p:nvPr/>
        </p:nvGrpSpPr>
        <p:grpSpPr>
          <a:xfrm>
            <a:off x="753472" y="3909837"/>
            <a:ext cx="8714528" cy="461665"/>
            <a:chOff x="558800" y="1948893"/>
            <a:chExt cx="8714528" cy="461665"/>
          </a:xfrm>
        </p:grpSpPr>
        <p:sp>
          <p:nvSpPr>
            <p:cNvPr id="27" name="직사각형 26">
              <a:extLst>
                <a:ext uri="{FF2B5EF4-FFF2-40B4-BE49-F238E27FC236}">
                  <a16:creationId xmlns="" xmlns:a16="http://schemas.microsoft.com/office/drawing/2014/main" id="{6AF8B6D3-6E65-4E2F-87AC-5EC1E509EFF2}"/>
                </a:ext>
              </a:extLst>
            </p:cNvPr>
            <p:cNvSpPr/>
            <p:nvPr/>
          </p:nvSpPr>
          <p:spPr>
            <a:xfrm>
              <a:off x="1173118" y="1948893"/>
              <a:ext cx="8100210" cy="461665"/>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200" dirty="0">
                  <a:solidFill>
                    <a:prstClr val="black">
                      <a:lumMod val="85000"/>
                      <a:lumOff val="15000"/>
                    </a:prstClr>
                  </a:solidFill>
                  <a:latin typeface="SamsungOne 400" panose="020B0503030303020204" pitchFamily="34" charset="0"/>
                  <a:ea typeface="+mn-ea"/>
                  <a:cs typeface="+mn-cs"/>
                </a:rPr>
                <a:t>When passing a value to a parameter, it is passed in the order a, b, c. In the positional argument passing method, the order in which the arguments are listed is important.</a:t>
              </a:r>
            </a:p>
          </p:txBody>
        </p:sp>
        <p:grpSp>
          <p:nvGrpSpPr>
            <p:cNvPr id="29" name="그룹 28">
              <a:extLst>
                <a:ext uri="{FF2B5EF4-FFF2-40B4-BE49-F238E27FC236}">
                  <a16:creationId xmlns="" xmlns:a16="http://schemas.microsoft.com/office/drawing/2014/main" id="{9D4D4B22-03AC-4ED8-9F61-84EB287DF65D}"/>
                </a:ext>
              </a:extLst>
            </p:cNvPr>
            <p:cNvGrpSpPr/>
            <p:nvPr/>
          </p:nvGrpSpPr>
          <p:grpSpPr>
            <a:xfrm>
              <a:off x="558800" y="1999865"/>
              <a:ext cx="633368" cy="228600"/>
              <a:chOff x="558800" y="1542665"/>
              <a:chExt cx="633368" cy="228600"/>
            </a:xfrm>
          </p:grpSpPr>
          <p:grpSp>
            <p:nvGrpSpPr>
              <p:cNvPr id="30" name="그룹 29">
                <a:extLst>
                  <a:ext uri="{FF2B5EF4-FFF2-40B4-BE49-F238E27FC236}">
                    <a16:creationId xmlns="" xmlns:a16="http://schemas.microsoft.com/office/drawing/2014/main" id="{326E5B5C-1F04-473C-A17D-5BF2F09E75C9}"/>
                  </a:ext>
                </a:extLst>
              </p:cNvPr>
              <p:cNvGrpSpPr/>
              <p:nvPr/>
            </p:nvGrpSpPr>
            <p:grpSpPr>
              <a:xfrm>
                <a:off x="558800" y="1542665"/>
                <a:ext cx="633368" cy="228600"/>
                <a:chOff x="-220579" y="1891754"/>
                <a:chExt cx="633368" cy="228600"/>
              </a:xfrm>
            </p:grpSpPr>
            <p:sp>
              <p:nvSpPr>
                <p:cNvPr id="33"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33368"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34" name="직사각형 33">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5" name="그림 34">
                  <a:extLst>
                    <a:ext uri="{FF2B5EF4-FFF2-40B4-BE49-F238E27FC236}">
                      <a16:creationId xmlns="" xmlns:a16="http://schemas.microsoft.com/office/drawing/2014/main"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31" name="그림 30">
                <a:extLst>
                  <a:ext uri="{FF2B5EF4-FFF2-40B4-BE49-F238E27FC236}">
                    <a16:creationId xmlns="" xmlns:a16="http://schemas.microsoft.com/office/drawing/2014/main"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90340" y="2976160"/>
            <a:ext cx="8730871" cy="793042"/>
            <a:chOff x="690340" y="2976160"/>
            <a:chExt cx="8730871" cy="793042"/>
          </a:xfrm>
        </p:grpSpPr>
        <p:pic>
          <p:nvPicPr>
            <p:cNvPr id="3" name="그림 2">
              <a:extLst>
                <a:ext uri="{FF2B5EF4-FFF2-40B4-BE49-F238E27FC236}">
                  <a16:creationId xmlns="" xmlns:a16="http://schemas.microsoft.com/office/drawing/2014/main" id="{A33DD0FD-F9AF-49A1-8A4C-98E20DF9E451}"/>
                </a:ext>
              </a:extLst>
            </p:cNvPr>
            <p:cNvPicPr>
              <a:picLocks noChangeAspect="1"/>
            </p:cNvPicPr>
            <p:nvPr/>
          </p:nvPicPr>
          <p:blipFill rotWithShape="1">
            <a:blip r:embed="rId6"/>
            <a:srcRect b="26622"/>
            <a:stretch/>
          </p:blipFill>
          <p:spPr>
            <a:xfrm>
              <a:off x="690340" y="2976160"/>
              <a:ext cx="8730871" cy="596096"/>
            </a:xfrm>
            <a:prstGeom prst="rect">
              <a:avLst/>
            </a:prstGeom>
          </p:spPr>
        </p:pic>
        <p:sp>
          <p:nvSpPr>
            <p:cNvPr id="21" name="직사각형 20"/>
            <p:cNvSpPr/>
            <p:nvPr/>
          </p:nvSpPr>
          <p:spPr>
            <a:xfrm>
              <a:off x="1453187" y="3299172"/>
              <a:ext cx="3492193"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'The </a:t>
              </a:r>
              <a:r>
                <a:rPr lang="en-US" altLang="ko-KR" sz="1100" dirty="0">
                  <a:solidFill>
                    <a:srgbClr val="BF3238"/>
                  </a:solidFill>
                  <a:latin typeface="D2Coding" panose="020B0609020101020101" pitchFamily="49" charset="-127"/>
                  <a:ea typeface="D2Coding" panose="020B0609020101020101" pitchFamily="49" charset="-127"/>
                </a:rPr>
                <a:t>result value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result1,</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'or</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 result2</a:t>
              </a:r>
              <a:r>
                <a:rPr lang="en-US" altLang="ko-KR" sz="1100" dirty="0" smtClean="0">
                  <a:solidFill>
                    <a:prstClr val="black"/>
                  </a:solidFill>
                  <a:latin typeface="D2Coding" panose="020B0609020101020101" pitchFamily="49" charset="-127"/>
                  <a:ea typeface="D2Coding" panose="020B0609020101020101" pitchFamily="49" charset="-127"/>
                </a:rPr>
                <a:t>)</a:t>
              </a:r>
            </a:p>
          </p:txBody>
        </p:sp>
        <p:sp>
          <p:nvSpPr>
            <p:cNvPr id="28" name="직사각형 27"/>
            <p:cNvSpPr/>
            <p:nvPr/>
          </p:nvSpPr>
          <p:spPr>
            <a:xfrm>
              <a:off x="797507" y="3558278"/>
              <a:ext cx="2573669" cy="210924"/>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-0.25 or 0.5</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42036464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6" name="TextBox 25">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6.3. Advantages of keyword parameters</a:t>
            </a:r>
            <a:endParaRPr lang="ko-KR" altLang="en-US" b="1" dirty="0">
              <a:latin typeface="Samsung Sharp Sans" pitchFamily="2" charset="0"/>
            </a:endParaRPr>
          </a:p>
        </p:txBody>
      </p:sp>
      <p:sp>
        <p:nvSpPr>
          <p:cNvPr id="27" name="직사각형 26">
            <a:extLst>
              <a:ext uri="{FF2B5EF4-FFF2-40B4-BE49-F238E27FC236}">
                <a16:creationId xmlns="" xmlns:a16="http://schemas.microsoft.com/office/drawing/2014/main" id="{90EFA62F-9637-4E5A-AAB1-9E61461D75DD}"/>
              </a:ext>
            </a:extLst>
          </p:cNvPr>
          <p:cNvSpPr/>
          <p:nvPr/>
        </p:nvSpPr>
        <p:spPr>
          <a:xfrm>
            <a:off x="580388" y="200258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Keyword parameters can be positioned anywhere.</a:t>
            </a:r>
          </a:p>
        </p:txBody>
      </p:sp>
      <p:sp>
        <p:nvSpPr>
          <p:cNvPr id="29" name="직사각형 28">
            <a:extLst>
              <a:ext uri="{FF2B5EF4-FFF2-40B4-BE49-F238E27FC236}">
                <a16:creationId xmlns="" xmlns:a16="http://schemas.microsoft.com/office/drawing/2014/main" id="{F1B12DA7-C15F-4B00-8AB3-088BA5E0B6A4}"/>
              </a:ext>
            </a:extLst>
          </p:cNvPr>
          <p:cNvSpPr/>
          <p:nvPr/>
        </p:nvSpPr>
        <p:spPr>
          <a:xfrm>
            <a:off x="690341" y="2264096"/>
            <a:ext cx="907651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keyword parameter is a method where the argument value is determined by the keyword regardless of the position.</a:t>
            </a:r>
          </a:p>
        </p:txBody>
      </p:sp>
      <p:sp>
        <p:nvSpPr>
          <p:cNvPr id="30" name="직사각형 29">
            <a:extLst>
              <a:ext uri="{FF2B5EF4-FFF2-40B4-BE49-F238E27FC236}">
                <a16:creationId xmlns="" xmlns:a16="http://schemas.microsoft.com/office/drawing/2014/main" id="{F1B12DA7-C15F-4B00-8AB3-088BA5E0B6A4}"/>
              </a:ext>
            </a:extLst>
          </p:cNvPr>
          <p:cNvSpPr/>
          <p:nvPr/>
        </p:nvSpPr>
        <p:spPr>
          <a:xfrm>
            <a:off x="690341" y="5181206"/>
            <a:ext cx="5056312"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result of codes above is all the same.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keyword arguments are used, the position of the arguments is not important.</a:t>
            </a:r>
          </a:p>
        </p:txBody>
      </p:sp>
      <p:sp>
        <p:nvSpPr>
          <p:cNvPr id="20" name="직사각형 1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4" name="그룹 3"/>
          <p:cNvGrpSpPr/>
          <p:nvPr/>
        </p:nvGrpSpPr>
        <p:grpSpPr>
          <a:xfrm>
            <a:off x="588748" y="2471185"/>
            <a:ext cx="8741380" cy="2594975"/>
            <a:chOff x="588748" y="2631853"/>
            <a:chExt cx="8741380" cy="2594975"/>
          </a:xfrm>
        </p:grpSpPr>
        <p:pic>
          <p:nvPicPr>
            <p:cNvPr id="6" name="그림 5" descr="텍스트이(가) 표시된 사진&#10;&#10;자동 생성된 설명">
              <a:extLst>
                <a:ext uri="{FF2B5EF4-FFF2-40B4-BE49-F238E27FC236}">
                  <a16:creationId xmlns="" xmlns:a16="http://schemas.microsoft.com/office/drawing/2014/main" id="{160D3341-9D5F-4E1B-AEA8-CF13CCB99A87}"/>
                </a:ext>
              </a:extLst>
            </p:cNvPr>
            <p:cNvPicPr>
              <a:picLocks noChangeAspect="1"/>
            </p:cNvPicPr>
            <p:nvPr/>
          </p:nvPicPr>
          <p:blipFill>
            <a:blip r:embed="rId4"/>
            <a:stretch>
              <a:fillRect/>
            </a:stretch>
          </p:blipFill>
          <p:spPr>
            <a:xfrm>
              <a:off x="588748" y="2631853"/>
              <a:ext cx="8741380" cy="2594975"/>
            </a:xfrm>
            <a:prstGeom prst="rect">
              <a:avLst/>
            </a:prstGeom>
          </p:spPr>
        </p:pic>
        <p:sp>
          <p:nvSpPr>
            <p:cNvPr id="28" name="직사각형 27"/>
            <p:cNvSpPr/>
            <p:nvPr/>
          </p:nvSpPr>
          <p:spPr>
            <a:xfrm>
              <a:off x="992315" y="2782023"/>
              <a:ext cx="5378005" cy="180633"/>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All three codes below are a=1, b=2, c=-8, so the result is the same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33" name="직사각형 32"/>
            <p:cNvSpPr/>
            <p:nvPr/>
          </p:nvSpPr>
          <p:spPr>
            <a:xfrm>
              <a:off x="1355651" y="3098005"/>
              <a:ext cx="3612589" cy="145068"/>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34" name="직사각형 33"/>
            <p:cNvSpPr/>
            <p:nvPr/>
          </p:nvSpPr>
          <p:spPr>
            <a:xfrm>
              <a:off x="701041" y="3344918"/>
              <a:ext cx="2596984" cy="210924"/>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sp>
          <p:nvSpPr>
            <p:cNvPr id="36" name="직사각형 35"/>
            <p:cNvSpPr/>
            <p:nvPr/>
          </p:nvSpPr>
          <p:spPr>
            <a:xfrm>
              <a:off x="1337363" y="3901386"/>
              <a:ext cx="3612589" cy="152454"/>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38" name="직사각형 37"/>
            <p:cNvSpPr/>
            <p:nvPr/>
          </p:nvSpPr>
          <p:spPr>
            <a:xfrm>
              <a:off x="701041" y="4148577"/>
              <a:ext cx="2596984" cy="210924"/>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sp>
          <p:nvSpPr>
            <p:cNvPr id="40" name="직사각형 39"/>
            <p:cNvSpPr/>
            <p:nvPr/>
          </p:nvSpPr>
          <p:spPr>
            <a:xfrm>
              <a:off x="1336431" y="4718809"/>
              <a:ext cx="3612589" cy="152454"/>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41" name="직사각형 40"/>
            <p:cNvSpPr/>
            <p:nvPr/>
          </p:nvSpPr>
          <p:spPr>
            <a:xfrm>
              <a:off x="701041" y="4967965"/>
              <a:ext cx="2596984" cy="210924"/>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grpSp>
      <p:grpSp>
        <p:nvGrpSpPr>
          <p:cNvPr id="5" name="그룹 4"/>
          <p:cNvGrpSpPr/>
          <p:nvPr/>
        </p:nvGrpSpPr>
        <p:grpSpPr>
          <a:xfrm>
            <a:off x="5858946" y="4558141"/>
            <a:ext cx="3261360" cy="1609586"/>
            <a:chOff x="5809870" y="3808373"/>
            <a:chExt cx="3261360" cy="1609586"/>
          </a:xfrm>
        </p:grpSpPr>
        <p:sp>
          <p:nvSpPr>
            <p:cNvPr id="44" name="직사각형 43"/>
            <p:cNvSpPr/>
            <p:nvPr/>
          </p:nvSpPr>
          <p:spPr>
            <a:xfrm>
              <a:off x="5809870" y="3912626"/>
              <a:ext cx="3261360" cy="150533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 xmlns:a16="http://schemas.microsoft.com/office/drawing/2014/main" id="{69D6E3C6-465E-425E-8C53-01A032E9F8FB}"/>
                </a:ext>
              </a:extLst>
            </p:cNvPr>
            <p:cNvGrpSpPr/>
            <p:nvPr/>
          </p:nvGrpSpPr>
          <p:grpSpPr>
            <a:xfrm>
              <a:off x="6298417" y="4146960"/>
              <a:ext cx="2253234" cy="1129917"/>
              <a:chOff x="2072389" y="1659804"/>
              <a:chExt cx="2253234" cy="1129917"/>
            </a:xfrm>
          </p:grpSpPr>
          <p:sp>
            <p:nvSpPr>
              <p:cNvPr id="46" name="직사각형 45">
                <a:extLst>
                  <a:ext uri="{FF2B5EF4-FFF2-40B4-BE49-F238E27FC236}">
                    <a16:creationId xmlns="" xmlns:a16="http://schemas.microsoft.com/office/drawing/2014/main" id="{8EF75E63-24FD-4504-9EDA-8B6E579E8B63}"/>
                  </a:ext>
                </a:extLst>
              </p:cNvPr>
              <p:cNvSpPr/>
              <p:nvPr/>
            </p:nvSpPr>
            <p:spPr>
              <a:xfrm>
                <a:off x="2072389" y="2481944"/>
                <a:ext cx="2253234" cy="307777"/>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err="1" smtClean="0">
                    <a:latin typeface="D2Coding" pitchFamily="49" charset="-127"/>
                    <a:ea typeface="D2Coding" pitchFamily="49" charset="-127"/>
                  </a:rPr>
                  <a:t>get_root</a:t>
                </a:r>
                <a:r>
                  <a:rPr lang="en-US" altLang="ko-KR" sz="1400" dirty="0" smtClean="0">
                    <a:latin typeface="D2Coding" pitchFamily="49" charset="-127"/>
                    <a:ea typeface="D2Coding" pitchFamily="49" charset="-127"/>
                  </a:rPr>
                  <a:t>(</a:t>
                </a:r>
                <a:r>
                  <a:rPr lang="en-US" altLang="ko-KR" sz="1400" dirty="0">
                    <a:latin typeface="D2Coding" pitchFamily="49" charset="-127"/>
                    <a:ea typeface="D2Coding" pitchFamily="49" charset="-127"/>
                  </a:rPr>
                  <a:t>a=1, c=-8, b=2</a:t>
                </a:r>
                <a:r>
                  <a:rPr lang="en-US" altLang="ko-KR" sz="1400" dirty="0" smtClean="0">
                    <a:latin typeface="D2Coding" pitchFamily="49" charset="-127"/>
                    <a:ea typeface="D2Coding" pitchFamily="49" charset="-127"/>
                  </a:rPr>
                  <a:t>)</a:t>
                </a:r>
                <a:endParaRPr lang="en-US" altLang="ko-KR" sz="1400" dirty="0">
                  <a:latin typeface="D2Coding" pitchFamily="49" charset="-127"/>
                  <a:ea typeface="D2Coding" pitchFamily="49" charset="-127"/>
                </a:endParaRPr>
              </a:p>
            </p:txBody>
          </p:sp>
          <p:sp>
            <p:nvSpPr>
              <p:cNvPr id="47" name="직사각형 46">
                <a:extLst>
                  <a:ext uri="{FF2B5EF4-FFF2-40B4-BE49-F238E27FC236}">
                    <a16:creationId xmlns="" xmlns:a16="http://schemas.microsoft.com/office/drawing/2014/main" id="{686ABAE2-82D9-4416-9C65-6A1D7CEF68FD}"/>
                  </a:ext>
                </a:extLst>
              </p:cNvPr>
              <p:cNvSpPr/>
              <p:nvPr/>
            </p:nvSpPr>
            <p:spPr>
              <a:xfrm>
                <a:off x="2084965" y="1659804"/>
                <a:ext cx="2240657" cy="523220"/>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base"/>
                <a:r>
                  <a:rPr lang="en-US" altLang="ko-KR" sz="1400" dirty="0">
                    <a:latin typeface="D2Coding" pitchFamily="49" charset="-127"/>
                    <a:ea typeface="D2Coding" pitchFamily="49" charset="-127"/>
                  </a:rPr>
                  <a:t>def </a:t>
                </a:r>
                <a:r>
                  <a:rPr lang="en-US" altLang="ko-KR" sz="1400" dirty="0" err="1">
                    <a:latin typeface="D2Coding" pitchFamily="49" charset="-127"/>
                    <a:ea typeface="D2Coding" pitchFamily="49" charset="-127"/>
                  </a:rPr>
                  <a:t>get_root</a:t>
                </a:r>
                <a:r>
                  <a:rPr lang="en-US" altLang="ko-KR" sz="1400" dirty="0">
                    <a:latin typeface="D2Coding" pitchFamily="49" charset="-127"/>
                    <a:ea typeface="D2Coding" pitchFamily="49" charset="-127"/>
                  </a:rPr>
                  <a:t>(a, b, c):</a:t>
                </a:r>
              </a:p>
              <a:p>
                <a:r>
                  <a:rPr lang="en-US" altLang="ko-KR" sz="1400" dirty="0">
                    <a:latin typeface="D2Coding" pitchFamily="49" charset="-127"/>
                    <a:ea typeface="D2Coding" pitchFamily="49" charset="-127"/>
                  </a:rPr>
                  <a:t>  function body</a:t>
                </a:r>
              </a:p>
            </p:txBody>
          </p:sp>
          <p:cxnSp>
            <p:nvCxnSpPr>
              <p:cNvPr id="48" name="직선 화살표 연결선 47">
                <a:extLst>
                  <a:ext uri="{FF2B5EF4-FFF2-40B4-BE49-F238E27FC236}">
                    <a16:creationId xmlns="" xmlns:a16="http://schemas.microsoft.com/office/drawing/2014/main" id="{170B4A69-39B8-4731-8ED1-C5973F3C6F0A}"/>
                  </a:ext>
                </a:extLst>
              </p:cNvPr>
              <p:cNvCxnSpPr>
                <a:cxnSpLocks/>
              </p:cNvCxnSpPr>
              <p:nvPr/>
            </p:nvCxnSpPr>
            <p:spPr>
              <a:xfrm flipV="1">
                <a:off x="3104706" y="1894483"/>
                <a:ext cx="283464" cy="627957"/>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170B4A69-39B8-4731-8ED1-C5973F3C6F0A}"/>
                  </a:ext>
                </a:extLst>
              </p:cNvPr>
              <p:cNvCxnSpPr>
                <a:cxnSpLocks/>
              </p:cNvCxnSpPr>
              <p:nvPr/>
            </p:nvCxnSpPr>
            <p:spPr>
              <a:xfrm flipH="1" flipV="1">
                <a:off x="3681093" y="1893492"/>
                <a:ext cx="371541" cy="653263"/>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170B4A69-39B8-4731-8ED1-C5973F3C6F0A}"/>
                  </a:ext>
                </a:extLst>
              </p:cNvPr>
              <p:cNvCxnSpPr>
                <a:cxnSpLocks/>
              </p:cNvCxnSpPr>
              <p:nvPr/>
            </p:nvCxnSpPr>
            <p:spPr>
              <a:xfrm flipV="1">
                <a:off x="3581533" y="1893420"/>
                <a:ext cx="320040" cy="645159"/>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 xmlns:a16="http://schemas.microsoft.com/office/drawing/2014/main" id="{2C7E9390-98B4-4F31-9EF9-FD1DEE7447A6}"/>
                </a:ext>
              </a:extLst>
            </p:cNvPr>
            <p:cNvSpPr txBox="1"/>
            <p:nvPr/>
          </p:nvSpPr>
          <p:spPr>
            <a:xfrm>
              <a:off x="6055202" y="3808373"/>
              <a:ext cx="2770696" cy="208506"/>
            </a:xfrm>
            <a:prstGeom prst="rect">
              <a:avLst/>
            </a:prstGeom>
            <a:solidFill>
              <a:schemeClr val="bg1"/>
            </a:solidFill>
          </p:spPr>
          <p:txBody>
            <a:bodyPr wrap="square" lIns="0" rIns="0" anchor="ctr">
              <a:noAutofit/>
            </a:bodyPr>
            <a:lstStyle/>
            <a:p>
              <a:pPr algn="ctr"/>
              <a:r>
                <a:rPr lang="en-US" altLang="ko-KR" sz="1300" dirty="0">
                  <a:latin typeface="SamsungOne 400" panose="020B0503030303020204" pitchFamily="34" charset="0"/>
                  <a:ea typeface="SamsungOne 400" panose="020B0503030303020204" pitchFamily="34" charset="0"/>
                </a:rPr>
                <a:t>Positional Argument Passing Method</a:t>
              </a:r>
              <a:endParaRPr lang="ko-KR" altLang="en-US" sz="1300" dirty="0">
                <a:latin typeface="SamsungOne 400" panose="020B0503030303020204" pitchFamily="34" charset="0"/>
                <a:ea typeface="+mn-ea"/>
              </a:endParaRPr>
            </a:p>
          </p:txBody>
        </p:sp>
      </p:grpSp>
    </p:spTree>
    <p:extLst>
      <p:ext uri="{BB962C8B-B14F-4D97-AF65-F5344CB8AC3E}">
        <p14:creationId xmlns:p14="http://schemas.microsoft.com/office/powerpoint/2010/main" val="3172253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33" name="TextBox 32">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6.4. Notes on using keyword parameters</a:t>
            </a:r>
            <a:endParaRPr lang="ko-KR" altLang="en-US" b="1" dirty="0">
              <a:latin typeface="Samsung Sharp Sans" pitchFamily="2" charset="0"/>
            </a:endParaRPr>
          </a:p>
        </p:txBody>
      </p:sp>
      <p:grpSp>
        <p:nvGrpSpPr>
          <p:cNvPr id="37" name="그룹 36">
            <a:extLst>
              <a:ext uri="{FF2B5EF4-FFF2-40B4-BE49-F238E27FC236}">
                <a16:creationId xmlns="" xmlns:a16="http://schemas.microsoft.com/office/drawing/2014/main" id="{5F44F5F8-9B0C-4053-A0A8-1B6F49BF85D7}"/>
              </a:ext>
            </a:extLst>
          </p:cNvPr>
          <p:cNvGrpSpPr/>
          <p:nvPr/>
        </p:nvGrpSpPr>
        <p:grpSpPr>
          <a:xfrm>
            <a:off x="518253" y="2030559"/>
            <a:ext cx="8777834" cy="292388"/>
            <a:chOff x="558799" y="1971157"/>
            <a:chExt cx="8777834" cy="292388"/>
          </a:xfrm>
        </p:grpSpPr>
        <p:sp>
          <p:nvSpPr>
            <p:cNvPr id="38" name="직사각형 37">
              <a:extLst>
                <a:ext uri="{FF2B5EF4-FFF2-40B4-BE49-F238E27FC236}">
                  <a16:creationId xmlns="" xmlns:a16="http://schemas.microsoft.com/office/drawing/2014/main" id="{6AF8B6D3-6E65-4E2F-87AC-5EC1E509EFF2}"/>
                </a:ext>
              </a:extLst>
            </p:cNvPr>
            <p:cNvSpPr/>
            <p:nvPr/>
          </p:nvSpPr>
          <p:spPr>
            <a:xfrm>
              <a:off x="1157306" y="1971157"/>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Note the order of positional and keyword parameters.</a:t>
              </a:r>
            </a:p>
          </p:txBody>
        </p:sp>
        <p:grpSp>
          <p:nvGrpSpPr>
            <p:cNvPr id="39" name="그룹 38">
              <a:extLst>
                <a:ext uri="{FF2B5EF4-FFF2-40B4-BE49-F238E27FC236}">
                  <a16:creationId xmlns="" xmlns:a16="http://schemas.microsoft.com/office/drawing/2014/main" id="{9D4D4B22-03AC-4ED8-9F61-84EB287DF65D}"/>
                </a:ext>
              </a:extLst>
            </p:cNvPr>
            <p:cNvGrpSpPr/>
            <p:nvPr/>
          </p:nvGrpSpPr>
          <p:grpSpPr>
            <a:xfrm>
              <a:off x="558799" y="1999865"/>
              <a:ext cx="642331" cy="228600"/>
              <a:chOff x="558799" y="1542665"/>
              <a:chExt cx="642331" cy="228600"/>
            </a:xfrm>
          </p:grpSpPr>
          <p:grpSp>
            <p:nvGrpSpPr>
              <p:cNvPr id="40" name="그룹 39">
                <a:extLst>
                  <a:ext uri="{FF2B5EF4-FFF2-40B4-BE49-F238E27FC236}">
                    <a16:creationId xmlns="" xmlns:a16="http://schemas.microsoft.com/office/drawing/2014/main" id="{326E5B5C-1F04-473C-A17D-5BF2F09E75C9}"/>
                  </a:ext>
                </a:extLst>
              </p:cNvPr>
              <p:cNvGrpSpPr/>
              <p:nvPr/>
            </p:nvGrpSpPr>
            <p:grpSpPr>
              <a:xfrm>
                <a:off x="558799" y="1542665"/>
                <a:ext cx="642331" cy="228600"/>
                <a:chOff x="-220580" y="1891754"/>
                <a:chExt cx="642331" cy="228600"/>
              </a:xfrm>
            </p:grpSpPr>
            <p:sp>
              <p:nvSpPr>
                <p:cNvPr id="42" name="모서리가 둥근 직사각형 34">
                  <a:extLst>
                    <a:ext uri="{FF2B5EF4-FFF2-40B4-BE49-F238E27FC236}">
                      <a16:creationId xmlns="" xmlns:a16="http://schemas.microsoft.com/office/drawing/2014/main" id="{D848658A-F456-404D-93E1-CD4D94E5F878}"/>
                    </a:ext>
                  </a:extLst>
                </p:cNvPr>
                <p:cNvSpPr/>
                <p:nvPr/>
              </p:nvSpPr>
              <p:spPr>
                <a:xfrm>
                  <a:off x="-220580" y="1891754"/>
                  <a:ext cx="642331"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43" name="직사각형 42">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4" name="그림 43">
                  <a:extLst>
                    <a:ext uri="{FF2B5EF4-FFF2-40B4-BE49-F238E27FC236}">
                      <a16:creationId xmlns="" xmlns:a16="http://schemas.microsoft.com/office/drawing/2014/main"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41" name="그림 40">
                <a:extLst>
                  <a:ext uri="{FF2B5EF4-FFF2-40B4-BE49-F238E27FC236}">
                    <a16:creationId xmlns="" xmlns:a16="http://schemas.microsoft.com/office/drawing/2014/main"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45" name="직사각형 44">
            <a:extLst>
              <a:ext uri="{FF2B5EF4-FFF2-40B4-BE49-F238E27FC236}">
                <a16:creationId xmlns="" xmlns:a16="http://schemas.microsoft.com/office/drawing/2014/main" id="{90EFA62F-9637-4E5A-AAB1-9E61461D75DD}"/>
              </a:ext>
            </a:extLst>
          </p:cNvPr>
          <p:cNvSpPr/>
          <p:nvPr/>
        </p:nvSpPr>
        <p:spPr>
          <a:xfrm>
            <a:off x="580388" y="2376432"/>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When passing an argument to a Python function, there are two methods: a method of passing by a positional argument and a method of passing by a keyword argument. Also, there is a method to mix those two methods.</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When mixing the two methods, the keyword argument must come after the positional argument.</a:t>
            </a:r>
          </a:p>
        </p:txBody>
      </p:sp>
      <p:sp>
        <p:nvSpPr>
          <p:cNvPr id="22" name="직사각형 2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4" name="직사각형 2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6" name="그룹 5"/>
          <p:cNvGrpSpPr/>
          <p:nvPr/>
        </p:nvGrpSpPr>
        <p:grpSpPr>
          <a:xfrm>
            <a:off x="580388" y="3158234"/>
            <a:ext cx="8887612" cy="2489944"/>
            <a:chOff x="580388" y="3193404"/>
            <a:chExt cx="8887612" cy="2489944"/>
          </a:xfrm>
        </p:grpSpPr>
        <p:sp>
          <p:nvSpPr>
            <p:cNvPr id="47" name="모서리가 둥근 직사각형 41">
              <a:extLst>
                <a:ext uri="{FF2B5EF4-FFF2-40B4-BE49-F238E27FC236}">
                  <a16:creationId xmlns="" xmlns:a16="http://schemas.microsoft.com/office/drawing/2014/main" id="{3097456C-9BB3-4084-A2EA-A5E4E3B6D875}"/>
                </a:ext>
              </a:extLst>
            </p:cNvPr>
            <p:cNvSpPr/>
            <p:nvPr/>
          </p:nvSpPr>
          <p:spPr>
            <a:xfrm>
              <a:off x="582758" y="3200045"/>
              <a:ext cx="8878822" cy="24833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8" name="모서리가 둥근 직사각형 46">
              <a:extLst>
                <a:ext uri="{FF2B5EF4-FFF2-40B4-BE49-F238E27FC236}">
                  <a16:creationId xmlns="" xmlns:a16="http://schemas.microsoft.com/office/drawing/2014/main" id="{2A14CE6E-0E5E-4908-8835-8D36C49B9C38}"/>
                </a:ext>
              </a:extLst>
            </p:cNvPr>
            <p:cNvSpPr/>
            <p:nvPr/>
          </p:nvSpPr>
          <p:spPr>
            <a:xfrm>
              <a:off x="580388" y="3193404"/>
              <a:ext cx="8887612" cy="330554"/>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p:cNvGrpSpPr/>
            <p:nvPr/>
          </p:nvGrpSpPr>
          <p:grpSpPr>
            <a:xfrm>
              <a:off x="712599" y="3216794"/>
              <a:ext cx="8748981" cy="292388"/>
              <a:chOff x="712599" y="3250191"/>
              <a:chExt cx="8748981" cy="292388"/>
            </a:xfrm>
          </p:grpSpPr>
          <p:sp>
            <p:nvSpPr>
              <p:cNvPr id="49" name="TextBox 48">
                <a:extLst>
                  <a:ext uri="{FF2B5EF4-FFF2-40B4-BE49-F238E27FC236}">
                    <a16:creationId xmlns="" xmlns:a16="http://schemas.microsoft.com/office/drawing/2014/main" id="{35F809EA-B64E-41BA-8A43-D57C096AA194}"/>
                  </a:ext>
                </a:extLst>
              </p:cNvPr>
              <p:cNvSpPr txBox="1"/>
              <p:nvPr/>
            </p:nvSpPr>
            <p:spPr>
              <a:xfrm>
                <a:off x="918802" y="3250191"/>
                <a:ext cx="8542778" cy="292388"/>
              </a:xfrm>
              <a:prstGeom prst="rect">
                <a:avLst/>
              </a:prstGeom>
              <a:noFill/>
            </p:spPr>
            <p:txBody>
              <a:bodyPr wrap="square" anchor="ctr">
                <a:spAutoFit/>
              </a:bodyPr>
              <a:lstStyle/>
              <a:p>
                <a:pPr latinLnBrk="0"/>
                <a:r>
                  <a:rPr lang="en-US" altLang="ko-KR" sz="1300" b="1" dirty="0">
                    <a:solidFill>
                      <a:schemeClr val="bg1"/>
                    </a:solidFill>
                    <a:latin typeface="SamsungOne 400" panose="020B0503030303020204" pitchFamily="34" charset="0"/>
                    <a:ea typeface="+mn-ea"/>
                    <a:cs typeface="Malgun Gothic Semilight" panose="020B0503020000020004" pitchFamily="34" charset="-127"/>
                  </a:rPr>
                  <a:t>SyntaxError: positional argument follows keyword argument</a:t>
                </a:r>
              </a:p>
            </p:txBody>
          </p:sp>
          <p:pic>
            <p:nvPicPr>
              <p:cNvPr id="50" name="그림 49">
                <a:extLst>
                  <a:ext uri="{FF2B5EF4-FFF2-40B4-BE49-F238E27FC236}">
                    <a16:creationId xmlns="" xmlns:a16="http://schemas.microsoft.com/office/drawing/2014/main" id="{3FFCD135-C6A8-406B-BF26-5BB5953993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599" y="3303676"/>
                <a:ext cx="217269" cy="215934"/>
              </a:xfrm>
              <a:prstGeom prst="rect">
                <a:avLst/>
              </a:prstGeom>
            </p:spPr>
          </p:pic>
        </p:grpSp>
        <p:sp>
          <p:nvSpPr>
            <p:cNvPr id="51" name="직사각형 50">
              <a:extLst>
                <a:ext uri="{FF2B5EF4-FFF2-40B4-BE49-F238E27FC236}">
                  <a16:creationId xmlns="" xmlns:a16="http://schemas.microsoft.com/office/drawing/2014/main" id="{F1B12DA7-C15F-4B00-8AB3-088BA5E0B6A4}"/>
                </a:ext>
              </a:extLst>
            </p:cNvPr>
            <p:cNvSpPr/>
            <p:nvPr/>
          </p:nvSpPr>
          <p:spPr>
            <a:xfrm>
              <a:off x="702592" y="3674482"/>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a keyword argument and a positional argument are used together, the positional argument must come first. (If you do the following, an error will occur.)</a:t>
              </a:r>
            </a:p>
          </p:txBody>
        </p:sp>
        <p:grpSp>
          <p:nvGrpSpPr>
            <p:cNvPr id="5" name="그룹 4"/>
            <p:cNvGrpSpPr/>
            <p:nvPr/>
          </p:nvGrpSpPr>
          <p:grpSpPr>
            <a:xfrm>
              <a:off x="655474" y="4111890"/>
              <a:ext cx="8667031" cy="1501940"/>
              <a:chOff x="655474" y="4111890"/>
              <a:chExt cx="8667031" cy="1501940"/>
            </a:xfrm>
          </p:grpSpPr>
          <p:pic>
            <p:nvPicPr>
              <p:cNvPr id="23" name="그림 22">
                <a:extLst>
                  <a:ext uri="{FF2B5EF4-FFF2-40B4-BE49-F238E27FC236}">
                    <a16:creationId xmlns="" xmlns:a16="http://schemas.microsoft.com/office/drawing/2014/main" id="{232C86D6-63B5-488B-830F-EF02A6576046}"/>
                  </a:ext>
                </a:extLst>
              </p:cNvPr>
              <p:cNvPicPr>
                <a:picLocks noChangeAspect="1"/>
              </p:cNvPicPr>
              <p:nvPr/>
            </p:nvPicPr>
            <p:blipFill rotWithShape="1">
              <a:blip r:embed="rId7"/>
              <a:srcRect r="460"/>
              <a:stretch/>
            </p:blipFill>
            <p:spPr>
              <a:xfrm>
                <a:off x="655474" y="4111890"/>
                <a:ext cx="8667031" cy="1501940"/>
              </a:xfrm>
              <a:prstGeom prst="rect">
                <a:avLst/>
              </a:prstGeom>
            </p:spPr>
          </p:pic>
          <p:sp>
            <p:nvSpPr>
              <p:cNvPr id="28" name="직사각형 27"/>
              <p:cNvSpPr/>
              <p:nvPr/>
            </p:nvSpPr>
            <p:spPr>
              <a:xfrm>
                <a:off x="1058902" y="4255476"/>
                <a:ext cx="2500023" cy="173495"/>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a:t>
                </a:r>
                <a:r>
                  <a:rPr lang="ko-KR" altLang="en-US" sz="1200" i="1" dirty="0">
                    <a:solidFill>
                      <a:srgbClr val="2E8489"/>
                    </a:solidFill>
                    <a:latin typeface="D2Coding" panose="020B0609020101020101" pitchFamily="49" charset="-127"/>
                    <a:ea typeface="D2Coding" panose="020B0609020101020101" pitchFamily="49" charset="-127"/>
                  </a:rPr>
                  <a:t> </a:t>
                </a:r>
                <a:r>
                  <a:rPr lang="en-US" altLang="ko-KR" sz="1200" i="1" dirty="0">
                    <a:solidFill>
                      <a:srgbClr val="2E8489"/>
                    </a:solidFill>
                    <a:latin typeface="D2Coding" panose="020B0609020101020101" pitchFamily="49" charset="-127"/>
                    <a:ea typeface="D2Coding" panose="020B0609020101020101" pitchFamily="49" charset="-127"/>
                  </a:rPr>
                  <a:t>An error occurs when:</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29" name="직사각형 28"/>
              <p:cNvSpPr/>
              <p:nvPr/>
            </p:nvSpPr>
            <p:spPr>
              <a:xfrm>
                <a:off x="1397854" y="4593230"/>
                <a:ext cx="3612589" cy="172694"/>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grpSp>
      </p:grpSp>
    </p:spTree>
    <p:extLst>
      <p:ext uri="{BB962C8B-B14F-4D97-AF65-F5344CB8AC3E}">
        <p14:creationId xmlns:p14="http://schemas.microsoft.com/office/powerpoint/2010/main" val="34555625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9" name="TextBox 28">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6.4. Notes on using keyword parameters</a:t>
            </a:r>
            <a:endParaRPr lang="ko-KR" altLang="en-US" b="1" dirty="0">
              <a:latin typeface="Samsung Sharp Sans" pitchFamily="2" charset="0"/>
            </a:endParaRPr>
          </a:p>
        </p:txBody>
      </p:sp>
      <p:sp>
        <p:nvSpPr>
          <p:cNvPr id="33" name="직사각형 32">
            <a:extLst>
              <a:ext uri="{FF2B5EF4-FFF2-40B4-BE49-F238E27FC236}">
                <a16:creationId xmlns="" xmlns:a16="http://schemas.microsoft.com/office/drawing/2014/main" id="{90EFA62F-9637-4E5A-AAB1-9E61461D75DD}"/>
              </a:ext>
            </a:extLst>
          </p:cNvPr>
          <p:cNvSpPr/>
          <p:nvPr/>
        </p:nvSpPr>
        <p:spPr>
          <a:xfrm>
            <a:off x="580388" y="200759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Mix keyword arguments and positional arguments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4" name="직사각형 33">
            <a:extLst>
              <a:ext uri="{FF2B5EF4-FFF2-40B4-BE49-F238E27FC236}">
                <a16:creationId xmlns="" xmlns:a16="http://schemas.microsoft.com/office/drawing/2014/main" id="{F1B12DA7-C15F-4B00-8AB3-088BA5E0B6A4}"/>
              </a:ext>
            </a:extLst>
          </p:cNvPr>
          <p:cNvSpPr/>
          <p:nvPr/>
        </p:nvSpPr>
        <p:spPr>
          <a:xfrm>
            <a:off x="690341" y="2272035"/>
            <a:ext cx="8619913"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using a mixture of keyword arguments and positional arguments, be sure to write the positional arguments first.</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following case, the keyword argument value becomes -8 with c = -8. The remaining a and b values are passed in a positional argument method.</a:t>
            </a:r>
          </a:p>
        </p:txBody>
      </p:sp>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22233" y="3228535"/>
            <a:ext cx="8982167" cy="695411"/>
            <a:chOff x="622233" y="3235569"/>
            <a:chExt cx="8982167" cy="695411"/>
          </a:xfrm>
        </p:grpSpPr>
        <p:pic>
          <p:nvPicPr>
            <p:cNvPr id="19" name="그림 18">
              <a:extLst>
                <a:ext uri="{FF2B5EF4-FFF2-40B4-BE49-F238E27FC236}">
                  <a16:creationId xmlns="" xmlns:a16="http://schemas.microsoft.com/office/drawing/2014/main" id="{C9D8A46A-AA08-4A97-8DA0-94D1C1638DE3}"/>
                </a:ext>
              </a:extLst>
            </p:cNvPr>
            <p:cNvPicPr>
              <a:picLocks noChangeAspect="1"/>
            </p:cNvPicPr>
            <p:nvPr/>
          </p:nvPicPr>
          <p:blipFill rotWithShape="1">
            <a:blip r:embed="rId4"/>
            <a:srcRect t="15250" b="24726"/>
            <a:stretch/>
          </p:blipFill>
          <p:spPr>
            <a:xfrm>
              <a:off x="622233" y="3235569"/>
              <a:ext cx="8982167" cy="513471"/>
            </a:xfrm>
            <a:prstGeom prst="rect">
              <a:avLst/>
            </a:prstGeom>
          </p:spPr>
        </p:pic>
        <p:sp>
          <p:nvSpPr>
            <p:cNvPr id="30" name="직사각형 29"/>
            <p:cNvSpPr/>
            <p:nvPr/>
          </p:nvSpPr>
          <p:spPr>
            <a:xfrm>
              <a:off x="1402155" y="3487197"/>
              <a:ext cx="3612589" cy="157556"/>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31" name="직사각형 30"/>
            <p:cNvSpPr/>
            <p:nvPr/>
          </p:nvSpPr>
          <p:spPr>
            <a:xfrm>
              <a:off x="727168" y="3720056"/>
              <a:ext cx="2573669" cy="210924"/>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grpSp>
      <p:grpSp>
        <p:nvGrpSpPr>
          <p:cNvPr id="36" name="그룹 35">
            <a:extLst>
              <a:ext uri="{FF2B5EF4-FFF2-40B4-BE49-F238E27FC236}">
                <a16:creationId xmlns="" xmlns:a16="http://schemas.microsoft.com/office/drawing/2014/main" id="{69D6E3C6-465E-425E-8C53-01A032E9F8FB}"/>
              </a:ext>
            </a:extLst>
          </p:cNvPr>
          <p:cNvGrpSpPr/>
          <p:nvPr/>
        </p:nvGrpSpPr>
        <p:grpSpPr>
          <a:xfrm>
            <a:off x="690341" y="4144226"/>
            <a:ext cx="2253234" cy="1129917"/>
            <a:chOff x="2072389" y="1659804"/>
            <a:chExt cx="2253234" cy="1129917"/>
          </a:xfrm>
        </p:grpSpPr>
        <p:sp>
          <p:nvSpPr>
            <p:cNvPr id="38" name="직사각형 37">
              <a:extLst>
                <a:ext uri="{FF2B5EF4-FFF2-40B4-BE49-F238E27FC236}">
                  <a16:creationId xmlns="" xmlns:a16="http://schemas.microsoft.com/office/drawing/2014/main" id="{8EF75E63-24FD-4504-9EDA-8B6E579E8B63}"/>
                </a:ext>
              </a:extLst>
            </p:cNvPr>
            <p:cNvSpPr/>
            <p:nvPr/>
          </p:nvSpPr>
          <p:spPr>
            <a:xfrm>
              <a:off x="2072389" y="2481944"/>
              <a:ext cx="2253234" cy="307777"/>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err="1" smtClean="0">
                  <a:latin typeface="D2Coding" pitchFamily="49" charset="-127"/>
                  <a:ea typeface="D2Coding" pitchFamily="49" charset="-127"/>
                </a:rPr>
                <a:t>get_root</a:t>
              </a:r>
              <a:r>
                <a:rPr lang="en-US" altLang="ko-KR" sz="1400" dirty="0" smtClean="0">
                  <a:latin typeface="D2Coding" pitchFamily="49" charset="-127"/>
                  <a:ea typeface="D2Coding" pitchFamily="49" charset="-127"/>
                </a:rPr>
                <a:t>(</a:t>
              </a:r>
              <a:r>
                <a:rPr lang="en-US" altLang="ko-KR" sz="1400" dirty="0">
                  <a:latin typeface="D2Coding" pitchFamily="49" charset="-127"/>
                  <a:ea typeface="D2Coding" pitchFamily="49" charset="-127"/>
                </a:rPr>
                <a:t>1, 2, c = -8</a:t>
              </a:r>
              <a:r>
                <a:rPr lang="en-US" altLang="ko-KR" sz="1400" dirty="0" smtClean="0">
                  <a:latin typeface="D2Coding" pitchFamily="49" charset="-127"/>
                  <a:ea typeface="D2Coding" pitchFamily="49" charset="-127"/>
                </a:rPr>
                <a:t>)</a:t>
              </a:r>
              <a:endParaRPr lang="en-US" altLang="ko-KR" sz="1400" dirty="0">
                <a:latin typeface="D2Coding" pitchFamily="49" charset="-127"/>
                <a:ea typeface="D2Coding" pitchFamily="49" charset="-127"/>
              </a:endParaRPr>
            </a:p>
          </p:txBody>
        </p:sp>
        <p:sp>
          <p:nvSpPr>
            <p:cNvPr id="39" name="직사각형 38">
              <a:extLst>
                <a:ext uri="{FF2B5EF4-FFF2-40B4-BE49-F238E27FC236}">
                  <a16:creationId xmlns="" xmlns:a16="http://schemas.microsoft.com/office/drawing/2014/main" id="{686ABAE2-82D9-4416-9C65-6A1D7CEF68FD}"/>
                </a:ext>
              </a:extLst>
            </p:cNvPr>
            <p:cNvSpPr/>
            <p:nvPr/>
          </p:nvSpPr>
          <p:spPr>
            <a:xfrm>
              <a:off x="2084965" y="1659804"/>
              <a:ext cx="2240657" cy="523220"/>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base"/>
              <a:r>
                <a:rPr lang="en-US" altLang="ko-KR" sz="1400" dirty="0">
                  <a:latin typeface="D2Coding" pitchFamily="49" charset="-127"/>
                  <a:ea typeface="D2Coding" pitchFamily="49" charset="-127"/>
                </a:rPr>
                <a:t>def </a:t>
              </a:r>
              <a:r>
                <a:rPr lang="en-US" altLang="ko-KR" sz="1400" dirty="0" err="1">
                  <a:latin typeface="D2Coding" pitchFamily="49" charset="-127"/>
                  <a:ea typeface="D2Coding" pitchFamily="49" charset="-127"/>
                </a:rPr>
                <a:t>get_root</a:t>
              </a:r>
              <a:r>
                <a:rPr lang="en-US" altLang="ko-KR" sz="1400" dirty="0">
                  <a:latin typeface="D2Coding" pitchFamily="49" charset="-127"/>
                  <a:ea typeface="D2Coding" pitchFamily="49" charset="-127"/>
                </a:rPr>
                <a:t>(a, b, c):</a:t>
              </a:r>
            </a:p>
            <a:p>
              <a:r>
                <a:rPr lang="en-US" altLang="ko-KR" sz="1400" dirty="0">
                  <a:latin typeface="D2Coding" pitchFamily="49" charset="-127"/>
                  <a:ea typeface="D2Coding" pitchFamily="49" charset="-127"/>
                </a:rPr>
                <a:t>  function body</a:t>
              </a:r>
            </a:p>
          </p:txBody>
        </p:sp>
        <p:cxnSp>
          <p:nvCxnSpPr>
            <p:cNvPr id="40" name="직선 화살표 연결선 39">
              <a:extLst>
                <a:ext uri="{FF2B5EF4-FFF2-40B4-BE49-F238E27FC236}">
                  <a16:creationId xmlns="" xmlns:a16="http://schemas.microsoft.com/office/drawing/2014/main" id="{170B4A69-39B8-4731-8ED1-C5973F3C6F0A}"/>
                </a:ext>
              </a:extLst>
            </p:cNvPr>
            <p:cNvCxnSpPr>
              <a:cxnSpLocks/>
            </p:cNvCxnSpPr>
            <p:nvPr/>
          </p:nvCxnSpPr>
          <p:spPr>
            <a:xfrm flipV="1">
              <a:off x="3104706" y="1894483"/>
              <a:ext cx="283464" cy="627957"/>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170B4A69-39B8-4731-8ED1-C5973F3C6F0A}"/>
                </a:ext>
              </a:extLst>
            </p:cNvPr>
            <p:cNvCxnSpPr>
              <a:cxnSpLocks/>
            </p:cNvCxnSpPr>
            <p:nvPr/>
          </p:nvCxnSpPr>
          <p:spPr>
            <a:xfrm flipV="1">
              <a:off x="3290288" y="1893492"/>
              <a:ext cx="305482" cy="625870"/>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170B4A69-39B8-4731-8ED1-C5973F3C6F0A}"/>
                </a:ext>
              </a:extLst>
            </p:cNvPr>
            <p:cNvCxnSpPr>
              <a:cxnSpLocks/>
            </p:cNvCxnSpPr>
            <p:nvPr/>
          </p:nvCxnSpPr>
          <p:spPr>
            <a:xfrm flipV="1">
              <a:off x="3573752" y="1890414"/>
              <a:ext cx="305482" cy="625870"/>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80736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2015143" y="3339076"/>
            <a:ext cx="3291838" cy="2752498"/>
            <a:chOff x="1861839" y="3519034"/>
            <a:chExt cx="3291838" cy="2752498"/>
          </a:xfrm>
        </p:grpSpPr>
        <p:pic>
          <p:nvPicPr>
            <p:cNvPr id="19" name="_x294581960">
              <a:extLst>
                <a:ext uri="{FF2B5EF4-FFF2-40B4-BE49-F238E27FC236}">
                  <a16:creationId xmlns="" xmlns:a16="http://schemas.microsoft.com/office/drawing/2014/main" id="{10D8E1FD-272C-4073-AF95-5D70F0FB1A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61839" y="3519034"/>
              <a:ext cx="3291838" cy="27524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TextBox 3">
              <a:extLst>
                <a:ext uri="{FF2B5EF4-FFF2-40B4-BE49-F238E27FC236}">
                  <a16:creationId xmlns="" xmlns:a16="http://schemas.microsoft.com/office/drawing/2014/main" id="{458E3AC1-3AA6-44C5-BD0F-4D54035EA861}"/>
                </a:ext>
              </a:extLst>
            </p:cNvPr>
            <p:cNvSpPr txBox="1"/>
            <p:nvPr/>
          </p:nvSpPr>
          <p:spPr>
            <a:xfrm>
              <a:off x="2344655" y="5017930"/>
              <a:ext cx="1082348"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smtClean="0">
                  <a:solidFill>
                    <a:schemeClr val="bg1"/>
                  </a:solidFill>
                  <a:latin typeface="SamsungOne 400" panose="020B0503030303020204" pitchFamily="34" charset="0"/>
                  <a:ea typeface="SamsungOne 400" panose="020B0503030303020204" pitchFamily="34" charset="0"/>
                </a:rPr>
                <a:t>Function</a:t>
              </a:r>
            </a:p>
            <a:p>
              <a:pPr algn="ctr"/>
              <a:r>
                <a:rPr lang="en-US" altLang="ko-KR" dirty="0" smtClean="0">
                  <a:solidFill>
                    <a:schemeClr val="bg1"/>
                  </a:solidFill>
                  <a:latin typeface="SamsungOne 400" panose="020B0503030303020204" pitchFamily="34" charset="0"/>
                  <a:ea typeface="SamsungOne 400" panose="020B0503030303020204" pitchFamily="34" charset="0"/>
                </a:rPr>
                <a:t>Machine</a:t>
              </a:r>
              <a:endParaRPr lang="ko-KR" altLang="en-US" dirty="0">
                <a:solidFill>
                  <a:schemeClr val="bg1"/>
                </a:solidFill>
                <a:latin typeface="SamsungOne 400" panose="020B0503030303020204" pitchFamily="34" charset="0"/>
                <a:ea typeface="+mj-ea"/>
              </a:endParaRPr>
            </a:p>
          </p:txBody>
        </p:sp>
        <p:sp>
          <p:nvSpPr>
            <p:cNvPr id="22" name="TextBox 3">
              <a:extLst>
                <a:ext uri="{FF2B5EF4-FFF2-40B4-BE49-F238E27FC236}">
                  <a16:creationId xmlns="" xmlns:a16="http://schemas.microsoft.com/office/drawing/2014/main" id="{458E3AC1-3AA6-44C5-BD0F-4D54035EA861}"/>
                </a:ext>
              </a:extLst>
            </p:cNvPr>
            <p:cNvSpPr txBox="1"/>
            <p:nvPr/>
          </p:nvSpPr>
          <p:spPr>
            <a:xfrm>
              <a:off x="3341832" y="4000836"/>
              <a:ext cx="686405"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smtClean="0">
                  <a:latin typeface="SamsungOne 400" panose="020B0503030303020204" pitchFamily="34" charset="0"/>
                  <a:ea typeface="SamsungOne 400" panose="020B0503030303020204" pitchFamily="34" charset="0"/>
                </a:rPr>
                <a:t>inputs</a:t>
              </a:r>
              <a:endParaRPr lang="ko-KR" altLang="en-US" sz="1400" dirty="0">
                <a:latin typeface="SamsungOne 400" panose="020B0503030303020204" pitchFamily="34" charset="0"/>
                <a:ea typeface="+mj-ea"/>
              </a:endParaRPr>
            </a:p>
          </p:txBody>
        </p:sp>
        <p:sp>
          <p:nvSpPr>
            <p:cNvPr id="23" name="TextBox 3">
              <a:extLst>
                <a:ext uri="{FF2B5EF4-FFF2-40B4-BE49-F238E27FC236}">
                  <a16:creationId xmlns="" xmlns:a16="http://schemas.microsoft.com/office/drawing/2014/main" id="{458E3AC1-3AA6-44C5-BD0F-4D54035EA861}"/>
                </a:ext>
              </a:extLst>
            </p:cNvPr>
            <p:cNvSpPr txBox="1"/>
            <p:nvPr/>
          </p:nvSpPr>
          <p:spPr>
            <a:xfrm>
              <a:off x="4056796" y="4907885"/>
              <a:ext cx="811440"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smtClean="0">
                  <a:latin typeface="SamsungOne 400" panose="020B0503030303020204" pitchFamily="34" charset="0"/>
                  <a:ea typeface="SamsungOne 400" panose="020B0503030303020204" pitchFamily="34" charset="0"/>
                </a:rPr>
                <a:t>outputs</a:t>
              </a:r>
              <a:endParaRPr lang="ko-KR" altLang="en-US" sz="1400" dirty="0">
                <a:latin typeface="SamsungOne 400" panose="020B0503030303020204" pitchFamily="34" charset="0"/>
                <a:ea typeface="+mj-ea"/>
              </a:endParaRPr>
            </a:p>
          </p:txBody>
        </p:sp>
      </p:grpSp>
      <p:grpSp>
        <p:nvGrpSpPr>
          <p:cNvPr id="25" name="그룹 24">
            <a:extLst>
              <a:ext uri="{FF2B5EF4-FFF2-40B4-BE49-F238E27FC236}">
                <a16:creationId xmlns="" xmlns:a16="http://schemas.microsoft.com/office/drawing/2014/main" id="{CFE8F73B-9769-491F-A86F-D7F72361FC69}"/>
              </a:ext>
            </a:extLst>
          </p:cNvPr>
          <p:cNvGrpSpPr/>
          <p:nvPr/>
        </p:nvGrpSpPr>
        <p:grpSpPr>
          <a:xfrm>
            <a:off x="4811334" y="3562996"/>
            <a:ext cx="3452955" cy="2110039"/>
            <a:chOff x="1475656" y="2877904"/>
            <a:chExt cx="3452955" cy="2110039"/>
          </a:xfrm>
        </p:grpSpPr>
        <p:sp>
          <p:nvSpPr>
            <p:cNvPr id="26" name="TextBox 3">
              <a:extLst>
                <a:ext uri="{FF2B5EF4-FFF2-40B4-BE49-F238E27FC236}">
                  <a16:creationId xmlns="" xmlns:a16="http://schemas.microsoft.com/office/drawing/2014/main" id="{458E3AC1-3AA6-44C5-BD0F-4D54035EA861}"/>
                </a:ext>
              </a:extLst>
            </p:cNvPr>
            <p:cNvSpPr txBox="1"/>
            <p:nvPr/>
          </p:nvSpPr>
          <p:spPr>
            <a:xfrm>
              <a:off x="1475656" y="2877904"/>
              <a:ext cx="2698175" cy="116955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err="1">
                  <a:latin typeface="D2Coding" pitchFamily="49" charset="-127"/>
                  <a:ea typeface="D2Coding" pitchFamily="49" charset="-127"/>
                </a:rPr>
                <a:t>def</a:t>
              </a:r>
              <a:r>
                <a:rPr lang="en-US" altLang="ko-KR" sz="1400" dirty="0">
                  <a:latin typeface="D2Coding" pitchFamily="49" charset="-127"/>
                  <a:ea typeface="D2Coding" pitchFamily="49" charset="-127"/>
                </a:rPr>
                <a:t> </a:t>
              </a:r>
              <a:r>
                <a:rPr lang="en-US" altLang="ko-KR" sz="1400" dirty="0" err="1">
                  <a:latin typeface="D2Coding" pitchFamily="49" charset="-127"/>
                  <a:ea typeface="D2Coding" pitchFamily="49" charset="-127"/>
                </a:rPr>
                <a:t>func_name</a:t>
              </a:r>
              <a:r>
                <a:rPr lang="en-US" altLang="ko-KR" sz="1400" dirty="0">
                  <a:latin typeface="D2Coding" pitchFamily="49" charset="-127"/>
                  <a:ea typeface="D2Coding" pitchFamily="49" charset="-127"/>
                </a:rPr>
                <a:t>([x1, x2, …]) </a:t>
              </a:r>
              <a:r>
                <a:rPr lang="en-US" altLang="ko-KR" sz="1400" b="1" dirty="0">
                  <a:latin typeface="D2Coding" pitchFamily="49" charset="-127"/>
                  <a:ea typeface="D2Coding" pitchFamily="49" charset="-127"/>
                </a:rPr>
                <a:t>:</a:t>
              </a:r>
            </a:p>
            <a:p>
              <a:r>
                <a:rPr lang="en-US" altLang="ko-KR" sz="1400" dirty="0">
                  <a:latin typeface="D2Coding" pitchFamily="49" charset="-127"/>
                  <a:ea typeface="D2Coding" pitchFamily="49" charset="-127"/>
                </a:rPr>
                <a:t>    code1</a:t>
              </a:r>
            </a:p>
            <a:p>
              <a:r>
                <a:rPr lang="en-US" altLang="ko-KR" sz="1400" dirty="0">
                  <a:latin typeface="D2Coding" pitchFamily="49" charset="-127"/>
                  <a:ea typeface="D2Coding" pitchFamily="49" charset="-127"/>
                </a:rPr>
                <a:t>    code2</a:t>
              </a:r>
            </a:p>
            <a:p>
              <a:r>
                <a:rPr lang="en-US" altLang="ko-KR" sz="1400" dirty="0">
                  <a:latin typeface="D2Coding" pitchFamily="49" charset="-127"/>
                  <a:ea typeface="D2Coding" pitchFamily="49" charset="-127"/>
                </a:rPr>
                <a:t>    …</a:t>
              </a:r>
            </a:p>
            <a:p>
              <a:r>
                <a:rPr lang="en-US" altLang="ko-KR" sz="1400" dirty="0">
                  <a:latin typeface="D2Coding" pitchFamily="49" charset="-127"/>
                  <a:ea typeface="D2Coding" pitchFamily="49" charset="-127"/>
                </a:rPr>
                <a:t>    </a:t>
              </a:r>
              <a:r>
                <a:rPr lang="en-US" altLang="ko-KR" sz="1400" b="1" dirty="0">
                  <a:latin typeface="D2Coding" pitchFamily="49" charset="-127"/>
                  <a:ea typeface="D2Coding" pitchFamily="49" charset="-127"/>
                </a:rPr>
                <a:t>return</a:t>
              </a:r>
              <a:r>
                <a:rPr lang="en-US" altLang="ko-KR" sz="1400" dirty="0">
                  <a:latin typeface="D2Coding" pitchFamily="49" charset="-127"/>
                  <a:ea typeface="D2Coding" pitchFamily="49" charset="-127"/>
                </a:rPr>
                <a:t> n1[, n2,…]   </a:t>
              </a:r>
              <a:endParaRPr lang="ko-KR" altLang="en-US" sz="1400" dirty="0">
                <a:latin typeface="D2Coding" pitchFamily="49" charset="-127"/>
                <a:ea typeface="D2Coding" pitchFamily="49" charset="-127"/>
              </a:endParaRPr>
            </a:p>
          </p:txBody>
        </p:sp>
        <p:sp>
          <p:nvSpPr>
            <p:cNvPr id="27" name="TextBox 4">
              <a:extLst>
                <a:ext uri="{FF2B5EF4-FFF2-40B4-BE49-F238E27FC236}">
                  <a16:creationId xmlns="" xmlns:a16="http://schemas.microsoft.com/office/drawing/2014/main" id="{0A7758FF-9B40-4380-8A38-60DA57362155}"/>
                </a:ext>
              </a:extLst>
            </p:cNvPr>
            <p:cNvSpPr txBox="1"/>
            <p:nvPr/>
          </p:nvSpPr>
          <p:spPr>
            <a:xfrm>
              <a:off x="2229882" y="4464723"/>
              <a:ext cx="2698729" cy="523220"/>
            </a:xfrm>
            <a:prstGeom prst="rect">
              <a:avLst/>
            </a:prstGeom>
            <a:solidFill>
              <a:schemeClr val="accent5">
                <a:lumMod val="20000"/>
                <a:lumOff val="80000"/>
              </a:schemeClr>
            </a:solidFill>
            <a:ln>
              <a:noFill/>
            </a:ln>
          </p:spPr>
          <p:txBody>
            <a:bodyPr wrap="square" rtlCol="0">
              <a:spAutoFit/>
            </a:bodyPr>
            <a:lstStyle>
              <a:defPPr>
                <a:defRPr lang="ko-KR"/>
              </a:defPPr>
              <a:lvl1pPr marL="0" algn="ctr" defTabSz="914400" eaLnBrk="1" hangingPunct="1">
                <a:defRPr sz="1400"/>
              </a:lvl1pPr>
              <a:lvl2pPr defTabSz="914400" eaLnBrk="1" hangingPunct="1">
                <a:defRPr sz="1800"/>
              </a:lvl2pPr>
              <a:lvl3pPr defTabSz="914400" eaLnBrk="1" hangingPunct="1">
                <a:defRPr sz="1800"/>
              </a:lvl3pPr>
              <a:lvl4pPr defTabSz="914400" eaLnBrk="1" hangingPunct="1">
                <a:defRPr sz="1800"/>
              </a:lvl4pPr>
              <a:lvl5pPr defTabSz="914400" eaLnBrk="1" hangingPunct="1">
                <a:defRPr sz="1800"/>
              </a:lvl5pPr>
              <a:lvl6pPr>
                <a:defRPr sz="1800"/>
              </a:lvl6pPr>
              <a:lvl7pPr>
                <a:defRPr sz="1800"/>
              </a:lvl7pPr>
              <a:lvl8pPr>
                <a:defRPr sz="1800"/>
              </a:lvl8pPr>
              <a:lvl9pPr>
                <a:defRPr sz="1800"/>
              </a:lvl9pPr>
            </a:lstStyle>
            <a:p>
              <a:r>
                <a:rPr lang="en-US" altLang="ko-KR" dirty="0">
                  <a:latin typeface="SamsungOne 400" panose="020B0503030303020204" pitchFamily="34" charset="0"/>
                  <a:ea typeface="SamsungOne 400" panose="020B0503030303020204" pitchFamily="34" charset="0"/>
                </a:rPr>
                <a:t>After the function does its job,</a:t>
              </a:r>
            </a:p>
            <a:p>
              <a:r>
                <a:rPr lang="en-US" altLang="ko-KR" dirty="0">
                  <a:latin typeface="SamsungOne 400" panose="020B0503030303020204" pitchFamily="34" charset="0"/>
                  <a:ea typeface="SamsungOne 400" panose="020B0503030303020204" pitchFamily="34" charset="0"/>
                </a:rPr>
                <a:t>function that returns the result</a:t>
              </a:r>
              <a:endParaRPr lang="ko-KR" altLang="en-US" dirty="0">
                <a:latin typeface="SamsungOne 400" panose="020B0503030303020204" pitchFamily="34" charset="0"/>
              </a:endParaRPr>
            </a:p>
          </p:txBody>
        </p:sp>
        <p:cxnSp>
          <p:nvCxnSpPr>
            <p:cNvPr id="29" name="직선 화살표 연결선 28">
              <a:extLst>
                <a:ext uri="{FF2B5EF4-FFF2-40B4-BE49-F238E27FC236}">
                  <a16:creationId xmlns="" xmlns:a16="http://schemas.microsoft.com/office/drawing/2014/main" id="{67A1B48F-78CB-4353-85EF-CAB6D3CD2866}"/>
                </a:ext>
              </a:extLst>
            </p:cNvPr>
            <p:cNvCxnSpPr>
              <a:cxnSpLocks/>
              <a:stCxn id="27" idx="0"/>
            </p:cNvCxnSpPr>
            <p:nvPr/>
          </p:nvCxnSpPr>
          <p:spPr>
            <a:xfrm flipH="1" flipV="1">
              <a:off x="3275659" y="4060279"/>
              <a:ext cx="303588" cy="404444"/>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 xmlns:a16="http://schemas.microsoft.com/office/drawing/2014/main" id="{25A6893D-383F-41DD-B6C1-B8267FDF3001}"/>
                </a:ext>
              </a:extLst>
            </p:cNvPr>
            <p:cNvSpPr/>
            <p:nvPr/>
          </p:nvSpPr>
          <p:spPr>
            <a:xfrm>
              <a:off x="1829827" y="3766054"/>
              <a:ext cx="1677948" cy="268565"/>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grpSp>
      <p:sp>
        <p:nvSpPr>
          <p:cNvPr id="20" name="직사각형 1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Return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7.1. A return statement that returns a result</a:t>
            </a:r>
            <a:endParaRPr lang="ko-KR" altLang="en-US" b="1" dirty="0">
              <a:latin typeface="Samsung Sharp Sans" pitchFamily="2" charset="0"/>
            </a:endParaRPr>
          </a:p>
        </p:txBody>
      </p:sp>
      <p:sp>
        <p:nvSpPr>
          <p:cNvPr id="31" name="직사각형 30">
            <a:extLst>
              <a:ext uri="{FF2B5EF4-FFF2-40B4-BE49-F238E27FC236}">
                <a16:creationId xmlns="" xmlns:a16="http://schemas.microsoft.com/office/drawing/2014/main" id="{90EFA62F-9637-4E5A-AAB1-9E61461D75DD}"/>
              </a:ext>
            </a:extLst>
          </p:cNvPr>
          <p:cNvSpPr/>
          <p:nvPr/>
        </p:nvSpPr>
        <p:spPr>
          <a:xfrm>
            <a:off x="580388" y="200967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Learn the return statement.</a:t>
            </a:r>
          </a:p>
        </p:txBody>
      </p:sp>
      <p:sp>
        <p:nvSpPr>
          <p:cNvPr id="33" name="직사각형 32">
            <a:extLst>
              <a:ext uri="{FF2B5EF4-FFF2-40B4-BE49-F238E27FC236}">
                <a16:creationId xmlns="" xmlns:a16="http://schemas.microsoft.com/office/drawing/2014/main" id="{F1B12DA7-C15F-4B00-8AB3-088BA5E0B6A4}"/>
              </a:ext>
            </a:extLst>
          </p:cNvPr>
          <p:cNvSpPr/>
          <p:nvPr/>
        </p:nvSpPr>
        <p:spPr>
          <a:xfrm>
            <a:off x="690341" y="2262043"/>
            <a:ext cx="8619913"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general, it is assumed that the inside of a function is a black box.</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inside of a function has specific code. It can perform a given task and return a result.</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code below is an example of a Python function that returns one or more values using the return keyword.</a:t>
            </a:r>
          </a:p>
        </p:txBody>
      </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3862117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26568" y="2901493"/>
            <a:ext cx="8812994" cy="2000581"/>
            <a:chOff x="626568" y="2922595"/>
            <a:chExt cx="8812994" cy="2000581"/>
          </a:xfrm>
        </p:grpSpPr>
        <p:pic>
          <p:nvPicPr>
            <p:cNvPr id="4" name="그림 3" descr="텍스트이(가) 표시된 사진&#10;&#10;자동 생성된 설명">
              <a:extLst>
                <a:ext uri="{FF2B5EF4-FFF2-40B4-BE49-F238E27FC236}">
                  <a16:creationId xmlns="" xmlns:a16="http://schemas.microsoft.com/office/drawing/2014/main" id="{53B79B1C-664B-41EF-9FEE-327122DE5B7B}"/>
                </a:ext>
              </a:extLst>
            </p:cNvPr>
            <p:cNvPicPr>
              <a:picLocks noChangeAspect="1"/>
            </p:cNvPicPr>
            <p:nvPr/>
          </p:nvPicPr>
          <p:blipFill rotWithShape="1">
            <a:blip r:embed="rId3"/>
            <a:srcRect b="18565"/>
            <a:stretch/>
          </p:blipFill>
          <p:spPr>
            <a:xfrm>
              <a:off x="626568" y="2922595"/>
              <a:ext cx="8812994" cy="1635469"/>
            </a:xfrm>
            <a:prstGeom prst="rect">
              <a:avLst/>
            </a:prstGeom>
          </p:spPr>
        </p:pic>
        <p:sp>
          <p:nvSpPr>
            <p:cNvPr id="19" name="직사각형 18"/>
            <p:cNvSpPr/>
            <p:nvPr/>
          </p:nvSpPr>
          <p:spPr>
            <a:xfrm>
              <a:off x="2782194" y="3124200"/>
              <a:ext cx="3463861" cy="1606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A function that returns the sum of two numbers</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2" name="직사각형 21"/>
            <p:cNvSpPr/>
            <p:nvPr/>
          </p:nvSpPr>
          <p:spPr>
            <a:xfrm>
              <a:off x="2782194" y="3415277"/>
              <a:ext cx="3463861" cy="186051"/>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Return the result using the return statement</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3" name="직사각형 22"/>
            <p:cNvSpPr/>
            <p:nvPr/>
          </p:nvSpPr>
          <p:spPr>
            <a:xfrm>
              <a:off x="1382629" y="3875082"/>
              <a:ext cx="2224171" cy="143198"/>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sum of 10 and 20 </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solidFill>
                    <a:prstClr val="black"/>
                  </a:solidFill>
                  <a:latin typeface="D2Coding" panose="020B0609020101020101" pitchFamily="49" charset="-127"/>
                  <a:ea typeface="D2Coding" panose="020B0609020101020101" pitchFamily="49" charset="-127"/>
                </a:rPr>
                <a:t>, n1)</a:t>
              </a:r>
            </a:p>
          </p:txBody>
        </p:sp>
        <p:sp>
          <p:nvSpPr>
            <p:cNvPr id="24" name="직사각형 23"/>
            <p:cNvSpPr/>
            <p:nvPr/>
          </p:nvSpPr>
          <p:spPr>
            <a:xfrm>
              <a:off x="1382629" y="4327329"/>
              <a:ext cx="2361331" cy="159280"/>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sum of </a:t>
              </a:r>
              <a:r>
                <a:rPr lang="en-US" altLang="ko-KR" sz="1150" dirty="0" smtClean="0">
                  <a:solidFill>
                    <a:srgbClr val="BF3238"/>
                  </a:solidFill>
                  <a:latin typeface="D2Coding" panose="020B0609020101020101" pitchFamily="49" charset="-127"/>
                  <a:ea typeface="D2Coding" panose="020B0609020101020101" pitchFamily="49" charset="-127"/>
                </a:rPr>
                <a:t>100 </a:t>
              </a:r>
              <a:r>
                <a:rPr lang="en-US" altLang="ko-KR" sz="1150" dirty="0">
                  <a:solidFill>
                    <a:srgbClr val="BF3238"/>
                  </a:solidFill>
                  <a:latin typeface="D2Coding" panose="020B0609020101020101" pitchFamily="49" charset="-127"/>
                  <a:ea typeface="D2Coding" panose="020B0609020101020101" pitchFamily="49" charset="-127"/>
                </a:rPr>
                <a:t>and </a:t>
              </a:r>
              <a:r>
                <a:rPr lang="en-US" altLang="ko-KR" sz="1150" dirty="0" smtClean="0">
                  <a:solidFill>
                    <a:srgbClr val="BF3238"/>
                  </a:solidFill>
                  <a:latin typeface="D2Coding" panose="020B0609020101020101" pitchFamily="49" charset="-127"/>
                  <a:ea typeface="D2Coding" panose="020B0609020101020101" pitchFamily="49" charset="-127"/>
                </a:rPr>
                <a:t>200 =</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solidFill>
                    <a:prstClr val="black"/>
                  </a:solidFill>
                  <a:latin typeface="D2Coding" panose="020B0609020101020101" pitchFamily="49" charset="-127"/>
                  <a:ea typeface="D2Coding" panose="020B0609020101020101" pitchFamily="49" charset="-127"/>
                </a:rPr>
                <a:t>, </a:t>
              </a:r>
              <a:r>
                <a:rPr lang="en-US" altLang="ko-KR" sz="1150" dirty="0" smtClean="0">
                  <a:solidFill>
                    <a:prstClr val="black"/>
                  </a:solidFill>
                  <a:latin typeface="D2Coding" panose="020B0609020101020101" pitchFamily="49" charset="-127"/>
                  <a:ea typeface="D2Coding" panose="020B0609020101020101" pitchFamily="49" charset="-127"/>
                </a:rPr>
                <a:t>n2)</a:t>
              </a:r>
              <a:endParaRPr lang="en-US" altLang="ko-KR" sz="1150" dirty="0">
                <a:solidFill>
                  <a:prstClr val="black"/>
                </a:solidFill>
                <a:latin typeface="D2Coding" panose="020B0609020101020101" pitchFamily="49" charset="-127"/>
                <a:ea typeface="D2Coding" panose="020B0609020101020101" pitchFamily="49" charset="-127"/>
              </a:endParaRPr>
            </a:p>
          </p:txBody>
        </p:sp>
        <p:sp>
          <p:nvSpPr>
            <p:cNvPr id="26" name="직사각형 25"/>
            <p:cNvSpPr/>
            <p:nvPr/>
          </p:nvSpPr>
          <p:spPr>
            <a:xfrm>
              <a:off x="743244" y="4585270"/>
              <a:ext cx="2596984" cy="337906"/>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sum of 10 and 20 = 30</a:t>
              </a:r>
            </a:p>
            <a:p>
              <a:r>
                <a:rPr lang="en-US" altLang="ko-KR" sz="1100" dirty="0">
                  <a:latin typeface="D2Coding" panose="020B0609020101020101" pitchFamily="49" charset="-127"/>
                  <a:ea typeface="D2Coding" panose="020B0609020101020101" pitchFamily="49" charset="-127"/>
                </a:rPr>
                <a:t>The sum of 100 and 200 = 30</a:t>
              </a:r>
              <a:r>
                <a:rPr lang="x-none" altLang="ko-KR" sz="1100" dirty="0">
                  <a:latin typeface="D2Coding" panose="020B0609020101020101" pitchFamily="49" charset="-127"/>
                  <a:ea typeface="D2Coding" panose="020B0609020101020101" pitchFamily="49" charset="-127"/>
                </a:rPr>
                <a:t>0</a:t>
              </a:r>
              <a:endParaRPr lang="en-US" altLang="ko-KR" sz="1100" dirty="0">
                <a:latin typeface="D2Coding" panose="020B0609020101020101" pitchFamily="49" charset="-127"/>
                <a:ea typeface="D2Coding" panose="020B0609020101020101" pitchFamily="49" charset="-127"/>
              </a:endParaRPr>
            </a:p>
          </p:txBody>
        </p:sp>
      </p:grpSp>
      <p:sp>
        <p:nvSpPr>
          <p:cNvPr id="14" name="직사각형 13">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Return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5" name="TextBox 14">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7.1. A return statement that returns a result</a:t>
            </a:r>
            <a:endParaRPr lang="ko-KR" altLang="en-US" b="1" dirty="0">
              <a:latin typeface="Samsung Sharp Sans" pitchFamily="2" charset="0"/>
            </a:endParaRPr>
          </a:p>
        </p:txBody>
      </p:sp>
      <p:sp>
        <p:nvSpPr>
          <p:cNvPr id="16" name="직사각형 15">
            <a:extLst>
              <a:ext uri="{FF2B5EF4-FFF2-40B4-BE49-F238E27FC236}">
                <a16:creationId xmlns="" xmlns:a16="http://schemas.microsoft.com/office/drawing/2014/main" id="{90EFA62F-9637-4E5A-AAB1-9E61461D75DD}"/>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Return result to </a:t>
            </a:r>
            <a:r>
              <a:rPr lang="en-US" altLang="ko-KR" sz="1300" dirty="0" err="1">
                <a:solidFill>
                  <a:schemeClr val="tx1"/>
                </a:solidFill>
                <a:latin typeface="SamsungOne 400" panose="020B0503030303020204" pitchFamily="34" charset="0"/>
                <a:ea typeface="SamsungOne 400" panose="020B0503030303020204" pitchFamily="34" charset="0"/>
              </a:rPr>
              <a:t>get_sum</a:t>
            </a:r>
            <a:r>
              <a:rPr lang="en-US" altLang="ko-KR" sz="1300" dirty="0">
                <a:solidFill>
                  <a:schemeClr val="tx1"/>
                </a:solidFill>
                <a:latin typeface="SamsungOne 400" panose="020B0503030303020204" pitchFamily="34" charset="0"/>
                <a:ea typeface="SamsungOne 400" panose="020B0503030303020204" pitchFamily="34" charset="0"/>
              </a:rPr>
              <a:t> function that returns the sum of two values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9" name="직사각형 8">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0" name="직사각형 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8" name="직사각형 17">
            <a:extLst>
              <a:ext uri="{FF2B5EF4-FFF2-40B4-BE49-F238E27FC236}">
                <a16:creationId xmlns="" xmlns:a16="http://schemas.microsoft.com/office/drawing/2014/main" id="{F1B12DA7-C15F-4B00-8AB3-088BA5E0B6A4}"/>
              </a:ext>
            </a:extLst>
          </p:cNvPr>
          <p:cNvSpPr/>
          <p:nvPr/>
        </p:nvSpPr>
        <p:spPr>
          <a:xfrm>
            <a:off x="690341" y="2262043"/>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put the sum of two numbers a and b into the result variable and return this result through the return statement.</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n1 returns 30, the sum of 10 and 20, and n2 returns 300, the sum of 100 and 200.</a:t>
            </a:r>
          </a:p>
        </p:txBody>
      </p:sp>
    </p:spTree>
    <p:extLst>
      <p:ext uri="{BB962C8B-B14F-4D97-AF65-F5344CB8AC3E}">
        <p14:creationId xmlns:p14="http://schemas.microsoft.com/office/powerpoint/2010/main" val="40198150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Return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7.1. A return statement that returns a result</a:t>
            </a:r>
            <a:endParaRPr lang="ko-KR" altLang="en-US" b="1" dirty="0">
              <a:latin typeface="Samsung Sharp Sans" pitchFamily="2" charset="0"/>
            </a:endParaRPr>
          </a:p>
        </p:txBody>
      </p:sp>
      <p:sp>
        <p:nvSpPr>
          <p:cNvPr id="18" name="직사각형 17">
            <a:extLst>
              <a:ext uri="{FF2B5EF4-FFF2-40B4-BE49-F238E27FC236}">
                <a16:creationId xmlns="" xmlns:a16="http://schemas.microsoft.com/office/drawing/2014/main" id="{90EFA62F-9637-4E5A-AAB1-9E61461D75DD}"/>
              </a:ext>
            </a:extLst>
          </p:cNvPr>
          <p:cNvSpPr/>
          <p:nvPr/>
        </p:nvSpPr>
        <p:spPr>
          <a:xfrm>
            <a:off x="580388" y="201096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Modify the </a:t>
            </a:r>
            <a:r>
              <a:rPr lang="en-US" altLang="ko-KR" sz="1300" dirty="0" err="1">
                <a:solidFill>
                  <a:schemeClr val="tx1"/>
                </a:solidFill>
                <a:latin typeface="SamsungOne 400" panose="020B0503030303020204" pitchFamily="34" charset="0"/>
                <a:ea typeface="SamsungOne 400" panose="020B0503030303020204" pitchFamily="34" charset="0"/>
              </a:rPr>
              <a:t>get_sum</a:t>
            </a:r>
            <a:r>
              <a:rPr lang="en-US" altLang="ko-KR" sz="1300" dirty="0">
                <a:solidFill>
                  <a:schemeClr val="tx1"/>
                </a:solidFill>
                <a:latin typeface="SamsungOne 400" panose="020B0503030303020204" pitchFamily="34" charset="0"/>
                <a:ea typeface="SamsungOne 400" panose="020B0503030303020204" pitchFamily="34" charset="0"/>
              </a:rPr>
              <a:t> function that returns the sum of two values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 xmlns:a16="http://schemas.microsoft.com/office/drawing/2014/main" id="{F1B12DA7-C15F-4B00-8AB3-088BA5E0B6A4}"/>
              </a:ext>
            </a:extLst>
          </p:cNvPr>
          <p:cNvSpPr/>
          <p:nvPr/>
        </p:nvSpPr>
        <p:spPr>
          <a:xfrm>
            <a:off x="690341" y="2257592"/>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returning a value using return, it is possible to return the result of the expression by entering an expression after the return keyword as follows.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see how to use the </a:t>
            </a:r>
            <a:r>
              <a:rPr lang="en-US" altLang="ko-KR" sz="1300" dirty="0" err="1">
                <a:solidFill>
                  <a:prstClr val="black">
                    <a:lumMod val="85000"/>
                    <a:lumOff val="15000"/>
                  </a:prstClr>
                </a:solidFill>
                <a:latin typeface="SamsungOne 400" panose="020B0503030303020204" pitchFamily="34" charset="0"/>
              </a:rPr>
              <a:t>get_sum</a:t>
            </a:r>
            <a:r>
              <a:rPr lang="en-US" altLang="ko-KR" sz="1300" dirty="0">
                <a:solidFill>
                  <a:prstClr val="black">
                    <a:lumMod val="85000"/>
                    <a:lumOff val="15000"/>
                  </a:prstClr>
                </a:solidFill>
                <a:latin typeface="SamsungOne 400" panose="020B0503030303020204" pitchFamily="34" charset="0"/>
              </a:rPr>
              <a:t> function and return statement that returns the sum of two values.</a:t>
            </a:r>
          </a:p>
        </p:txBody>
      </p:sp>
      <p:sp>
        <p:nvSpPr>
          <p:cNvPr id="21" name="직사각형 20">
            <a:extLst>
              <a:ext uri="{FF2B5EF4-FFF2-40B4-BE49-F238E27FC236}">
                <a16:creationId xmlns="" xmlns:a16="http://schemas.microsoft.com/office/drawing/2014/main" id="{F1B12DA7-C15F-4B00-8AB3-088BA5E0B6A4}"/>
              </a:ext>
            </a:extLst>
          </p:cNvPr>
          <p:cNvSpPr/>
          <p:nvPr/>
        </p:nvSpPr>
        <p:spPr>
          <a:xfrm>
            <a:off x="690340" y="432248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previous page and this page have the same result.</a:t>
            </a:r>
          </a:p>
        </p:txBody>
      </p:sp>
      <p:sp>
        <p:nvSpPr>
          <p:cNvPr id="10" name="직사각형 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1" name="직사각형 1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34966" y="2933919"/>
            <a:ext cx="8833034" cy="1249117"/>
            <a:chOff x="634966" y="2911059"/>
            <a:chExt cx="8833034" cy="1249117"/>
          </a:xfrm>
        </p:grpSpPr>
        <p:pic>
          <p:nvPicPr>
            <p:cNvPr id="5" name="그림 4">
              <a:extLst>
                <a:ext uri="{FF2B5EF4-FFF2-40B4-BE49-F238E27FC236}">
                  <a16:creationId xmlns="" xmlns:a16="http://schemas.microsoft.com/office/drawing/2014/main" id="{9850510E-AF3E-4109-88AC-1DE64AB974AC}"/>
                </a:ext>
              </a:extLst>
            </p:cNvPr>
            <p:cNvPicPr>
              <a:picLocks noChangeAspect="1"/>
            </p:cNvPicPr>
            <p:nvPr/>
          </p:nvPicPr>
          <p:blipFill rotWithShape="1">
            <a:blip r:embed="rId4"/>
            <a:srcRect b="17866"/>
            <a:stretch/>
          </p:blipFill>
          <p:spPr>
            <a:xfrm>
              <a:off x="634966" y="2911059"/>
              <a:ext cx="8833034" cy="1026209"/>
            </a:xfrm>
            <a:prstGeom prst="rect">
              <a:avLst/>
            </a:prstGeom>
          </p:spPr>
        </p:pic>
        <p:sp>
          <p:nvSpPr>
            <p:cNvPr id="14" name="직사각형 13"/>
            <p:cNvSpPr/>
            <p:nvPr/>
          </p:nvSpPr>
          <p:spPr>
            <a:xfrm>
              <a:off x="1397855" y="3688080"/>
              <a:ext cx="2528986" cy="145753"/>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sum of two numbers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15" name="직사각형 14"/>
            <p:cNvSpPr/>
            <p:nvPr/>
          </p:nvSpPr>
          <p:spPr>
            <a:xfrm>
              <a:off x="748324" y="3960579"/>
              <a:ext cx="2596984" cy="199597"/>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sum of two numbers 300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868570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a:solidFill>
                  <a:schemeClr val="bg1"/>
                </a:solidFill>
                <a:latin typeface="Samsung Sharp Sans Medium" pitchFamily="2" charset="0"/>
                <a:ea typeface="Samsung Sharp Sans Medium" pitchFamily="2" charset="0"/>
                <a:cs typeface="Samsung Sharp Sans Medium" pitchFamily="2" charset="0"/>
              </a:rPr>
              <a:t>Unit learning objective (1/4)</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b="1">
                <a:solidFill>
                  <a:schemeClr val="bg1">
                    <a:lumMod val="85000"/>
                  </a:schemeClr>
                </a:solidFill>
                <a:latin typeface="Samsung Sharp Sans Medium" pitchFamily="2" charset="0"/>
                <a:ea typeface="Samsung Sharp Sans Medium" pitchFamily="2" charset="0"/>
                <a:cs typeface="Samsung Sharp Sans Medium" pitchFamily="2" charset="0"/>
              </a:rPr>
              <a:t>17</a:t>
            </a:r>
            <a:endParaRPr lang="en-US" altLang="ko-KR" sz="1600" b="1">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3" name="그룹 2"/>
          <p:cNvGrpSpPr/>
          <p:nvPr/>
        </p:nvGrpSpPr>
        <p:grpSpPr>
          <a:xfrm>
            <a:off x="441747" y="1504783"/>
            <a:ext cx="8902281" cy="233767"/>
            <a:chOff x="441747" y="1504783"/>
            <a:chExt cx="8902281" cy="233767"/>
          </a:xfrm>
        </p:grpSpPr>
        <p:sp>
          <p:nvSpPr>
            <p:cNvPr id="17" name="직사각형 16">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8"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grpSp>
        <p:nvGrpSpPr>
          <p:cNvPr id="2" name="그룹 1">
            <a:extLst>
              <a:ext uri="{FF2B5EF4-FFF2-40B4-BE49-F238E27FC236}">
                <a16:creationId xmlns="" xmlns:a16="http://schemas.microsoft.com/office/drawing/2014/main" id="{67E4481E-CA05-4ACD-8508-CAF89628F03D}"/>
              </a:ext>
            </a:extLst>
          </p:cNvPr>
          <p:cNvGrpSpPr/>
          <p:nvPr/>
        </p:nvGrpSpPr>
        <p:grpSpPr>
          <a:xfrm>
            <a:off x="711198" y="1853143"/>
            <a:ext cx="8632827" cy="3877097"/>
            <a:chOff x="711198" y="1891243"/>
            <a:chExt cx="8632827" cy="4255793"/>
          </a:xfrm>
        </p:grpSpPr>
        <p:sp>
          <p:nvSpPr>
            <p:cNvPr id="19" name="직사각형 18">
              <a:extLst>
                <a:ext uri="{FF2B5EF4-FFF2-40B4-BE49-F238E27FC236}">
                  <a16:creationId xmlns="" xmlns:a16="http://schemas.microsoft.com/office/drawing/2014/main"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functions and be able to create user-defined functions.</a:t>
              </a:r>
            </a:p>
          </p:txBody>
        </p:sp>
        <p:sp>
          <p:nvSpPr>
            <p:cNvPr id="20" name="직사각형 19">
              <a:extLst>
                <a:ext uri="{FF2B5EF4-FFF2-40B4-BE49-F238E27FC236}">
                  <a16:creationId xmlns="" xmlns:a16="http://schemas.microsoft.com/office/drawing/2014/main" id="{378E69BB-5596-4063-89A0-98BD99082961}"/>
                </a:ext>
              </a:extLst>
            </p:cNvPr>
            <p:cNvSpPr/>
            <p:nvPr/>
          </p:nvSpPr>
          <p:spPr>
            <a:xfrm>
              <a:off x="711200" y="248538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name a function using the def statement and call the function using the function name.</a:t>
              </a:r>
            </a:p>
          </p:txBody>
        </p:sp>
        <p:sp>
          <p:nvSpPr>
            <p:cNvPr id="21" name="직사각형 20">
              <a:extLst>
                <a:ext uri="{FF2B5EF4-FFF2-40B4-BE49-F238E27FC236}">
                  <a16:creationId xmlns="" xmlns:a16="http://schemas.microsoft.com/office/drawing/2014/main" id="{378E69BB-5596-4063-89A0-98BD99082961}"/>
                </a:ext>
              </a:extLst>
            </p:cNvPr>
            <p:cNvSpPr/>
            <p:nvPr/>
          </p:nvSpPr>
          <p:spPr>
            <a:xfrm>
              <a:off x="711200" y="3079534"/>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use parameters to receive values from inside functions.</a:t>
              </a:r>
            </a:p>
          </p:txBody>
        </p:sp>
        <p:sp>
          <p:nvSpPr>
            <p:cNvPr id="22" name="직사각형 21">
              <a:extLst>
                <a:ext uri="{FF2B5EF4-FFF2-40B4-BE49-F238E27FC236}">
                  <a16:creationId xmlns="" xmlns:a16="http://schemas.microsoft.com/office/drawing/2014/main" id="{378E69BB-5596-4063-89A0-98BD99082961}"/>
                </a:ext>
              </a:extLst>
            </p:cNvPr>
            <p:cNvSpPr/>
            <p:nvPr/>
          </p:nvSpPr>
          <p:spPr>
            <a:xfrm>
              <a:off x="711200" y="367367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Understand and be able to use variable parameters, which are techniques for using convenient functions.</a:t>
              </a:r>
            </a:p>
          </p:txBody>
        </p:sp>
        <p:sp>
          <p:nvSpPr>
            <p:cNvPr id="23" name="직사각형 22">
              <a:extLst>
                <a:ext uri="{FF2B5EF4-FFF2-40B4-BE49-F238E27FC236}">
                  <a16:creationId xmlns="" xmlns:a16="http://schemas.microsoft.com/office/drawing/2014/main" id="{E8393C07-6CD9-4BC1-8FE8-B1229DC1B182}"/>
                </a:ext>
              </a:extLst>
            </p:cNvPr>
            <p:cNvSpPr/>
            <p:nvPr/>
          </p:nvSpPr>
          <p:spPr>
            <a:xfrm>
              <a:off x="711198" y="4267824"/>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use default parameters when declaring functions. When calling a function using this default parameter, the default value is used when the parameter is not passed.</a:t>
              </a:r>
            </a:p>
          </p:txBody>
        </p:sp>
        <p:sp>
          <p:nvSpPr>
            <p:cNvPr id="24" name="직사각형 23">
              <a:extLst>
                <a:ext uri="{FF2B5EF4-FFF2-40B4-BE49-F238E27FC236}">
                  <a16:creationId xmlns="" xmlns:a16="http://schemas.microsoft.com/office/drawing/2014/main" id="{378E69BB-5596-4063-89A0-98BD99082961}"/>
                </a:ext>
              </a:extLst>
            </p:cNvPr>
            <p:cNvSpPr/>
            <p:nvPr/>
          </p:nvSpPr>
          <p:spPr>
            <a:xfrm>
              <a:off x="711198" y="506202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use parameters in any order by specifying keyword arguments when calling functions.</a:t>
              </a:r>
            </a:p>
          </p:txBody>
        </p:sp>
        <p:sp>
          <p:nvSpPr>
            <p:cNvPr id="25" name="직사각형 24">
              <a:extLst>
                <a:ext uri="{FF2B5EF4-FFF2-40B4-BE49-F238E27FC236}">
                  <a16:creationId xmlns="" xmlns:a16="http://schemas.microsoft.com/office/drawing/2014/main" id="{378E69BB-5596-4063-89A0-98BD99082961}"/>
                </a:ext>
              </a:extLst>
            </p:cNvPr>
            <p:cNvSpPr/>
            <p:nvPr/>
          </p:nvSpPr>
          <p:spPr>
            <a:xfrm>
              <a:off x="711198" y="5656169"/>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use the return statement to return the result of a function.</a:t>
              </a:r>
            </a:p>
          </p:txBody>
        </p:sp>
      </p:grpSp>
    </p:spTree>
    <p:extLst>
      <p:ext uri="{BB962C8B-B14F-4D97-AF65-F5344CB8AC3E}">
        <p14:creationId xmlns:p14="http://schemas.microsoft.com/office/powerpoint/2010/main" val="17173933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Return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5" name="TextBox 24">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7.2. A return statement that returns a tuple</a:t>
            </a:r>
            <a:endParaRPr lang="ko-KR" altLang="en-US" b="1" dirty="0">
              <a:latin typeface="Samsung Sharp Sans" pitchFamily="2" charset="0"/>
            </a:endParaRPr>
          </a:p>
        </p:txBody>
      </p:sp>
      <p:sp>
        <p:nvSpPr>
          <p:cNvPr id="26" name="직사각형 25">
            <a:extLst>
              <a:ext uri="{FF2B5EF4-FFF2-40B4-BE49-F238E27FC236}">
                <a16:creationId xmlns="" xmlns:a16="http://schemas.microsoft.com/office/drawing/2014/main" id="{90EFA62F-9637-4E5A-AAB1-9E61461D75DD}"/>
              </a:ext>
            </a:extLst>
          </p:cNvPr>
          <p:cNvSpPr/>
          <p:nvPr/>
        </p:nvSpPr>
        <p:spPr>
          <a:xfrm>
            <a:off x="580388" y="201155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Return two values as a tuple</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7" name="직사각형 26">
            <a:extLst>
              <a:ext uri="{FF2B5EF4-FFF2-40B4-BE49-F238E27FC236}">
                <a16:creationId xmlns="" xmlns:a16="http://schemas.microsoft.com/office/drawing/2014/main" id="{F1B12DA7-C15F-4B00-8AB3-088BA5E0B6A4}"/>
              </a:ext>
            </a:extLst>
          </p:cNvPr>
          <p:cNvSpPr/>
          <p:nvPr/>
        </p:nvSpPr>
        <p:spPr>
          <a:xfrm>
            <a:off x="690341" y="2255828"/>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Another way is to return two values as a tuple. In this case, the return value can be received in the form of a tuple from outside.</a:t>
            </a:r>
          </a:p>
        </p:txBody>
      </p:sp>
      <p:grpSp>
        <p:nvGrpSpPr>
          <p:cNvPr id="29" name="그룹 28">
            <a:extLst>
              <a:ext uri="{FF2B5EF4-FFF2-40B4-BE49-F238E27FC236}">
                <a16:creationId xmlns="" xmlns:a16="http://schemas.microsoft.com/office/drawing/2014/main" id="{A9DB7DD0-AA7A-4B07-8996-7FC36E5F9099}"/>
              </a:ext>
            </a:extLst>
          </p:cNvPr>
          <p:cNvGrpSpPr/>
          <p:nvPr/>
        </p:nvGrpSpPr>
        <p:grpSpPr>
          <a:xfrm>
            <a:off x="667020" y="4661665"/>
            <a:ext cx="8680179" cy="1160119"/>
            <a:chOff x="676851" y="3081412"/>
            <a:chExt cx="8680179" cy="1160119"/>
          </a:xfrm>
        </p:grpSpPr>
        <p:sp>
          <p:nvSpPr>
            <p:cNvPr id="30"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1601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1"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 3</a:t>
              </a:r>
            </a:p>
          </p:txBody>
        </p:sp>
        <mc:AlternateContent xmlns:mc="http://schemas.openxmlformats.org/markup-compatibility/2006" xmlns:a14="http://schemas.microsoft.com/office/drawing/2010/main">
          <mc:Choice Requires="a14">
            <p:sp>
              <p:nvSpPr>
                <p:cNvPr id="34" name="TextBox 21">
                  <a:extLst>
                    <a:ext uri="{FF2B5EF4-FFF2-40B4-BE49-F238E27FC236}">
                      <a16:creationId xmlns="" xmlns:a16="http://schemas.microsoft.com/office/drawing/2014/main" id="{56521AD1-2372-4709-9497-BC4191E7C8E0}"/>
                    </a:ext>
                  </a:extLst>
                </p:cNvPr>
                <p:cNvSpPr txBox="1"/>
                <p:nvPr/>
              </p:nvSpPr>
              <p:spPr>
                <a:xfrm>
                  <a:off x="1036274" y="3504419"/>
                  <a:ext cx="8108322" cy="565989"/>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quadratic formula is expressed in Python modifiers</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quadratic formula</a:t>
                  </a:r>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is </a:t>
                  </a:r>
                  <a:r>
                    <a:rPr lang="ko-KR" altLang="en-US" sz="1200" dirty="0">
                      <a:solidFill>
                        <a:prstClr val="black">
                          <a:lumMod val="85000"/>
                          <a:lumOff val="15000"/>
                        </a:prstClr>
                      </a:solidFill>
                      <a:latin typeface="SamsungOne 400" panose="020B0503030303020204" pitchFamily="34" charset="0"/>
                    </a:rPr>
                    <a:t> </a:t>
                  </a:r>
                  <a14:m>
                    <m:oMath xmlns:m="http://schemas.openxmlformats.org/officeDocument/2006/math">
                      <m:f>
                        <m:fPr>
                          <m:ctrlPr>
                            <a:rPr lang="en-US" altLang="ko-KR" sz="1200" i="1">
                              <a:solidFill>
                                <a:prstClr val="black">
                                  <a:lumMod val="85000"/>
                                  <a:lumOff val="15000"/>
                                </a:prstClr>
                              </a:solidFill>
                              <a:latin typeface="Cambria Math" panose="02040503050406030204" pitchFamily="18" charset="0"/>
                            </a:rPr>
                          </m:ctrlPr>
                        </m:fPr>
                        <m:num>
                          <m:r>
                            <a:rPr lang="en-US" altLang="ko-KR" sz="1200" i="1">
                              <a:solidFill>
                                <a:prstClr val="black">
                                  <a:lumMod val="85000"/>
                                  <a:lumOff val="15000"/>
                                </a:prstClr>
                              </a:solidFill>
                              <a:latin typeface="Cambria Math" panose="02040503050406030204" pitchFamily="18" charset="0"/>
                            </a:rPr>
                            <m:t>−</m:t>
                          </m:r>
                          <m:r>
                            <m:rPr>
                              <m:sty m:val="p"/>
                            </m:rPr>
                            <a:rPr lang="en-US" altLang="ko-KR" sz="1200" i="1">
                              <a:solidFill>
                                <a:prstClr val="black">
                                  <a:lumMod val="85000"/>
                                  <a:lumOff val="15000"/>
                                </a:prstClr>
                              </a:solidFill>
                              <a:latin typeface="Cambria Math" panose="02040503050406030204" pitchFamily="18" charset="0"/>
                            </a:rPr>
                            <m:t>b</m:t>
                          </m:r>
                          <m:r>
                            <a:rPr lang="en-US" altLang="ko-KR" sz="1200" i="1">
                              <a:solidFill>
                                <a:prstClr val="black">
                                  <a:lumMod val="85000"/>
                                  <a:lumOff val="15000"/>
                                </a:prstClr>
                              </a:solidFill>
                              <a:latin typeface="Cambria Math" panose="02040503050406030204" pitchFamily="18" charset="0"/>
                              <a:ea typeface="Cambria Math" panose="02040503050406030204" pitchFamily="18" charset="0"/>
                            </a:rPr>
                            <m:t>±</m:t>
                          </m:r>
                          <m:rad>
                            <m:radPr>
                              <m:degHide m:val="on"/>
                              <m:ctrlPr>
                                <a:rPr lang="en-US" altLang="ko-KR" sz="1200" i="1">
                                  <a:solidFill>
                                    <a:prstClr val="black">
                                      <a:lumMod val="85000"/>
                                      <a:lumOff val="15000"/>
                                    </a:prstClr>
                                  </a:solidFill>
                                  <a:latin typeface="Cambria Math" panose="02040503050406030204" pitchFamily="18" charset="0"/>
                                </a:rPr>
                              </m:ctrlPr>
                            </m:radPr>
                            <m:deg/>
                            <m:e>
                              <m:sSup>
                                <m:sSupPr>
                                  <m:ctrlPr>
                                    <a:rPr lang="en-US" altLang="ko-KR" sz="1200" i="1">
                                      <a:solidFill>
                                        <a:prstClr val="black">
                                          <a:lumMod val="85000"/>
                                          <a:lumOff val="15000"/>
                                        </a:prstClr>
                                      </a:solidFill>
                                      <a:latin typeface="Cambria Math" panose="02040503050406030204" pitchFamily="18" charset="0"/>
                                    </a:rPr>
                                  </m:ctrlPr>
                                </m:sSupPr>
                                <m:e>
                                  <m:r>
                                    <m:rPr>
                                      <m:sty m:val="p"/>
                                    </m:rPr>
                                    <a:rPr lang="en-US" altLang="ko-KR" sz="1200" i="1">
                                      <a:solidFill>
                                        <a:prstClr val="black">
                                          <a:lumMod val="85000"/>
                                          <a:lumOff val="15000"/>
                                        </a:prstClr>
                                      </a:solidFill>
                                      <a:latin typeface="Cambria Math" panose="02040503050406030204" pitchFamily="18" charset="0"/>
                                    </a:rPr>
                                    <m:t>b</m:t>
                                  </m:r>
                                </m:e>
                                <m:sup>
                                  <m:r>
                                    <a:rPr lang="en-US" altLang="ko-KR" sz="1200" i="1">
                                      <a:solidFill>
                                        <a:prstClr val="black">
                                          <a:lumMod val="85000"/>
                                          <a:lumOff val="15000"/>
                                        </a:prstClr>
                                      </a:solidFill>
                                      <a:latin typeface="Cambria Math" panose="02040503050406030204" pitchFamily="18" charset="0"/>
                                    </a:rPr>
                                    <m:t>2</m:t>
                                  </m:r>
                                </m:sup>
                              </m:sSup>
                              <m:r>
                                <a:rPr lang="en-US" altLang="ko-KR" sz="1200" i="1">
                                  <a:solidFill>
                                    <a:prstClr val="black">
                                      <a:lumMod val="85000"/>
                                      <a:lumOff val="15000"/>
                                    </a:prstClr>
                                  </a:solidFill>
                                  <a:latin typeface="Cambria Math" panose="02040503050406030204" pitchFamily="18" charset="0"/>
                                </a:rPr>
                                <m:t>−4</m:t>
                              </m:r>
                              <m:r>
                                <m:rPr>
                                  <m:sty m:val="p"/>
                                </m:rPr>
                                <a:rPr lang="en-US" altLang="ko-KR" sz="1200" i="1">
                                  <a:solidFill>
                                    <a:prstClr val="black">
                                      <a:lumMod val="85000"/>
                                      <a:lumOff val="15000"/>
                                    </a:prstClr>
                                  </a:solidFill>
                                  <a:latin typeface="Cambria Math" panose="02040503050406030204" pitchFamily="18" charset="0"/>
                                </a:rPr>
                                <m:t>ac</m:t>
                              </m:r>
                            </m:e>
                          </m:rad>
                        </m:num>
                        <m:den>
                          <m:r>
                            <a:rPr lang="en-US" altLang="ko-KR" sz="1200" i="1">
                              <a:solidFill>
                                <a:prstClr val="black">
                                  <a:lumMod val="85000"/>
                                  <a:lumOff val="15000"/>
                                </a:prstClr>
                              </a:solidFill>
                              <a:latin typeface="Cambria Math" panose="02040503050406030204" pitchFamily="18" charset="0"/>
                            </a:rPr>
                            <m:t>2</m:t>
                          </m:r>
                          <m:r>
                            <m:rPr>
                              <m:sty m:val="p"/>
                            </m:rPr>
                            <a:rPr lang="en-US" altLang="ko-KR" sz="1200" i="1">
                              <a:solidFill>
                                <a:prstClr val="black">
                                  <a:lumMod val="85000"/>
                                  <a:lumOff val="15000"/>
                                </a:prstClr>
                              </a:solidFill>
                              <a:latin typeface="Cambria Math" panose="02040503050406030204" pitchFamily="18" charset="0"/>
                            </a:rPr>
                            <m:t>a</m:t>
                          </m:r>
                        </m:den>
                      </m:f>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4" name="TextBox 21">
                  <a:extLst>
                    <a:ext uri="{FF2B5EF4-FFF2-40B4-BE49-F238E27FC236}">
                      <a16:creationId xmlns:a16="http://schemas.microsoft.com/office/drawing/2014/main" id="{56521AD1-2372-4709-9497-BC4191E7C8E0}"/>
                    </a:ext>
                  </a:extLst>
                </p:cNvPr>
                <p:cNvSpPr txBox="1">
                  <a:spLocks noRot="1" noChangeAspect="1" noMove="1" noResize="1" noEditPoints="1" noAdjustHandles="1" noChangeArrowheads="1" noChangeShapeType="1" noTextEdit="1"/>
                </p:cNvSpPr>
                <p:nvPr/>
              </p:nvSpPr>
              <p:spPr>
                <a:xfrm>
                  <a:off x="1036274" y="3504419"/>
                  <a:ext cx="8108322" cy="565989"/>
                </a:xfrm>
                <a:prstGeom prst="rect">
                  <a:avLst/>
                </a:prstGeom>
                <a:blipFill>
                  <a:blip r:embed="rId6"/>
                  <a:stretch>
                    <a:fillRect l="-1094" t="-8889" b="-8889"/>
                  </a:stretch>
                </a:blipFill>
              </p:spPr>
              <p:txBody>
                <a:bodyPr/>
                <a:lstStyle/>
                <a:p>
                  <a:r>
                    <a:rPr lang="en-KR">
                      <a:noFill/>
                    </a:rPr>
                    <a:t> </a:t>
                  </a:r>
                </a:p>
              </p:txBody>
            </p:sp>
          </mc:Fallback>
        </mc:AlternateContent>
      </p:grpSp>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89623" y="2648318"/>
            <a:ext cx="8820000" cy="1895546"/>
            <a:chOff x="589623" y="2648318"/>
            <a:chExt cx="8820000" cy="1895546"/>
          </a:xfrm>
        </p:grpSpPr>
        <p:pic>
          <p:nvPicPr>
            <p:cNvPr id="4" name="그림 3" descr="텍스트이(가) 표시된 사진&#10;&#10;자동 생성된 설명">
              <a:extLst>
                <a:ext uri="{FF2B5EF4-FFF2-40B4-BE49-F238E27FC236}">
                  <a16:creationId xmlns="" xmlns:a16="http://schemas.microsoft.com/office/drawing/2014/main" id="{D1D517E9-92F4-447E-A214-59D3BD3E68E6}"/>
                </a:ext>
              </a:extLst>
            </p:cNvPr>
            <p:cNvPicPr>
              <a:picLocks noChangeAspect="1"/>
            </p:cNvPicPr>
            <p:nvPr/>
          </p:nvPicPr>
          <p:blipFill>
            <a:blip r:embed="rId7"/>
            <a:stretch>
              <a:fillRect/>
            </a:stretch>
          </p:blipFill>
          <p:spPr>
            <a:xfrm>
              <a:off x="589623" y="2648318"/>
              <a:ext cx="8820000" cy="1798712"/>
            </a:xfrm>
            <a:prstGeom prst="rect">
              <a:avLst/>
            </a:prstGeom>
          </p:spPr>
        </p:pic>
        <p:sp>
          <p:nvSpPr>
            <p:cNvPr id="12" name="설명선 1 12">
              <a:extLst>
                <a:ext uri="{FF2B5EF4-FFF2-40B4-BE49-F238E27FC236}">
                  <a16:creationId xmlns="" xmlns:a16="http://schemas.microsoft.com/office/drawing/2014/main" id="{A5E04A93-2E7D-45DD-BCAC-B5869D47AC41}"/>
                </a:ext>
              </a:extLst>
            </p:cNvPr>
            <p:cNvSpPr/>
            <p:nvPr/>
          </p:nvSpPr>
          <p:spPr>
            <a:xfrm>
              <a:off x="5085755" y="2941806"/>
              <a:ext cx="4012525" cy="281454"/>
            </a:xfrm>
            <a:prstGeom prst="borderCallout1">
              <a:avLst>
                <a:gd name="adj1" fmla="val 50374"/>
                <a:gd name="adj2" fmla="val -225"/>
                <a:gd name="adj3" fmla="val 152539"/>
                <a:gd name="adj4" fmla="val -70547"/>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Returns the two roots r1 and r2 of the quadratic equation.</a:t>
              </a:r>
              <a:endParaRPr lang="ko-KR" altLang="en-US" sz="1200" dirty="0">
                <a:solidFill>
                  <a:schemeClr val="tx1"/>
                </a:solidFill>
                <a:latin typeface="SamsungOne 400" panose="020B0503030303020204" pitchFamily="34" charset="0"/>
              </a:endParaRPr>
            </a:p>
          </p:txBody>
        </p:sp>
        <p:sp>
          <p:nvSpPr>
            <p:cNvPr id="28" name="직사각형 27"/>
            <p:cNvSpPr/>
            <p:nvPr/>
          </p:nvSpPr>
          <p:spPr>
            <a:xfrm>
              <a:off x="1008906" y="3573780"/>
              <a:ext cx="4462254" cy="327660"/>
            </a:xfrm>
            <a:prstGeom prst="rect">
              <a:avLst/>
            </a:prstGeom>
            <a:solidFill>
              <a:srgbClr val="F7F7F7"/>
            </a:solidFill>
          </p:spPr>
          <p:txBody>
            <a:bodyPr wrap="none" lIns="0" tIns="0" rIns="0" bIns="0" anchor="ctr">
              <a:noAutofit/>
            </a:bodyPr>
            <a:lstStyle/>
            <a:p>
              <a:pPr>
                <a:lnSpc>
                  <a:spcPts val="1200"/>
                </a:lnSpc>
              </a:pPr>
              <a:r>
                <a:rPr lang="en-US" altLang="ko-KR" sz="1100" i="1" dirty="0">
                  <a:solidFill>
                    <a:srgbClr val="2E8489"/>
                  </a:solidFill>
                  <a:latin typeface="D2Coding" panose="020B0609020101020101" pitchFamily="49" charset="-127"/>
                  <a:ea typeface="D2Coding" panose="020B0609020101020101" pitchFamily="49" charset="-127"/>
                </a:rPr>
                <a:t># When calling a function, use a constant value as an argument</a:t>
              </a:r>
            </a:p>
            <a:p>
              <a:pPr>
                <a:lnSpc>
                  <a:spcPts val="1200"/>
                </a:lnSpc>
              </a:pPr>
              <a:r>
                <a:rPr lang="en-US" altLang="ko-KR" sz="1100" i="1" dirty="0">
                  <a:solidFill>
                    <a:srgbClr val="2E8489"/>
                  </a:solidFill>
                  <a:latin typeface="D2Coding" panose="020B0609020101020101" pitchFamily="49" charset="-127"/>
                  <a:ea typeface="D2Coding" panose="020B0609020101020101" pitchFamily="49" charset="-127"/>
                </a:rPr>
                <a:t># Return the result value using result 1 and result </a:t>
              </a:r>
              <a:r>
                <a:rPr lang="en-US" altLang="ko-KR" sz="1100" i="1" dirty="0" smtClean="0">
                  <a:solidFill>
                    <a:srgbClr val="2E8489"/>
                  </a:solidFill>
                  <a:latin typeface="D2Coding" panose="020B0609020101020101" pitchFamily="49" charset="-127"/>
                  <a:ea typeface="D2Coding" panose="020B0609020101020101" pitchFamily="49" charset="-127"/>
                </a:rPr>
                <a:t>2</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1356451" y="4045635"/>
              <a:ext cx="3588343" cy="142240"/>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13" name="설명선 1 13">
              <a:extLst>
                <a:ext uri="{FF2B5EF4-FFF2-40B4-BE49-F238E27FC236}">
                  <a16:creationId xmlns="" xmlns:a16="http://schemas.microsoft.com/office/drawing/2014/main" id="{B190C33C-74A5-4C81-88E8-6BD94D7AC851}"/>
                </a:ext>
              </a:extLst>
            </p:cNvPr>
            <p:cNvSpPr/>
            <p:nvPr/>
          </p:nvSpPr>
          <p:spPr>
            <a:xfrm>
              <a:off x="5080604" y="3828591"/>
              <a:ext cx="3552278" cy="306664"/>
            </a:xfrm>
            <a:prstGeom prst="borderCallout1">
              <a:avLst>
                <a:gd name="adj1" fmla="val 50374"/>
                <a:gd name="adj2" fmla="val -225"/>
                <a:gd name="adj3" fmla="val 44674"/>
                <a:gd name="adj4" fmla="val -40386"/>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chemeClr val="tx1"/>
                  </a:solidFill>
                  <a:latin typeface="SamsungOne 400" panose="020B0503030303020204" pitchFamily="34" charset="0"/>
                  <a:ea typeface="SamsungOne 400" panose="020B0503030303020204" pitchFamily="34" charset="0"/>
                </a:rPr>
                <a:t>Result1 </a:t>
              </a:r>
              <a:r>
                <a:rPr lang="en-US" altLang="ko-KR" sz="1200" dirty="0">
                  <a:solidFill>
                    <a:schemeClr val="tx1"/>
                  </a:solidFill>
                  <a:latin typeface="SamsungOne 400" panose="020B0503030303020204" pitchFamily="34" charset="0"/>
                  <a:ea typeface="SamsungOne 400" panose="020B0503030303020204" pitchFamily="34" charset="0"/>
                </a:rPr>
                <a:t>and result2 receive the values of r1 and r2.</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35" name="직사각형 34"/>
            <p:cNvSpPr/>
            <p:nvPr/>
          </p:nvSpPr>
          <p:spPr>
            <a:xfrm>
              <a:off x="715109" y="4289847"/>
              <a:ext cx="2596984" cy="254017"/>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2070762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a:solidFill>
                  <a:prstClr val="white"/>
                </a:solidFill>
                <a:latin typeface="Samsung Sharp Sans" pitchFamily="2" charset="0"/>
                <a:ea typeface="Samsung Sharp Sans" pitchFamily="2" charset="0"/>
                <a:cs typeface="Samsung Sharp Sans" pitchFamily="2" charset="0"/>
              </a:rPr>
              <a:t> </a:t>
            </a:r>
            <a:r>
              <a:rPr kumimoji="0" lang="en-US" altLang="ko-KR" sz="4500">
                <a:solidFill>
                  <a:prstClr val="white"/>
                </a:solidFill>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6" name="직사각형 15"/>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
        <p:nvSpPr>
          <p:cNvPr id="14"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extLst>
      <p:ext uri="{BB962C8B-B14F-4D97-AF65-F5344CB8AC3E}">
        <p14:creationId xmlns:p14="http://schemas.microsoft.com/office/powerpoint/2010/main" val="37116541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40557" y="2230253"/>
            <a:ext cx="8443358" cy="1181100"/>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288419"/>
              <a:ext cx="973145" cy="400110"/>
            </a:xfrm>
            <a:prstGeom prst="rect">
              <a:avLst/>
            </a:prstGeom>
          </p:spPr>
          <p:txBody>
            <a:bodyPr wrap="none" lIns="0" tIns="0" rIns="0" bIns="0">
              <a:spAutoFit/>
            </a:bodyPr>
            <a:lstStyle/>
            <a:p>
              <a:pPr lvl="0">
                <a:defRPr/>
              </a:pPr>
              <a:r>
                <a:rPr lang="en-US" altLang="ko-KR" sz="1300" b="1">
                  <a:latin typeface="SamsungOne 400" panose="020B0503030303020204" pitchFamily="34" charset="0"/>
                  <a:ea typeface="맑은 고딕" panose="020B0503020000020004" pitchFamily="50" charset="-127"/>
                </a:rPr>
                <a:t>Condition for </a:t>
              </a:r>
            </a:p>
            <a:p>
              <a:pPr lvl="0">
                <a:defRPr/>
              </a:pPr>
              <a:r>
                <a:rPr lang="en-US" altLang="ko-KR" sz="1300" b="1">
                  <a:latin typeface="SamsungOne 400" panose="020B0503030303020204" pitchFamily="34" charset="0"/>
                  <a:ea typeface="맑은 고딕" panose="020B0503020000020004" pitchFamily="50" charset="-127"/>
                </a:rPr>
                <a:t>Execution</a:t>
              </a:r>
              <a:endParaRPr lang="ko-KR" altLang="en-US" sz="1300" b="1">
                <a:latin typeface="SamsungOne 400" panose="020B0503030303020204" pitchFamily="34" charset="0"/>
                <a:ea typeface="맑은 고딕" panose="020B0503020000020004" pitchFamily="50" charset="-127"/>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4" y="4917234"/>
              <a:ext cx="860788"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200055"/>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a:t>
              </a:r>
              <a:endParaRPr lang="ko-KR" altLang="en-US" sz="1300" b="1">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직사각형 20">
            <a:extLst>
              <a:ext uri="{FF2B5EF4-FFF2-40B4-BE49-F238E27FC236}">
                <a16:creationId xmlns="" xmlns:a16="http://schemas.microsoft.com/office/drawing/2014/main"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Q1.</a:t>
            </a:r>
          </a:p>
        </p:txBody>
      </p:sp>
      <p:sp>
        <p:nvSpPr>
          <p:cNvPr id="20" name="직사각형 19">
            <a:extLst>
              <a:ext uri="{FF2B5EF4-FFF2-40B4-BE49-F238E27FC236}">
                <a16:creationId xmlns="" xmlns:a16="http://schemas.microsoft.com/office/drawing/2014/main" id="{B8F21518-F59F-474A-B26A-1C69887221A2}"/>
              </a:ext>
            </a:extLst>
          </p:cNvPr>
          <p:cNvSpPr/>
          <p:nvPr/>
        </p:nvSpPr>
        <p:spPr>
          <a:xfrm>
            <a:off x="1328327" y="1475419"/>
            <a:ext cx="773947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Define a function named </a:t>
            </a:r>
            <a:r>
              <a:rPr lang="en-US" altLang="ko-KR" sz="1300" dirty="0" err="1">
                <a:solidFill>
                  <a:srgbClr val="0D0D0D"/>
                </a:solidFill>
                <a:latin typeface="SamsungOne 400" panose="020B0503030303020204" pitchFamily="34" charset="0"/>
              </a:rPr>
              <a:t>my_greet</a:t>
            </a:r>
            <a:r>
              <a:rPr lang="en-US" altLang="ko-KR" sz="1300" dirty="0">
                <a:solidFill>
                  <a:srgbClr val="0D0D0D"/>
                </a:solidFill>
                <a:latin typeface="SamsungOne 400" panose="020B0503030303020204" pitchFamily="34" charset="0"/>
              </a:rPr>
              <a:t> that prints "Welcome." and call this function twice to print this greeting twice.</a:t>
            </a:r>
          </a:p>
        </p:txBody>
      </p:sp>
      <p:grpSp>
        <p:nvGrpSpPr>
          <p:cNvPr id="22" name="그룹 21">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23" name="직사각형 22">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4" name="직사각형 23">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sp>
        <p:nvSpPr>
          <p:cNvPr id="26" name="직사각형 25"/>
          <p:cNvSpPr/>
          <p:nvPr/>
        </p:nvSpPr>
        <p:spPr>
          <a:xfrm>
            <a:off x="2162220" y="2418844"/>
            <a:ext cx="899032" cy="422829"/>
          </a:xfrm>
          <a:prstGeom prst="rect">
            <a:avLst/>
          </a:prstGeom>
          <a:solidFill>
            <a:schemeClr val="bg1"/>
          </a:solidFill>
        </p:spPr>
        <p:txBody>
          <a:bodyPr wrap="none" lIns="0" tIns="0" rIns="0" bIns="0" anchor="ctr">
            <a:noAutofit/>
          </a:bodyPr>
          <a:lstStyle/>
          <a:p>
            <a:pPr marL="92075"/>
            <a:r>
              <a:rPr lang="en-US" altLang="ko-KR" sz="1300" dirty="0">
                <a:latin typeface="D2Coding" panose="020B0609020101020101" pitchFamily="49" charset="-127"/>
                <a:ea typeface="D2Coding" panose="020B0609020101020101" pitchFamily="49" charset="-127"/>
              </a:rPr>
              <a:t>Welcome.</a:t>
            </a:r>
          </a:p>
          <a:p>
            <a:pPr marL="92075"/>
            <a:r>
              <a:rPr lang="en-US" altLang="ko-KR" sz="1300" dirty="0">
                <a:latin typeface="D2Coding" panose="020B0609020101020101" pitchFamily="49" charset="-127"/>
                <a:ea typeface="D2Coding" panose="020B0609020101020101" pitchFamily="49" charset="-127"/>
              </a:rPr>
              <a:t>Welcome.</a:t>
            </a:r>
            <a:endParaRPr lang="x-none" altLang="ko-KR" sz="13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19365749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40557" y="2230251"/>
            <a:ext cx="8443358" cy="1217799"/>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288419"/>
              <a:ext cx="973145" cy="388052"/>
            </a:xfrm>
            <a:prstGeom prst="rect">
              <a:avLst/>
            </a:prstGeom>
          </p:spPr>
          <p:txBody>
            <a:bodyPr wrap="none" lIns="0" tIns="0" rIns="0" bIns="0">
              <a:spAutoFit/>
            </a:bodyPr>
            <a:lstStyle/>
            <a:p>
              <a:pPr lvl="0">
                <a:defRPr/>
              </a:pPr>
              <a:r>
                <a:rPr lang="en-US" altLang="ko-KR" sz="1300" b="1">
                  <a:latin typeface="SamsungOne 400" panose="020B0503030303020204" pitchFamily="34" charset="0"/>
                  <a:ea typeface="맑은 고딕" panose="020B0503020000020004" pitchFamily="50" charset="-127"/>
                </a:rPr>
                <a:t>Condition for </a:t>
              </a:r>
            </a:p>
            <a:p>
              <a:pPr lvl="0">
                <a:defRPr/>
              </a:pPr>
              <a:r>
                <a:rPr lang="en-US" altLang="ko-KR" sz="1300" b="1">
                  <a:latin typeface="SamsungOne 400" panose="020B0503030303020204" pitchFamily="34" charset="0"/>
                  <a:ea typeface="맑은 고딕" panose="020B0503020000020004" pitchFamily="50" charset="-127"/>
                </a:rPr>
                <a:t>Execution</a:t>
              </a:r>
              <a:endParaRPr lang="ko-KR" altLang="en-US" sz="1300" b="1">
                <a:latin typeface="SamsungOne 400" panose="020B0503030303020204" pitchFamily="34" charset="0"/>
                <a:ea typeface="맑은 고딕" panose="020B0503020000020004" pitchFamily="50" charset="-127"/>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4" y="4917234"/>
              <a:ext cx="925251"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10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66489" cy="194026"/>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 </a:t>
              </a:r>
              <a:endParaRPr lang="ko-KR" altLang="en-US" sz="1300" b="1">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직사각형 20">
            <a:extLst>
              <a:ext uri="{FF2B5EF4-FFF2-40B4-BE49-F238E27FC236}">
                <a16:creationId xmlns="" xmlns:a16="http://schemas.microsoft.com/office/drawing/2014/main"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Q2.</a:t>
            </a:r>
          </a:p>
        </p:txBody>
      </p:sp>
      <p:sp>
        <p:nvSpPr>
          <p:cNvPr id="20" name="직사각형 19">
            <a:extLst>
              <a:ext uri="{FF2B5EF4-FFF2-40B4-BE49-F238E27FC236}">
                <a16:creationId xmlns="" xmlns:a16="http://schemas.microsoft.com/office/drawing/2014/main" id="{B8F21518-F59F-474A-B26A-1C69887221A2}"/>
              </a:ext>
            </a:extLst>
          </p:cNvPr>
          <p:cNvSpPr/>
          <p:nvPr/>
        </p:nvSpPr>
        <p:spPr>
          <a:xfrm>
            <a:off x="1328327" y="1383059"/>
            <a:ext cx="7739473"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Implement the max2(m, n) function, which takes two parameters named m and n, and returns the larger of these two values, and the min2(m, n) which also takes two parameters named m and n and returns the smaller of these two values. Assign 100 and 200 as arguments and call two functions to check the results.</a:t>
            </a:r>
          </a:p>
        </p:txBody>
      </p:sp>
      <p:grpSp>
        <p:nvGrpSpPr>
          <p:cNvPr id="22" name="그룹 21">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23" name="직사각형 22">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4" name="직사각형 23">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sp>
        <p:nvSpPr>
          <p:cNvPr id="26" name="직사각형 25"/>
          <p:cNvSpPr/>
          <p:nvPr/>
        </p:nvSpPr>
        <p:spPr>
          <a:xfrm>
            <a:off x="2162219" y="2418844"/>
            <a:ext cx="3014691" cy="422829"/>
          </a:xfrm>
          <a:prstGeom prst="rect">
            <a:avLst/>
          </a:prstGeom>
          <a:solidFill>
            <a:schemeClr val="bg1"/>
          </a:solidFill>
        </p:spPr>
        <p:txBody>
          <a:bodyPr wrap="none" lIns="0" tIns="0" rIns="0" bIns="0" anchor="ctr">
            <a:noAutofit/>
          </a:bodyPr>
          <a:lstStyle/>
          <a:p>
            <a:pPr marL="92075"/>
            <a:r>
              <a:rPr lang="en-US" altLang="ko-KR" sz="1300" dirty="0">
                <a:latin typeface="D2Coding" panose="020B0609020101020101" pitchFamily="49" charset="-127"/>
                <a:ea typeface="D2Coding" panose="020B0609020101020101" pitchFamily="49" charset="-127"/>
              </a:rPr>
              <a:t>The greater of 100 or 200 is : 200</a:t>
            </a:r>
          </a:p>
          <a:p>
            <a:pPr marL="92075"/>
            <a:r>
              <a:rPr lang="en-US" altLang="ko-KR" sz="1300" dirty="0">
                <a:latin typeface="D2Coding" panose="020B0609020101020101" pitchFamily="49" charset="-127"/>
                <a:ea typeface="D2Coding" panose="020B0609020101020101" pitchFamily="49" charset="-127"/>
              </a:rPr>
              <a:t>The smaller of 100 or 200 is : 100</a:t>
            </a:r>
            <a:endParaRPr lang="x-none" altLang="ko-KR" sz="13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39027792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 xmlns:a16="http://schemas.microsoft.com/office/drawing/2014/main" id="{9F696305-6820-48F1-BDDE-99074AB95DFF}"/>
              </a:ext>
            </a:extLst>
          </p:cNvPr>
          <p:cNvSpPr/>
          <p:nvPr/>
        </p:nvSpPr>
        <p:spPr>
          <a:xfrm>
            <a:off x="645525" y="1525471"/>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Q3.</a:t>
            </a:r>
          </a:p>
        </p:txBody>
      </p:sp>
      <p:sp>
        <p:nvSpPr>
          <p:cNvPr id="21" name="직사각형 20">
            <a:extLst>
              <a:ext uri="{FF2B5EF4-FFF2-40B4-BE49-F238E27FC236}">
                <a16:creationId xmlns="" xmlns:a16="http://schemas.microsoft.com/office/drawing/2014/main" id="{B8F21518-F59F-474A-B26A-1C69887221A2}"/>
              </a:ext>
            </a:extLst>
          </p:cNvPr>
          <p:cNvSpPr/>
          <p:nvPr/>
        </p:nvSpPr>
        <p:spPr>
          <a:xfrm>
            <a:off x="1328327" y="1386973"/>
            <a:ext cx="8074291"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lnSpc>
                <a:spcPts val="1500"/>
              </a:lnSpc>
            </a:pPr>
            <a:r>
              <a:rPr lang="en-US" altLang="ko-KR" sz="1300" dirty="0">
                <a:solidFill>
                  <a:srgbClr val="0D0D0D"/>
                </a:solidFill>
                <a:latin typeface="SamsungOne 400" panose="020B0503030303020204" pitchFamily="34" charset="0"/>
              </a:rPr>
              <a:t>We want to change the value of the mile, the unit mainly used in the United States, to the value of the kilometer, the international standard unit. Implement the mile2km(mi) function that takes a mile value as a parameter and returns it in kilometers and calls this function to output 1 to 5 miles as kilometers. In this case, use for - in range to make it repeatable. (Define 1 mile as 1.61 km.)</a:t>
            </a:r>
          </a:p>
        </p:txBody>
      </p:sp>
      <p:grpSp>
        <p:nvGrpSpPr>
          <p:cNvPr id="22" name="그룹 21">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23" name="직사각형 22">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4" name="직사각형 23">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grpSp>
        <p:nvGrpSpPr>
          <p:cNvPr id="2" name="그룹 1"/>
          <p:cNvGrpSpPr/>
          <p:nvPr/>
        </p:nvGrpSpPr>
        <p:grpSpPr>
          <a:xfrm>
            <a:off x="721507" y="2426439"/>
            <a:ext cx="8443358" cy="1560348"/>
            <a:chOff x="721507" y="2363135"/>
            <a:chExt cx="8443358" cy="1560348"/>
          </a:xfrm>
        </p:grpSpPr>
        <p:grpSp>
          <p:nvGrpSpPr>
            <p:cNvPr id="6" name="그룹 5">
              <a:extLst>
                <a:ext uri="{FF2B5EF4-FFF2-40B4-BE49-F238E27FC236}">
                  <a16:creationId xmlns="" xmlns:a16="http://schemas.microsoft.com/office/drawing/2014/main" id="{4E900B3D-3700-4EEE-A666-ACF7B4C69BE7}"/>
                </a:ext>
              </a:extLst>
            </p:cNvPr>
            <p:cNvGrpSpPr/>
            <p:nvPr/>
          </p:nvGrpSpPr>
          <p:grpSpPr>
            <a:xfrm>
              <a:off x="721507" y="2363135"/>
              <a:ext cx="8443358" cy="1560348"/>
              <a:chOff x="721507" y="2487426"/>
              <a:chExt cx="8443358" cy="1560348"/>
            </a:xfrm>
          </p:grpSpPr>
          <p:sp>
            <p:nvSpPr>
              <p:cNvPr id="37" name="직사각형 36">
                <a:extLst>
                  <a:ext uri="{FF2B5EF4-FFF2-40B4-BE49-F238E27FC236}">
                    <a16:creationId xmlns="" xmlns:a16="http://schemas.microsoft.com/office/drawing/2014/main" id="{B84658FA-376E-45FC-B1DA-7389EDF0108E}"/>
                  </a:ext>
                </a:extLst>
              </p:cNvPr>
              <p:cNvSpPr/>
              <p:nvPr/>
            </p:nvSpPr>
            <p:spPr>
              <a:xfrm>
                <a:off x="799129" y="2848755"/>
                <a:ext cx="1000274" cy="400110"/>
              </a:xfrm>
              <a:prstGeom prst="rect">
                <a:avLst/>
              </a:prstGeom>
            </p:spPr>
            <p:txBody>
              <a:bodyPr wrap="none" lIns="0" tIns="0" rIns="0" bIns="0">
                <a:spAutoFit/>
              </a:bodyPr>
              <a:lstStyle/>
              <a:p>
                <a:pPr lvl="0">
                  <a:defRPr/>
                </a:pPr>
                <a:r>
                  <a:rPr lang="en-US" altLang="ko-KR" sz="1300" b="1" dirty="0">
                    <a:latin typeface="SamsungOne 400" panose="020B0503030303020204" pitchFamily="34" charset="0"/>
                    <a:ea typeface="맑은 고딕" panose="020B0503020000020004" pitchFamily="50" charset="-127"/>
                  </a:rPr>
                  <a:t>Condition for </a:t>
                </a:r>
              </a:p>
              <a:p>
                <a:pPr lvl="0">
                  <a:defRPr/>
                </a:pPr>
                <a:r>
                  <a:rPr lang="en-US" altLang="ko-KR" sz="1300" b="1" dirty="0">
                    <a:latin typeface="SamsungOne 400" panose="020B0503030303020204" pitchFamily="34" charset="0"/>
                    <a:ea typeface="맑은 고딕" panose="020B0503020000020004" pitchFamily="50" charset="-127"/>
                  </a:rPr>
                  <a:t>Execution</a:t>
                </a:r>
                <a:endParaRPr lang="ko-KR" altLang="en-US" sz="1300" b="1" dirty="0">
                  <a:latin typeface="SamsungOne 400" panose="020B0503030303020204" pitchFamily="34" charset="0"/>
                  <a:ea typeface="맑은 고딕" panose="020B0503020000020004" pitchFamily="50" charset="-127"/>
                </a:endParaRPr>
              </a:p>
            </p:txBody>
          </p:sp>
          <p:grpSp>
            <p:nvGrpSpPr>
              <p:cNvPr id="3" name="그룹 2">
                <a:extLst>
                  <a:ext uri="{FF2B5EF4-FFF2-40B4-BE49-F238E27FC236}">
                    <a16:creationId xmlns="" xmlns:a16="http://schemas.microsoft.com/office/drawing/2014/main" id="{2CD46F5B-9141-4FE7-93DD-2CE5884D3CBD}"/>
                  </a:ext>
                </a:extLst>
              </p:cNvPr>
              <p:cNvGrpSpPr/>
              <p:nvPr/>
            </p:nvGrpSpPr>
            <p:grpSpPr>
              <a:xfrm>
                <a:off x="799129" y="3685868"/>
                <a:ext cx="2235619" cy="345427"/>
                <a:chOff x="799129" y="3333452"/>
                <a:chExt cx="2235619" cy="345427"/>
              </a:xfrm>
            </p:grpSpPr>
            <p:sp>
              <p:nvSpPr>
                <p:cNvPr id="39" name="직사각형 38">
                  <a:extLst>
                    <a:ext uri="{FF2B5EF4-FFF2-40B4-BE49-F238E27FC236}">
                      <a16:creationId xmlns="" xmlns:a16="http://schemas.microsoft.com/office/drawing/2014/main" id="{3009C636-2C4A-4D74-850C-E8F17481057A}"/>
                    </a:ext>
                  </a:extLst>
                </p:cNvPr>
                <p:cNvSpPr/>
                <p:nvPr/>
              </p:nvSpPr>
              <p:spPr>
                <a:xfrm>
                  <a:off x="2157418" y="3333452"/>
                  <a:ext cx="87733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799129" y="3408396"/>
                  <a:ext cx="400751" cy="200055"/>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 </a:t>
                  </a:r>
                  <a:endParaRPr lang="ko-KR" altLang="en-US" sz="1300" b="1">
                    <a:solidFill>
                      <a:srgbClr val="0D0D0D"/>
                    </a:solidFill>
                    <a:latin typeface="SamsungOne 400" panose="020B0503030303020204" pitchFamily="34" charset="0"/>
                    <a:ea typeface="+mn-ea"/>
                  </a:endParaRPr>
                </a:p>
              </p:txBody>
            </p:sp>
          </p:grpSp>
          <p:cxnSp>
            <p:nvCxnSpPr>
              <p:cNvPr id="41" name="직선 연결선 40">
                <a:extLst>
                  <a:ext uri="{FF2B5EF4-FFF2-40B4-BE49-F238E27FC236}">
                    <a16:creationId xmlns="" xmlns:a16="http://schemas.microsoft.com/office/drawing/2014/main" id="{FB43893C-5B3E-499F-B708-C1785A475ABD}"/>
                  </a:ext>
                </a:extLst>
              </p:cNvPr>
              <p:cNvCxnSpPr>
                <a:cxnSpLocks/>
              </p:cNvCxnSpPr>
              <p:nvPr/>
            </p:nvCxnSpPr>
            <p:spPr>
              <a:xfrm>
                <a:off x="2063999" y="2488408"/>
                <a:ext cx="0" cy="15536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721507" y="2487426"/>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721507" y="4047774"/>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721507" y="3615652"/>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p:cNvSpPr/>
            <p:nvPr/>
          </p:nvSpPr>
          <p:spPr>
            <a:xfrm>
              <a:off x="2127051" y="2397744"/>
              <a:ext cx="2596984" cy="1034774"/>
            </a:xfrm>
            <a:prstGeom prst="rect">
              <a:avLst/>
            </a:prstGeom>
            <a:solidFill>
              <a:schemeClr val="bg1"/>
            </a:solidFill>
          </p:spPr>
          <p:txBody>
            <a:bodyPr wrap="none" lIns="0" tIns="0" rIns="0" bIns="0" anchor="ctr">
              <a:noAutofit/>
            </a:bodyPr>
            <a:lstStyle/>
            <a:p>
              <a:pPr marL="92075"/>
              <a:r>
                <a:rPr lang="en-US" altLang="ko-KR" sz="1300" dirty="0">
                  <a:latin typeface="D2Coding" panose="020B0609020101020101" pitchFamily="49" charset="-127"/>
                  <a:ea typeface="D2Coding" panose="020B0609020101020101" pitchFamily="49" charset="-127"/>
                </a:rPr>
                <a:t>1 mile = 1.61 kilometers</a:t>
              </a:r>
            </a:p>
            <a:p>
              <a:pPr marL="92075"/>
              <a:r>
                <a:rPr lang="en-US" altLang="ko-KR" sz="1300" dirty="0">
                  <a:latin typeface="D2Coding" panose="020B0609020101020101" pitchFamily="49" charset="-127"/>
                  <a:ea typeface="D2Coding" panose="020B0609020101020101" pitchFamily="49" charset="-127"/>
                </a:rPr>
                <a:t>2 mile = 3.22 kilometers</a:t>
              </a:r>
              <a:endParaRPr lang="x-none" altLang="ko-KR" sz="1300" dirty="0">
                <a:latin typeface="D2Coding" panose="020B0609020101020101" pitchFamily="49" charset="-127"/>
                <a:ea typeface="D2Coding" panose="020B0609020101020101" pitchFamily="49" charset="-127"/>
              </a:endParaRPr>
            </a:p>
            <a:p>
              <a:pPr marL="92075"/>
              <a:r>
                <a:rPr lang="en-US" altLang="ko-KR" sz="1300" dirty="0">
                  <a:latin typeface="D2Coding" panose="020B0609020101020101" pitchFamily="49" charset="-127"/>
                  <a:ea typeface="D2Coding" panose="020B0609020101020101" pitchFamily="49" charset="-127"/>
                </a:rPr>
                <a:t>3 mile = 4.83 kilometers</a:t>
              </a:r>
              <a:endParaRPr lang="x-none" altLang="ko-KR" sz="1300" dirty="0">
                <a:latin typeface="D2Coding" panose="020B0609020101020101" pitchFamily="49" charset="-127"/>
                <a:ea typeface="D2Coding" panose="020B0609020101020101" pitchFamily="49" charset="-127"/>
              </a:endParaRPr>
            </a:p>
            <a:p>
              <a:pPr marL="92075"/>
              <a:r>
                <a:rPr lang="en-US" altLang="ko-KR" sz="1300" dirty="0">
                  <a:latin typeface="D2Coding" panose="020B0609020101020101" pitchFamily="49" charset="-127"/>
                  <a:ea typeface="D2Coding" panose="020B0609020101020101" pitchFamily="49" charset="-127"/>
                </a:rPr>
                <a:t>4 mile = 6.44 kilometers</a:t>
              </a:r>
              <a:endParaRPr lang="x-none" altLang="ko-KR" sz="1300" dirty="0">
                <a:latin typeface="D2Coding" panose="020B0609020101020101" pitchFamily="49" charset="-127"/>
                <a:ea typeface="D2Coding" panose="020B0609020101020101" pitchFamily="49" charset="-127"/>
              </a:endParaRPr>
            </a:p>
            <a:p>
              <a:pPr marL="92075"/>
              <a:r>
                <a:rPr lang="en-US" altLang="ko-KR" sz="1300" dirty="0">
                  <a:latin typeface="D2Coding" panose="020B0609020101020101" pitchFamily="49" charset="-127"/>
                  <a:ea typeface="D2Coding" panose="020B0609020101020101" pitchFamily="49" charset="-127"/>
                </a:rPr>
                <a:t>5 mile = 8.05 kilometers</a:t>
              </a:r>
              <a:endParaRPr lang="x-none" altLang="ko-KR" sz="13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893465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 xmlns:a16="http://schemas.microsoft.com/office/drawing/2014/main" id="{49C621B8-E5E2-40DC-9782-5041116DEB0A}"/>
              </a:ext>
            </a:extLst>
          </p:cNvPr>
          <p:cNvSpPr/>
          <p:nvPr/>
        </p:nvSpPr>
        <p:spPr>
          <a:xfrm>
            <a:off x="778869" y="3926632"/>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rPr>
              <a:t>conversion formula </a:t>
            </a:r>
            <a:r>
              <a:rPr lang="en-US" altLang="ko-KR" sz="1300" dirty="0">
                <a:solidFill>
                  <a:schemeClr val="tx1"/>
                </a:solidFill>
                <a:latin typeface="SamsungOne 400" panose="020B0503030303020204" pitchFamily="34" charset="0"/>
                <a:ea typeface="SamsungOne 400" panose="020B0503030303020204" pitchFamily="34" charset="0"/>
              </a:rPr>
              <a:t>: Fahrenheit = Celsius × 9/5 + 32</a:t>
            </a:r>
            <a:endParaRPr lang="ko-KR" altLang="en-US" sz="1300" dirty="0">
              <a:solidFill>
                <a:schemeClr val="tx1"/>
              </a:solidFill>
              <a:latin typeface="SamsungOne 400" panose="020B0503030303020204" pitchFamily="34" charset="0"/>
            </a:endParaRPr>
          </a:p>
        </p:txBody>
      </p:sp>
      <p:sp>
        <p:nvSpPr>
          <p:cNvPr id="22" name="직사각형 21">
            <a:extLst>
              <a:ext uri="{FF2B5EF4-FFF2-40B4-BE49-F238E27FC236}">
                <a16:creationId xmlns="" xmlns:a16="http://schemas.microsoft.com/office/drawing/2014/main"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Q4.</a:t>
            </a:r>
          </a:p>
        </p:txBody>
      </p:sp>
      <p:sp>
        <p:nvSpPr>
          <p:cNvPr id="23" name="직사각형 22">
            <a:extLst>
              <a:ext uri="{FF2B5EF4-FFF2-40B4-BE49-F238E27FC236}">
                <a16:creationId xmlns="" xmlns:a16="http://schemas.microsoft.com/office/drawing/2014/main" id="{B8F21518-F59F-474A-B26A-1C69887221A2}"/>
              </a:ext>
            </a:extLst>
          </p:cNvPr>
          <p:cNvSpPr/>
          <p:nvPr/>
        </p:nvSpPr>
        <p:spPr>
          <a:xfrm>
            <a:off x="1328327" y="1361957"/>
            <a:ext cx="7739473"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Implement the cel2fah(</a:t>
            </a:r>
            <a:r>
              <a:rPr lang="en-US" altLang="ko-KR" sz="1300" dirty="0" err="1">
                <a:solidFill>
                  <a:srgbClr val="0D0D0D"/>
                </a:solidFill>
                <a:latin typeface="SamsungOne 400" panose="020B0503030303020204" pitchFamily="34" charset="0"/>
              </a:rPr>
              <a:t>cel</a:t>
            </a:r>
            <a:r>
              <a:rPr lang="en-US" altLang="ko-KR" sz="1300" dirty="0">
                <a:solidFill>
                  <a:srgbClr val="0D0D0D"/>
                </a:solidFill>
                <a:latin typeface="SamsungOne 400" panose="020B0503030303020204" pitchFamily="34" charset="0"/>
              </a:rPr>
              <a:t>) function that takes a temperature in Celsius (Celsius) as a parameter and returns it in Fahrenheit. Then, call this function to change from 10 to 50 degrees Celsius in units of 10 degrees, and output it in Fahrenheit temperature as the following result.</a:t>
            </a:r>
          </a:p>
        </p:txBody>
      </p:sp>
      <p:grpSp>
        <p:nvGrpSpPr>
          <p:cNvPr id="24" name="그룹 23">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6" name="직사각형 25">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grpSp>
        <p:nvGrpSpPr>
          <p:cNvPr id="2" name="그룹 1"/>
          <p:cNvGrpSpPr/>
          <p:nvPr/>
        </p:nvGrpSpPr>
        <p:grpSpPr>
          <a:xfrm>
            <a:off x="721507" y="2264661"/>
            <a:ext cx="8443358" cy="1560348"/>
            <a:chOff x="721507" y="2363135"/>
            <a:chExt cx="8443358" cy="1560348"/>
          </a:xfrm>
        </p:grpSpPr>
        <p:grpSp>
          <p:nvGrpSpPr>
            <p:cNvPr id="27" name="그룹 26">
              <a:extLst>
                <a:ext uri="{FF2B5EF4-FFF2-40B4-BE49-F238E27FC236}">
                  <a16:creationId xmlns="" xmlns:a16="http://schemas.microsoft.com/office/drawing/2014/main" id="{C9670C35-B857-4093-98A0-AB9364B8D008}"/>
                </a:ext>
              </a:extLst>
            </p:cNvPr>
            <p:cNvGrpSpPr/>
            <p:nvPr/>
          </p:nvGrpSpPr>
          <p:grpSpPr>
            <a:xfrm>
              <a:off x="721507" y="2363135"/>
              <a:ext cx="8443358" cy="1560348"/>
              <a:chOff x="721507" y="2487426"/>
              <a:chExt cx="8443358" cy="1560348"/>
            </a:xfrm>
          </p:grpSpPr>
          <p:sp>
            <p:nvSpPr>
              <p:cNvPr id="28" name="직사각형 27">
                <a:extLst>
                  <a:ext uri="{FF2B5EF4-FFF2-40B4-BE49-F238E27FC236}">
                    <a16:creationId xmlns="" xmlns:a16="http://schemas.microsoft.com/office/drawing/2014/main" id="{0BB70011-CEC7-43D6-9003-01FC3F92F5E4}"/>
                  </a:ext>
                </a:extLst>
              </p:cNvPr>
              <p:cNvSpPr/>
              <p:nvPr/>
            </p:nvSpPr>
            <p:spPr>
              <a:xfrm>
                <a:off x="799129" y="2865108"/>
                <a:ext cx="1000274" cy="400110"/>
              </a:xfrm>
              <a:prstGeom prst="rect">
                <a:avLst/>
              </a:prstGeom>
            </p:spPr>
            <p:txBody>
              <a:bodyPr wrap="none" lIns="0" tIns="0" rIns="0" bIns="0">
                <a:spAutoFit/>
              </a:bodyPr>
              <a:lstStyle/>
              <a:p>
                <a:pPr lvl="0">
                  <a:defRPr/>
                </a:pPr>
                <a:r>
                  <a:rPr lang="en-US" altLang="ko-KR" sz="1300" b="1" dirty="0">
                    <a:latin typeface="SamsungOne 400" panose="020B0503030303020204" pitchFamily="34" charset="0"/>
                    <a:ea typeface="맑은 고딕" panose="020B0503020000020004" pitchFamily="50" charset="-127"/>
                  </a:rPr>
                  <a:t>Condition for </a:t>
                </a:r>
              </a:p>
              <a:p>
                <a:pPr lvl="0">
                  <a:defRPr/>
                </a:pPr>
                <a:r>
                  <a:rPr lang="en-US" altLang="ko-KR" sz="1300" b="1" dirty="0">
                    <a:latin typeface="SamsungOne 400" panose="020B0503030303020204" pitchFamily="34" charset="0"/>
                    <a:ea typeface="맑은 고딕" panose="020B0503020000020004" pitchFamily="50" charset="-127"/>
                  </a:rPr>
                  <a:t>Execution</a:t>
                </a:r>
                <a:endParaRPr lang="ko-KR" altLang="en-US" sz="1300" b="1" dirty="0">
                  <a:latin typeface="SamsungOne 400" panose="020B0503030303020204" pitchFamily="34" charset="0"/>
                  <a:ea typeface="맑은 고딕" panose="020B0503020000020004" pitchFamily="50" charset="-127"/>
                </a:endParaRPr>
              </a:p>
            </p:txBody>
          </p:sp>
          <p:grpSp>
            <p:nvGrpSpPr>
              <p:cNvPr id="29" name="그룹 28">
                <a:extLst>
                  <a:ext uri="{FF2B5EF4-FFF2-40B4-BE49-F238E27FC236}">
                    <a16:creationId xmlns="" xmlns:a16="http://schemas.microsoft.com/office/drawing/2014/main" id="{71DFEBA6-6EB4-432A-867C-53FC2B5AC173}"/>
                  </a:ext>
                </a:extLst>
              </p:cNvPr>
              <p:cNvGrpSpPr/>
              <p:nvPr/>
            </p:nvGrpSpPr>
            <p:grpSpPr>
              <a:xfrm>
                <a:off x="799129" y="3685868"/>
                <a:ext cx="2315131" cy="345427"/>
                <a:chOff x="799129" y="3333452"/>
                <a:chExt cx="2315131" cy="345427"/>
              </a:xfrm>
            </p:grpSpPr>
            <p:sp>
              <p:nvSpPr>
                <p:cNvPr id="36" name="직사각형 35">
                  <a:extLst>
                    <a:ext uri="{FF2B5EF4-FFF2-40B4-BE49-F238E27FC236}">
                      <a16:creationId xmlns="" xmlns:a16="http://schemas.microsoft.com/office/drawing/2014/main" id="{21795B87-E572-49FA-BE9E-A46D7F22686E}"/>
                    </a:ext>
                  </a:extLst>
                </p:cNvPr>
                <p:cNvSpPr/>
                <p:nvPr/>
              </p:nvSpPr>
              <p:spPr>
                <a:xfrm>
                  <a:off x="2157417" y="3333452"/>
                  <a:ext cx="95684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38" name="직사각형 37">
                  <a:extLst>
                    <a:ext uri="{FF2B5EF4-FFF2-40B4-BE49-F238E27FC236}">
                      <a16:creationId xmlns="" xmlns:a16="http://schemas.microsoft.com/office/drawing/2014/main" id="{A36A0C49-901D-410A-BF08-788EDC1C7B28}"/>
                    </a:ext>
                  </a:extLst>
                </p:cNvPr>
                <p:cNvSpPr/>
                <p:nvPr/>
              </p:nvSpPr>
              <p:spPr>
                <a:xfrm>
                  <a:off x="799129" y="3408396"/>
                  <a:ext cx="362279" cy="200055"/>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a:t>
                  </a:r>
                  <a:endParaRPr lang="ko-KR" altLang="en-US" sz="1300" b="1">
                    <a:solidFill>
                      <a:srgbClr val="0D0D0D"/>
                    </a:solidFill>
                    <a:latin typeface="SamsungOne 400" panose="020B0503030303020204" pitchFamily="34" charset="0"/>
                    <a:ea typeface="+mn-ea"/>
                  </a:endParaRPr>
                </a:p>
              </p:txBody>
            </p:sp>
          </p:grpSp>
          <p:cxnSp>
            <p:nvCxnSpPr>
              <p:cNvPr id="30" name="직선 연결선 29">
                <a:extLst>
                  <a:ext uri="{FF2B5EF4-FFF2-40B4-BE49-F238E27FC236}">
                    <a16:creationId xmlns="" xmlns:a16="http://schemas.microsoft.com/office/drawing/2014/main" id="{710B1B9F-8BEE-4092-9549-2359F4220212}"/>
                  </a:ext>
                </a:extLst>
              </p:cNvPr>
              <p:cNvCxnSpPr>
                <a:cxnSpLocks/>
              </p:cNvCxnSpPr>
              <p:nvPr/>
            </p:nvCxnSpPr>
            <p:spPr>
              <a:xfrm>
                <a:off x="2063999" y="2488408"/>
                <a:ext cx="0" cy="15536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04337666-A755-4814-A30B-F0A4853EEEC8}"/>
                  </a:ext>
                </a:extLst>
              </p:cNvPr>
              <p:cNvCxnSpPr/>
              <p:nvPr/>
            </p:nvCxnSpPr>
            <p:spPr>
              <a:xfrm>
                <a:off x="721507" y="2487426"/>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399F3470-350F-4DF9-8857-EE0A187135E1}"/>
                  </a:ext>
                </a:extLst>
              </p:cNvPr>
              <p:cNvCxnSpPr/>
              <p:nvPr/>
            </p:nvCxnSpPr>
            <p:spPr>
              <a:xfrm>
                <a:off x="721507" y="4047774"/>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AC71371B-D3A8-4D9F-8845-7781710A1067}"/>
                  </a:ext>
                </a:extLst>
              </p:cNvPr>
              <p:cNvCxnSpPr/>
              <p:nvPr/>
            </p:nvCxnSpPr>
            <p:spPr>
              <a:xfrm>
                <a:off x="721507" y="3615652"/>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5" name="직사각형 34"/>
            <p:cNvSpPr/>
            <p:nvPr/>
          </p:nvSpPr>
          <p:spPr>
            <a:xfrm>
              <a:off x="2162220" y="2418844"/>
              <a:ext cx="3879854" cy="1020707"/>
            </a:xfrm>
            <a:prstGeom prst="rect">
              <a:avLst/>
            </a:prstGeom>
            <a:solidFill>
              <a:schemeClr val="bg1"/>
            </a:solidFill>
          </p:spPr>
          <p:txBody>
            <a:bodyPr wrap="none" lIns="0" tIns="0" rIns="0" bIns="0" anchor="ctr">
              <a:noAutofit/>
            </a:bodyPr>
            <a:lstStyle/>
            <a:p>
              <a:pPr marL="92075">
                <a:lnSpc>
                  <a:spcPts val="1500"/>
                </a:lnSpc>
              </a:pPr>
              <a:r>
                <a:rPr lang="en-US" altLang="ko-KR" sz="1300" dirty="0">
                  <a:latin typeface="D2Coding" panose="020B0609020101020101" pitchFamily="49" charset="-127"/>
                  <a:ea typeface="D2Coding" panose="020B0609020101020101" pitchFamily="49" charset="-127"/>
                </a:rPr>
                <a:t>10 degrees Celsius = 50.0 degrees Fahrenheit</a:t>
              </a:r>
            </a:p>
            <a:p>
              <a:pPr marL="92075">
                <a:lnSpc>
                  <a:spcPts val="1500"/>
                </a:lnSpc>
              </a:pPr>
              <a:r>
                <a:rPr lang="en-US" altLang="ko-KR" sz="1300" dirty="0">
                  <a:latin typeface="D2Coding" panose="020B0609020101020101" pitchFamily="49" charset="-127"/>
                  <a:ea typeface="D2Coding" panose="020B0609020101020101" pitchFamily="49" charset="-127"/>
                </a:rPr>
                <a:t>20 degrees Celsius = 68.0 degrees Fahrenheit</a:t>
              </a:r>
              <a:endParaRPr lang="x-none" altLang="ko-KR" sz="1300" dirty="0">
                <a:latin typeface="D2Coding" panose="020B0609020101020101" pitchFamily="49" charset="-127"/>
                <a:ea typeface="D2Coding" panose="020B0609020101020101" pitchFamily="49" charset="-127"/>
              </a:endParaRPr>
            </a:p>
            <a:p>
              <a:pPr marL="92075">
                <a:lnSpc>
                  <a:spcPts val="1500"/>
                </a:lnSpc>
              </a:pPr>
              <a:r>
                <a:rPr lang="en-US" altLang="ko-KR" sz="1300" dirty="0">
                  <a:latin typeface="D2Coding" panose="020B0609020101020101" pitchFamily="49" charset="-127"/>
                  <a:ea typeface="D2Coding" panose="020B0609020101020101" pitchFamily="49" charset="-127"/>
                </a:rPr>
                <a:t>30 degrees Celsius = 86.0 degrees Fahrenheit</a:t>
              </a:r>
              <a:endParaRPr lang="x-none" altLang="ko-KR" sz="1300" dirty="0">
                <a:latin typeface="D2Coding" panose="020B0609020101020101" pitchFamily="49" charset="-127"/>
                <a:ea typeface="D2Coding" panose="020B0609020101020101" pitchFamily="49" charset="-127"/>
              </a:endParaRPr>
            </a:p>
            <a:p>
              <a:pPr marL="92075">
                <a:lnSpc>
                  <a:spcPts val="1500"/>
                </a:lnSpc>
              </a:pPr>
              <a:r>
                <a:rPr lang="en-US" altLang="ko-KR" sz="1300" dirty="0">
                  <a:latin typeface="D2Coding" panose="020B0609020101020101" pitchFamily="49" charset="-127"/>
                  <a:ea typeface="D2Coding" panose="020B0609020101020101" pitchFamily="49" charset="-127"/>
                </a:rPr>
                <a:t>40 degrees Celsius = 104.0 degrees Fahrenheit</a:t>
              </a:r>
              <a:endParaRPr lang="x-none" altLang="ko-KR" sz="1300" dirty="0">
                <a:latin typeface="D2Coding" panose="020B0609020101020101" pitchFamily="49" charset="-127"/>
                <a:ea typeface="D2Coding" panose="020B0609020101020101" pitchFamily="49" charset="-127"/>
              </a:endParaRPr>
            </a:p>
            <a:p>
              <a:pPr marL="92075">
                <a:lnSpc>
                  <a:spcPts val="1500"/>
                </a:lnSpc>
              </a:pPr>
              <a:r>
                <a:rPr lang="en-US" altLang="ko-KR" sz="1300" dirty="0">
                  <a:latin typeface="D2Coding" panose="020B0609020101020101" pitchFamily="49" charset="-127"/>
                  <a:ea typeface="D2Coding" panose="020B0609020101020101" pitchFamily="49" charset="-127"/>
                </a:rPr>
                <a:t>50 degrees Celsius = 122.0 degrees Fahrenheit</a:t>
              </a:r>
              <a:endParaRPr lang="x-none" altLang="ko-KR" sz="13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4633632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Let’s code</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Tree>
    <p:extLst>
      <p:ext uri="{BB962C8B-B14F-4D97-AF65-F5344CB8AC3E}">
        <p14:creationId xmlns:p14="http://schemas.microsoft.com/office/powerpoint/2010/main" val="4561771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6" name="직사각형 15">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1.1. Various string processing functions and methods</a:t>
            </a:r>
            <a:endParaRPr lang="ko-KR" altLang="en-US" b="1" dirty="0">
              <a:latin typeface="Samsung Sharp Sans" pitchFamily="2" charset="0"/>
            </a:endParaRPr>
          </a:p>
        </p:txBody>
      </p:sp>
      <p:sp>
        <p:nvSpPr>
          <p:cNvPr id="19" name="직사각형 18">
            <a:extLst>
              <a:ext uri="{FF2B5EF4-FFF2-40B4-BE49-F238E27FC236}">
                <a16:creationId xmlns="" xmlns:a16="http://schemas.microsoft.com/office/drawing/2014/main" id="{90EFA62F-9637-4E5A-AAB1-9E61461D75DD}"/>
              </a:ext>
            </a:extLst>
          </p:cNvPr>
          <p:cNvSpPr/>
          <p:nvPr/>
        </p:nvSpPr>
        <p:spPr>
          <a:xfrm>
            <a:off x="580388" y="2004963"/>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Let's dive deeper into the string methods we learned in unit 14.</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count method applicable to strings.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Also, let's get the length of a string using the </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 function.</a:t>
            </a:r>
          </a:p>
        </p:txBody>
      </p:sp>
      <p:sp>
        <p:nvSpPr>
          <p:cNvPr id="22" name="직사각형 21">
            <a:extLst>
              <a:ext uri="{FF2B5EF4-FFF2-40B4-BE49-F238E27FC236}">
                <a16:creationId xmlns="" xmlns:a16="http://schemas.microsoft.com/office/drawing/2014/main" id="{F1B12DA7-C15F-4B00-8AB3-088BA5E0B6A4}"/>
              </a:ext>
            </a:extLst>
          </p:cNvPr>
          <p:cNvSpPr/>
          <p:nvPr/>
        </p:nvSpPr>
        <p:spPr>
          <a:xfrm>
            <a:off x="690340" y="280773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string count method returns the number of occurrences of a substring in a string.</a:t>
            </a:r>
          </a:p>
        </p:txBody>
      </p:sp>
      <p:sp>
        <p:nvSpPr>
          <p:cNvPr id="23" name="직사각형 22">
            <a:extLst>
              <a:ext uri="{FF2B5EF4-FFF2-40B4-BE49-F238E27FC236}">
                <a16:creationId xmlns="" xmlns:a16="http://schemas.microsoft.com/office/drawing/2014/main" id="{F1B12DA7-C15F-4B00-8AB3-088BA5E0B6A4}"/>
              </a:ext>
            </a:extLst>
          </p:cNvPr>
          <p:cNvSpPr/>
          <p:nvPr/>
        </p:nvSpPr>
        <p:spPr>
          <a:xfrm>
            <a:off x="690339" y="3898358"/>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addition to the methods mentioned above, built-in functions can also be applied to strings. The </a:t>
            </a:r>
            <a:r>
              <a:rPr lang="en-US" altLang="ko-KR" sz="1300" dirty="0" err="1">
                <a:solidFill>
                  <a:prstClr val="black">
                    <a:lumMod val="85000"/>
                    <a:lumOff val="15000"/>
                  </a:prstClr>
                </a:solidFill>
                <a:latin typeface="SamsungOne 400" panose="020B0503030303020204" pitchFamily="34" charset="0"/>
              </a:rPr>
              <a:t>len</a:t>
            </a:r>
            <a:r>
              <a:rPr lang="en-US" altLang="ko-KR" sz="1300" dirty="0">
                <a:solidFill>
                  <a:prstClr val="black">
                    <a:lumMod val="85000"/>
                    <a:lumOff val="15000"/>
                  </a:prstClr>
                </a:solidFill>
                <a:latin typeface="SamsungOne 400" panose="020B0503030303020204" pitchFamily="34" charset="0"/>
              </a:rPr>
              <a:t> function returns the length of a string.</a:t>
            </a:r>
          </a:p>
        </p:txBody>
      </p:sp>
      <p:grpSp>
        <p:nvGrpSpPr>
          <p:cNvPr id="2" name="그룹 1"/>
          <p:cNvGrpSpPr/>
          <p:nvPr/>
        </p:nvGrpSpPr>
        <p:grpSpPr>
          <a:xfrm>
            <a:off x="736147" y="3038658"/>
            <a:ext cx="7190998" cy="727270"/>
            <a:chOff x="736147" y="3052726"/>
            <a:chExt cx="7190998" cy="727270"/>
          </a:xfrm>
        </p:grpSpPr>
        <p:pic>
          <p:nvPicPr>
            <p:cNvPr id="5" name="그림 4">
              <a:extLst>
                <a:ext uri="{FF2B5EF4-FFF2-40B4-BE49-F238E27FC236}">
                  <a16:creationId xmlns="" xmlns:a16="http://schemas.microsoft.com/office/drawing/2014/main" id="{03A5B0D6-2763-486D-8888-7EE57D792702}"/>
                </a:ext>
              </a:extLst>
            </p:cNvPr>
            <p:cNvPicPr>
              <a:picLocks noChangeAspect="1"/>
            </p:cNvPicPr>
            <p:nvPr/>
          </p:nvPicPr>
          <p:blipFill>
            <a:blip r:embed="rId4"/>
            <a:stretch>
              <a:fillRect/>
            </a:stretch>
          </p:blipFill>
          <p:spPr>
            <a:xfrm>
              <a:off x="736147" y="3052726"/>
              <a:ext cx="7190998" cy="727270"/>
            </a:xfrm>
            <a:prstGeom prst="rect">
              <a:avLst/>
            </a:prstGeom>
          </p:spPr>
        </p:pic>
        <p:sp>
          <p:nvSpPr>
            <p:cNvPr id="20" name="직사각형 19"/>
            <p:cNvSpPr/>
            <p:nvPr/>
          </p:nvSpPr>
          <p:spPr>
            <a:xfrm>
              <a:off x="2838465" y="3172264"/>
              <a:ext cx="2802680" cy="351693"/>
            </a:xfrm>
            <a:prstGeom prst="rect">
              <a:avLst/>
            </a:prstGeom>
            <a:solidFill>
              <a:srgbClr val="F7F7F7"/>
            </a:solidFill>
          </p:spPr>
          <p:txBody>
            <a:bodyPr wrap="none" lIns="0" tIns="0" rIns="0" bIns="0" anchor="ctr">
              <a:noAutofit/>
            </a:bodyPr>
            <a:lstStyle/>
            <a:p>
              <a:pPr>
                <a:buSzPct val="120000"/>
                <a:defRPr/>
              </a:pPr>
              <a:r>
                <a:rPr lang="en-US" altLang="ko-KR" sz="1100" i="1" dirty="0">
                  <a:solidFill>
                    <a:srgbClr val="2E8489"/>
                  </a:solidFill>
                  <a:latin typeface="D2Coding" panose="020B0609020101020101" pitchFamily="49" charset="-127"/>
                  <a:ea typeface="D2Coding" panose="020B0609020101020101" pitchFamily="49" charset="-127"/>
                </a:rPr>
                <a:t># Date of birth example</a:t>
              </a:r>
            </a:p>
            <a:p>
              <a:pPr>
                <a:buSzPct val="120000"/>
                <a:defRPr/>
              </a:pPr>
              <a:r>
                <a:rPr lang="en-US" altLang="ko-KR" sz="1100" i="1" dirty="0">
                  <a:solidFill>
                    <a:srgbClr val="2E8489"/>
                  </a:solidFill>
                  <a:latin typeface="D2Coding" panose="020B0609020101020101" pitchFamily="49" charset="-127"/>
                  <a:ea typeface="D2Coding" panose="020B0609020101020101" pitchFamily="49" charset="-127"/>
                </a:rPr>
                <a:t># Tell you how many times '.' </a:t>
              </a:r>
              <a:r>
                <a:rPr lang="en-US" altLang="ko-KR" sz="1100" i="1" dirty="0" smtClean="0">
                  <a:solidFill>
                    <a:srgbClr val="2E8489"/>
                  </a:solidFill>
                  <a:latin typeface="D2Coding" panose="020B0609020101020101" pitchFamily="49" charset="-127"/>
                  <a:ea typeface="D2Coding" panose="020B0609020101020101" pitchFamily="49" charset="-127"/>
                </a:rPr>
                <a:t>occurs</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grpSp>
        <p:nvGrpSpPr>
          <p:cNvPr id="3" name="그룹 2"/>
          <p:cNvGrpSpPr/>
          <p:nvPr/>
        </p:nvGrpSpPr>
        <p:grpSpPr>
          <a:xfrm>
            <a:off x="736147" y="4334094"/>
            <a:ext cx="7190998" cy="743615"/>
            <a:chOff x="736147" y="4334094"/>
            <a:chExt cx="7190998" cy="743615"/>
          </a:xfrm>
        </p:grpSpPr>
        <p:pic>
          <p:nvPicPr>
            <p:cNvPr id="7" name="그림 6">
              <a:extLst>
                <a:ext uri="{FF2B5EF4-FFF2-40B4-BE49-F238E27FC236}">
                  <a16:creationId xmlns="" xmlns:a16="http://schemas.microsoft.com/office/drawing/2014/main" id="{456306CA-FDCD-4895-926F-E996BF65294F}"/>
                </a:ext>
              </a:extLst>
            </p:cNvPr>
            <p:cNvPicPr>
              <a:picLocks noChangeAspect="1"/>
            </p:cNvPicPr>
            <p:nvPr/>
          </p:nvPicPr>
          <p:blipFill>
            <a:blip r:embed="rId5"/>
            <a:stretch>
              <a:fillRect/>
            </a:stretch>
          </p:blipFill>
          <p:spPr>
            <a:xfrm>
              <a:off x="736147" y="4334094"/>
              <a:ext cx="7190998" cy="743615"/>
            </a:xfrm>
            <a:prstGeom prst="rect">
              <a:avLst/>
            </a:prstGeom>
          </p:spPr>
        </p:pic>
        <p:sp>
          <p:nvSpPr>
            <p:cNvPr id="25" name="직사각형 24"/>
            <p:cNvSpPr/>
            <p:nvPr/>
          </p:nvSpPr>
          <p:spPr>
            <a:xfrm>
              <a:off x="4123315" y="4576688"/>
              <a:ext cx="2802680" cy="192259"/>
            </a:xfrm>
            <a:prstGeom prst="rect">
              <a:avLst/>
            </a:prstGeom>
            <a:solidFill>
              <a:srgbClr val="F7F7F7"/>
            </a:solidFill>
          </p:spPr>
          <p:txBody>
            <a:bodyPr wrap="none" lIns="0" tIns="0" rIns="0" bIns="0" anchor="ctr">
              <a:noAutofit/>
            </a:bodyPr>
            <a:lstStyle/>
            <a:p>
              <a:pPr>
                <a:buSzPct val="120000"/>
                <a:defRPr/>
              </a:pPr>
              <a:r>
                <a:rPr lang="en-US" altLang="ko-KR" sz="1100" i="1" dirty="0">
                  <a:solidFill>
                    <a:srgbClr val="2E8489"/>
                  </a:solidFill>
                  <a:latin typeface="D2Coding" panose="020B0609020101020101" pitchFamily="49" charset="-127"/>
                  <a:ea typeface="D2Coding" panose="020B0609020101020101" pitchFamily="49" charset="-127"/>
                </a:rPr>
                <a:t># Return the length of the string birth</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2555848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2" name="직사각형 1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3" name="직사각형 1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4" name="TextBox 13">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1.2. String processing using built-in functions</a:t>
            </a:r>
            <a:endParaRPr lang="ko-KR" altLang="en-US" b="1" dirty="0">
              <a:latin typeface="Samsung Sharp Sans" pitchFamily="2" charset="0"/>
            </a:endParaRPr>
          </a:p>
        </p:txBody>
      </p:sp>
      <p:sp>
        <p:nvSpPr>
          <p:cNvPr id="15" name="직사각형 14">
            <a:extLst>
              <a:ext uri="{FF2B5EF4-FFF2-40B4-BE49-F238E27FC236}">
                <a16:creationId xmlns="" xmlns:a16="http://schemas.microsoft.com/office/drawing/2014/main" id="{90EFA62F-9637-4E5A-AAB1-9E61461D75DD}"/>
              </a:ext>
            </a:extLst>
          </p:cNvPr>
          <p:cNvSpPr/>
          <p:nvPr/>
        </p:nvSpPr>
        <p:spPr>
          <a:xfrm>
            <a:off x="580388" y="2008137"/>
            <a:ext cx="888761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use the max and min functions to get the largest and smallest characters. The criterion of greater or lesser is based on the Unicode code value.</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Unicode is an industry standard code system to defines characters that can be used in computers.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ord</a:t>
            </a:r>
            <a:r>
              <a:rPr lang="en-US" altLang="ko-KR" sz="1300" dirty="0">
                <a:solidFill>
                  <a:schemeClr val="tx1"/>
                </a:solidFill>
                <a:latin typeface="SamsungOne 400" panose="020B0503030303020204" pitchFamily="34" charset="0"/>
                <a:ea typeface="SamsungOne 400" panose="020B0503030303020204" pitchFamily="34" charset="0"/>
              </a:rPr>
              <a:t> function can get the Unicode value for a character, and the </a:t>
            </a:r>
            <a:r>
              <a:rPr lang="en-US" altLang="ko-KR" sz="1300" dirty="0" err="1">
                <a:solidFill>
                  <a:schemeClr val="tx1"/>
                </a:solidFill>
                <a:latin typeface="SamsungOne 400" panose="020B0503030303020204" pitchFamily="34" charset="0"/>
                <a:ea typeface="SamsungOne 400" panose="020B0503030303020204" pitchFamily="34" charset="0"/>
              </a:rPr>
              <a:t>chr</a:t>
            </a:r>
            <a:r>
              <a:rPr lang="en-US" altLang="ko-KR" sz="1300" dirty="0">
                <a:solidFill>
                  <a:schemeClr val="tx1"/>
                </a:solidFill>
                <a:latin typeface="SamsungOne 400" panose="020B0503030303020204" pitchFamily="34" charset="0"/>
                <a:ea typeface="SamsungOne 400" panose="020B0503030303020204" pitchFamily="34" charset="0"/>
              </a:rPr>
              <a:t> value returns the character corresponding to the input Unicode value.</a:t>
            </a:r>
          </a:p>
        </p:txBody>
      </p:sp>
      <p:grpSp>
        <p:nvGrpSpPr>
          <p:cNvPr id="2" name="그룹 1"/>
          <p:cNvGrpSpPr/>
          <p:nvPr/>
        </p:nvGrpSpPr>
        <p:grpSpPr>
          <a:xfrm>
            <a:off x="580388" y="3242326"/>
            <a:ext cx="8887612" cy="2696558"/>
            <a:chOff x="580388" y="3242326"/>
            <a:chExt cx="8887612" cy="2696558"/>
          </a:xfrm>
        </p:grpSpPr>
        <p:pic>
          <p:nvPicPr>
            <p:cNvPr id="4" name="그림 3">
              <a:extLst>
                <a:ext uri="{FF2B5EF4-FFF2-40B4-BE49-F238E27FC236}">
                  <a16:creationId xmlns="" xmlns:a16="http://schemas.microsoft.com/office/drawing/2014/main" id="{2386D9E0-15E8-4EAE-B53E-1E1D91465440}"/>
                </a:ext>
              </a:extLst>
            </p:cNvPr>
            <p:cNvPicPr>
              <a:picLocks noChangeAspect="1"/>
            </p:cNvPicPr>
            <p:nvPr/>
          </p:nvPicPr>
          <p:blipFill>
            <a:blip r:embed="rId4"/>
            <a:stretch>
              <a:fillRect/>
            </a:stretch>
          </p:blipFill>
          <p:spPr>
            <a:xfrm>
              <a:off x="580388" y="3242327"/>
              <a:ext cx="7293149" cy="2696557"/>
            </a:xfrm>
            <a:prstGeom prst="rect">
              <a:avLst/>
            </a:prstGeom>
          </p:spPr>
        </p:pic>
        <p:sp>
          <p:nvSpPr>
            <p:cNvPr id="16" name="직사각형 15"/>
            <p:cNvSpPr/>
            <p:nvPr/>
          </p:nvSpPr>
          <p:spPr>
            <a:xfrm>
              <a:off x="2268723" y="4151278"/>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Return a Unicode value of 9</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18" name="직사각형 17"/>
            <p:cNvSpPr/>
            <p:nvPr/>
          </p:nvSpPr>
          <p:spPr>
            <a:xfrm>
              <a:off x="2268723" y="5441694"/>
              <a:ext cx="6178926" cy="22071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Return the character corresponding to Unicode values 57 and 46</a:t>
              </a:r>
              <a:endParaRPr lang="x-none" altLang="ko-KR" sz="1200" i="1" dirty="0">
                <a:solidFill>
                  <a:srgbClr val="2E8489"/>
                </a:solidFill>
                <a:latin typeface="D2Coding" panose="020B0609020101020101" pitchFamily="49" charset="-127"/>
                <a:ea typeface="D2Coding" panose="020B0609020101020101" pitchFamily="49" charset="-127"/>
              </a:endParaRPr>
            </a:p>
          </p:txBody>
        </p:sp>
        <p:pic>
          <p:nvPicPr>
            <p:cNvPr id="19" name="그림 18">
              <a:extLst>
                <a:ext uri="{FF2B5EF4-FFF2-40B4-BE49-F238E27FC236}">
                  <a16:creationId xmlns="" xmlns:a16="http://schemas.microsoft.com/office/drawing/2014/main" id="{2386D9E0-15E8-4EAE-B53E-1E1D91465440}"/>
                </a:ext>
              </a:extLst>
            </p:cNvPr>
            <p:cNvPicPr>
              <a:picLocks noChangeAspect="1"/>
            </p:cNvPicPr>
            <p:nvPr/>
          </p:nvPicPr>
          <p:blipFill rotWithShape="1">
            <a:blip r:embed="rId4"/>
            <a:srcRect l="74050"/>
            <a:stretch/>
          </p:blipFill>
          <p:spPr>
            <a:xfrm>
              <a:off x="7575452" y="3242326"/>
              <a:ext cx="1892548" cy="2696557"/>
            </a:xfrm>
            <a:prstGeom prst="rect">
              <a:avLst/>
            </a:prstGeom>
          </p:spPr>
        </p:pic>
        <p:sp>
          <p:nvSpPr>
            <p:cNvPr id="17" name="직사각형 16"/>
            <p:cNvSpPr/>
            <p:nvPr/>
          </p:nvSpPr>
          <p:spPr>
            <a:xfrm>
              <a:off x="2268722" y="4801448"/>
              <a:ext cx="6411043" cy="213684"/>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Return the Unicode value of the smallest Unicode value within the string</a:t>
              </a:r>
              <a:r>
                <a:rPr lang="ko-KR" altLang="en-US" sz="1200" i="1" dirty="0">
                  <a:solidFill>
                    <a:srgbClr val="2E8489"/>
                  </a:solidFill>
                  <a:latin typeface="D2Coding" panose="020B0609020101020101" pitchFamily="49" charset="-127"/>
                  <a:ea typeface="D2Coding" panose="020B0609020101020101" pitchFamily="49" charset="-127"/>
                </a:rPr>
                <a:t> </a:t>
              </a:r>
              <a:r>
                <a:rPr lang="en-US" altLang="ko-KR" sz="1200" i="1" dirty="0">
                  <a:solidFill>
                    <a:srgbClr val="2E8489"/>
                  </a:solidFill>
                  <a:latin typeface="D2Coding" panose="020B0609020101020101" pitchFamily="49" charset="-127"/>
                  <a:ea typeface="D2Coding" panose="020B0609020101020101" pitchFamily="49" charset="-127"/>
                </a:rPr>
                <a:t>birth</a:t>
              </a:r>
              <a:endParaRPr lang="x-none" altLang="ko-KR" sz="12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7431511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8" name="직사각형 1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9" name="TextBox 18">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1.3. Various string methods</a:t>
            </a:r>
            <a:endParaRPr lang="ko-KR" altLang="en-US" b="1" dirty="0">
              <a:latin typeface="Samsung Sharp Sans" pitchFamily="2" charset="0"/>
            </a:endParaRPr>
          </a:p>
        </p:txBody>
      </p:sp>
      <p:sp>
        <p:nvSpPr>
          <p:cNvPr id="20" name="직사각형 19">
            <a:extLst>
              <a:ext uri="{FF2B5EF4-FFF2-40B4-BE49-F238E27FC236}">
                <a16:creationId xmlns="" xmlns:a16="http://schemas.microsoft.com/office/drawing/2014/main" id="{90EFA62F-9637-4E5A-AAB1-9E61461D75DD}"/>
              </a:ext>
            </a:extLst>
          </p:cNvPr>
          <p:cNvSpPr/>
          <p:nvPr/>
        </p:nvSpPr>
        <p:spPr>
          <a:xfrm>
            <a:off x="580388" y="200147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various string methods and how to use them.</a:t>
            </a:r>
          </a:p>
        </p:txBody>
      </p:sp>
      <p:grpSp>
        <p:nvGrpSpPr>
          <p:cNvPr id="2" name="그룹 1"/>
          <p:cNvGrpSpPr/>
          <p:nvPr/>
        </p:nvGrpSpPr>
        <p:grpSpPr>
          <a:xfrm>
            <a:off x="590473" y="2267862"/>
            <a:ext cx="7173755" cy="3971771"/>
            <a:chOff x="590473" y="2253794"/>
            <a:chExt cx="7173755" cy="3971771"/>
          </a:xfrm>
        </p:grpSpPr>
        <p:pic>
          <p:nvPicPr>
            <p:cNvPr id="6" name="그림 5">
              <a:extLst>
                <a:ext uri="{FF2B5EF4-FFF2-40B4-BE49-F238E27FC236}">
                  <a16:creationId xmlns="" xmlns:a16="http://schemas.microsoft.com/office/drawing/2014/main" id="{E8AE8FB2-A728-4FD9-A821-39DB04B62194}"/>
                </a:ext>
              </a:extLst>
            </p:cNvPr>
            <p:cNvPicPr>
              <a:picLocks noChangeAspect="1"/>
            </p:cNvPicPr>
            <p:nvPr/>
          </p:nvPicPr>
          <p:blipFill>
            <a:blip r:embed="rId4"/>
            <a:stretch>
              <a:fillRect/>
            </a:stretch>
          </p:blipFill>
          <p:spPr>
            <a:xfrm>
              <a:off x="590473" y="2253794"/>
              <a:ext cx="7173755" cy="3971771"/>
            </a:xfrm>
            <a:prstGeom prst="rect">
              <a:avLst/>
            </a:prstGeom>
          </p:spPr>
        </p:pic>
        <p:sp>
          <p:nvSpPr>
            <p:cNvPr id="15" name="직사각형 14"/>
            <p:cNvSpPr/>
            <p:nvPr/>
          </p:nvSpPr>
          <p:spPr>
            <a:xfrm>
              <a:off x="2341899" y="2516021"/>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Number of occurrences of the ‘o’ character</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1" name="직사각형 20"/>
            <p:cNvSpPr/>
            <p:nvPr/>
          </p:nvSpPr>
          <p:spPr>
            <a:xfrm>
              <a:off x="2341899" y="3173067"/>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Number of occurrences of the ‘k’ character</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2" name="직사각형 21"/>
            <p:cNvSpPr/>
            <p:nvPr/>
          </p:nvSpPr>
          <p:spPr>
            <a:xfrm>
              <a:off x="2243425" y="3818752"/>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Return the index when the ‘o’ character appears</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3" name="직사각형 22"/>
            <p:cNvSpPr/>
            <p:nvPr/>
          </p:nvSpPr>
          <p:spPr>
            <a:xfrm>
              <a:off x="2334865" y="4471881"/>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Return the index when the ‘on’ character appears</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4" name="직사각형 23"/>
            <p:cNvSpPr/>
            <p:nvPr/>
          </p:nvSpPr>
          <p:spPr>
            <a:xfrm>
              <a:off x="2504303" y="5119487"/>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Does it start with the character ‘I’?</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5" name="직사각형 24"/>
            <p:cNvSpPr/>
            <p:nvPr/>
          </p:nvSpPr>
          <p:spPr>
            <a:xfrm>
              <a:off x="2504303" y="5776658"/>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Does it end with the character ‘python’?</a:t>
              </a:r>
              <a:endParaRPr lang="x-none" altLang="ko-KR" sz="11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1215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a:solidFill>
                  <a:schemeClr val="bg1"/>
                </a:solidFill>
                <a:latin typeface="Samsung Sharp Sans Medium" pitchFamily="2" charset="0"/>
                <a:ea typeface="Samsung Sharp Sans Medium" pitchFamily="2" charset="0"/>
                <a:cs typeface="Samsung Sharp Sans Medium" pitchFamily="2" charset="0"/>
              </a:rPr>
              <a:t>Unit learning objective (2/4)</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17</a:t>
            </a:r>
            <a:endParaRPr lang="en-US" altLang="ko-KR" sz="160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 xmlns:a16="http://schemas.microsoft.com/office/drawing/2014/main" id="{984F8C8F-7043-44DF-886E-249096684907}"/>
              </a:ext>
            </a:extLst>
          </p:cNvPr>
          <p:cNvSpPr/>
          <p:nvPr/>
        </p:nvSpPr>
        <p:spPr>
          <a:xfrm>
            <a:off x="711202" y="1821181"/>
            <a:ext cx="8801287" cy="252984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how to use built-in functions.</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Understand the need for user-defined functions and learn how to define them.</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how to define and call a user-defined function using the def statement.</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how to use parameters to pass values to the called function.</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the types of type errors that occur when using parameters and how to deal with errors when they occur.</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how to efficiently pass values using variable parameters, default parameters, and keyword parameters.</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function return statements using return.</a:t>
            </a:r>
          </a:p>
        </p:txBody>
      </p:sp>
      <p:grpSp>
        <p:nvGrpSpPr>
          <p:cNvPr id="11" name="그룹 10"/>
          <p:cNvGrpSpPr/>
          <p:nvPr/>
        </p:nvGrpSpPr>
        <p:grpSpPr>
          <a:xfrm>
            <a:off x="441747" y="1504783"/>
            <a:ext cx="8902281" cy="233767"/>
            <a:chOff x="441747" y="1504783"/>
            <a:chExt cx="8902281" cy="233767"/>
          </a:xfrm>
        </p:grpSpPr>
        <p:sp>
          <p:nvSpPr>
            <p:cNvPr id="12" name="직사각형 11">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Lesson overview</a:t>
              </a:r>
            </a:p>
          </p:txBody>
        </p:sp>
        <p:sp>
          <p:nvSpPr>
            <p:cNvPr id="13"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spTree>
    <p:extLst>
      <p:ext uri="{BB962C8B-B14F-4D97-AF65-F5344CB8AC3E}">
        <p14:creationId xmlns:p14="http://schemas.microsoft.com/office/powerpoint/2010/main" val="39696968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2" name="TextBox 11">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1.3. Various string methods</a:t>
            </a:r>
            <a:endParaRPr lang="ko-KR" altLang="en-US" b="1" dirty="0">
              <a:latin typeface="Samsung Sharp Sans" pitchFamily="2" charset="0"/>
            </a:endParaRPr>
          </a:p>
        </p:txBody>
      </p:sp>
      <p:sp>
        <p:nvSpPr>
          <p:cNvPr id="13" name="직사각형 12">
            <a:extLst>
              <a:ext uri="{FF2B5EF4-FFF2-40B4-BE49-F238E27FC236}">
                <a16:creationId xmlns="" xmlns:a16="http://schemas.microsoft.com/office/drawing/2014/main" id="{90EFA62F-9637-4E5A-AAB1-9E61461D75DD}"/>
              </a:ext>
            </a:extLst>
          </p:cNvPr>
          <p:cNvSpPr/>
          <p:nvPr/>
        </p:nvSpPr>
        <p:spPr>
          <a:xfrm>
            <a:off x="580388" y="2001763"/>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string methods for uppercase/lowercase letters</a:t>
            </a:r>
          </a:p>
        </p:txBody>
      </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80388" y="2254370"/>
            <a:ext cx="7192012" cy="3240087"/>
            <a:chOff x="580388" y="2254370"/>
            <a:chExt cx="7192012" cy="3240087"/>
          </a:xfrm>
        </p:grpSpPr>
        <p:pic>
          <p:nvPicPr>
            <p:cNvPr id="4" name="그림 3">
              <a:extLst>
                <a:ext uri="{FF2B5EF4-FFF2-40B4-BE49-F238E27FC236}">
                  <a16:creationId xmlns="" xmlns:a16="http://schemas.microsoft.com/office/drawing/2014/main" id="{6794ACE4-BE98-4FDC-8F45-9FE8165FC4BC}"/>
                </a:ext>
              </a:extLst>
            </p:cNvPr>
            <p:cNvPicPr>
              <a:picLocks noChangeAspect="1"/>
            </p:cNvPicPr>
            <p:nvPr/>
          </p:nvPicPr>
          <p:blipFill>
            <a:blip r:embed="rId4"/>
            <a:stretch>
              <a:fillRect/>
            </a:stretch>
          </p:blipFill>
          <p:spPr>
            <a:xfrm>
              <a:off x="580388" y="2254370"/>
              <a:ext cx="7192012" cy="3240087"/>
            </a:xfrm>
            <a:prstGeom prst="rect">
              <a:avLst/>
            </a:prstGeom>
          </p:spPr>
        </p:pic>
        <p:sp>
          <p:nvSpPr>
            <p:cNvPr id="18" name="직사각형 17"/>
            <p:cNvSpPr/>
            <p:nvPr/>
          </p:nvSpPr>
          <p:spPr>
            <a:xfrm>
              <a:off x="2116816" y="3087254"/>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Convert all uppercase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19" name="직사각형 18"/>
            <p:cNvSpPr/>
            <p:nvPr/>
          </p:nvSpPr>
          <p:spPr>
            <a:xfrm>
              <a:off x="2116816" y="3739595"/>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Convert all lowercase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0" name="직사각형 19"/>
            <p:cNvSpPr/>
            <p:nvPr/>
          </p:nvSpPr>
          <p:spPr>
            <a:xfrm>
              <a:off x="2116816" y="4380868"/>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Convert uppercase to lowercase and lowercase to uppercase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1" name="직사각형 20"/>
            <p:cNvSpPr/>
            <p:nvPr/>
          </p:nvSpPr>
          <p:spPr>
            <a:xfrm>
              <a:off x="2116815" y="5033296"/>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Is it a title text?</a:t>
              </a:r>
              <a:endParaRPr lang="x-none" altLang="ko-KR" sz="11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1559465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1C03A791-4FD3-4EF3-A346-3AF9D745F0EB}"/>
              </a:ext>
            </a:extLst>
          </p:cNvPr>
          <p:cNvPicPr>
            <a:picLocks noChangeAspect="1"/>
          </p:cNvPicPr>
          <p:nvPr/>
        </p:nvPicPr>
        <p:blipFill>
          <a:blip r:embed="rId3"/>
          <a:stretch>
            <a:fillRect/>
          </a:stretch>
        </p:blipFill>
        <p:spPr>
          <a:xfrm>
            <a:off x="690340" y="2931097"/>
            <a:ext cx="8741503" cy="923453"/>
          </a:xfrm>
          <a:prstGeom prst="rect">
            <a:avLst/>
          </a:prstGeom>
        </p:spPr>
      </p:pic>
      <p:pic>
        <p:nvPicPr>
          <p:cNvPr id="4" name="그림 3">
            <a:extLst>
              <a:ext uri="{FF2B5EF4-FFF2-40B4-BE49-F238E27FC236}">
                <a16:creationId xmlns="" xmlns:a16="http://schemas.microsoft.com/office/drawing/2014/main" id="{A90BC4F8-C9C4-461F-8220-3E78A2F3C54B}"/>
              </a:ext>
            </a:extLst>
          </p:cNvPr>
          <p:cNvPicPr>
            <a:picLocks noChangeAspect="1"/>
          </p:cNvPicPr>
          <p:nvPr/>
        </p:nvPicPr>
        <p:blipFill>
          <a:blip r:embed="rId4"/>
          <a:stretch>
            <a:fillRect/>
          </a:stretch>
        </p:blipFill>
        <p:spPr>
          <a:xfrm>
            <a:off x="690340" y="4151868"/>
            <a:ext cx="8741504" cy="782612"/>
          </a:xfrm>
          <a:prstGeom prst="rect">
            <a:avLst/>
          </a:prstGeom>
        </p:spPr>
      </p:pic>
      <p:sp>
        <p:nvSpPr>
          <p:cNvPr id="18" name="직사각형 1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9" name="TextBox 18">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1.4. Using the string module</a:t>
            </a:r>
            <a:endParaRPr lang="ko-KR" altLang="en-US" b="1" dirty="0">
              <a:latin typeface="Samsung Sharp Sans" pitchFamily="2" charset="0"/>
            </a:endParaRPr>
          </a:p>
        </p:txBody>
      </p:sp>
      <p:sp>
        <p:nvSpPr>
          <p:cNvPr id="20" name="직사각형 19">
            <a:extLst>
              <a:ext uri="{FF2B5EF4-FFF2-40B4-BE49-F238E27FC236}">
                <a16:creationId xmlns="" xmlns:a16="http://schemas.microsoft.com/office/drawing/2014/main" id="{90EFA62F-9637-4E5A-AAB1-9E61461D75DD}"/>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rgbClr val="1429A0"/>
                </a:solidFill>
                <a:latin typeface="SamsungOne 400" panose="020B0503030303020204" pitchFamily="34" charset="0"/>
                <a:ea typeface="SamsungOne 400" panose="020B0503030303020204" pitchFamily="34" charset="0"/>
              </a:rPr>
              <a:t>Print uppercase/lowercase letters using string module</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22" name="직사각형 2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4" name="직사각형 23">
            <a:extLst>
              <a:ext uri="{FF2B5EF4-FFF2-40B4-BE49-F238E27FC236}">
                <a16:creationId xmlns="" xmlns:a16="http://schemas.microsoft.com/office/drawing/2014/main" id="{F1B12DA7-C15F-4B00-8AB3-088BA5E0B6A4}"/>
              </a:ext>
            </a:extLst>
          </p:cNvPr>
          <p:cNvSpPr/>
          <p:nvPr/>
        </p:nvSpPr>
        <p:spPr>
          <a:xfrm>
            <a:off x="690341" y="2256477"/>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Python has a module called string that helps with string processing. In this module, </a:t>
            </a:r>
            <a:r>
              <a:rPr lang="en-US" altLang="ko-KR" sz="1300" dirty="0" err="1">
                <a:solidFill>
                  <a:prstClr val="black">
                    <a:lumMod val="85000"/>
                    <a:lumOff val="15000"/>
                  </a:prstClr>
                </a:solidFill>
                <a:latin typeface="SamsungOne 400" panose="020B0503030303020204" pitchFamily="34" charset="0"/>
              </a:rPr>
              <a:t>ascii_uppercase</a:t>
            </a:r>
            <a:r>
              <a:rPr lang="en-US" altLang="ko-KR" sz="1300" dirty="0">
                <a:solidFill>
                  <a:prstClr val="black">
                    <a:lumMod val="85000"/>
                    <a:lumOff val="15000"/>
                  </a:prstClr>
                </a:solidFill>
                <a:latin typeface="SamsungOne 400" panose="020B0503030303020204" pitchFamily="34" charset="0"/>
              </a:rPr>
              <a:t> contains uppercase letters and </a:t>
            </a:r>
            <a:r>
              <a:rPr lang="en-US" altLang="ko-KR" sz="1300" dirty="0" err="1">
                <a:solidFill>
                  <a:prstClr val="black">
                    <a:lumMod val="85000"/>
                    <a:lumOff val="15000"/>
                  </a:prstClr>
                </a:solidFill>
                <a:latin typeface="SamsungOne 400" panose="020B0503030303020204" pitchFamily="34" charset="0"/>
              </a:rPr>
              <a:t>ascii_lowercase</a:t>
            </a:r>
            <a:r>
              <a:rPr lang="en-US" altLang="ko-KR" sz="1300" dirty="0">
                <a:solidFill>
                  <a:prstClr val="black">
                    <a:lumMod val="85000"/>
                    <a:lumOff val="15000"/>
                  </a:prstClr>
                </a:solidFill>
                <a:latin typeface="SamsungOne 400" panose="020B0503030303020204" pitchFamily="34" charset="0"/>
              </a:rPr>
              <a:t> contains lowercase letters.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Print the uppercase letters of the English alphabet using the string module.</a:t>
            </a:r>
          </a:p>
        </p:txBody>
      </p:sp>
      <p:sp>
        <p:nvSpPr>
          <p:cNvPr id="25" name="직사각형 24">
            <a:extLst>
              <a:ext uri="{FF2B5EF4-FFF2-40B4-BE49-F238E27FC236}">
                <a16:creationId xmlns="" xmlns:a16="http://schemas.microsoft.com/office/drawing/2014/main" id="{F1B12DA7-C15F-4B00-8AB3-088BA5E0B6A4}"/>
              </a:ext>
            </a:extLst>
          </p:cNvPr>
          <p:cNvSpPr/>
          <p:nvPr/>
        </p:nvSpPr>
        <p:spPr>
          <a:xfrm>
            <a:off x="690340" y="3970116"/>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following is how to print lowercase letters of the alphabet.</a:t>
            </a:r>
          </a:p>
        </p:txBody>
      </p:sp>
    </p:spTree>
    <p:extLst>
      <p:ext uri="{BB962C8B-B14F-4D97-AF65-F5344CB8AC3E}">
        <p14:creationId xmlns:p14="http://schemas.microsoft.com/office/powerpoint/2010/main" val="38548536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 xmlns:a16="http://schemas.microsoft.com/office/drawing/2014/main" id="{8D094E4B-8E8F-444C-A357-8898C3579E30}"/>
              </a:ext>
            </a:extLst>
          </p:cNvPr>
          <p:cNvPicPr>
            <a:picLocks noChangeAspect="1"/>
          </p:cNvPicPr>
          <p:nvPr/>
        </p:nvPicPr>
        <p:blipFill>
          <a:blip r:embed="rId3"/>
          <a:stretch>
            <a:fillRect/>
          </a:stretch>
        </p:blipFill>
        <p:spPr>
          <a:xfrm>
            <a:off x="690341" y="2949764"/>
            <a:ext cx="8704233" cy="964523"/>
          </a:xfrm>
          <a:prstGeom prst="rect">
            <a:avLst/>
          </a:prstGeom>
        </p:spPr>
      </p:pic>
      <p:sp>
        <p:nvSpPr>
          <p:cNvPr id="23" name="직사각형 2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1.4. Using the string module</a:t>
            </a:r>
            <a:endParaRPr lang="ko-KR" altLang="en-US" b="1" dirty="0">
              <a:latin typeface="Samsung Sharp Sans" pitchFamily="2" charset="0"/>
            </a:endParaRPr>
          </a:p>
        </p:txBody>
      </p:sp>
      <p:sp>
        <p:nvSpPr>
          <p:cNvPr id="25" name="직사각형 24">
            <a:extLst>
              <a:ext uri="{FF2B5EF4-FFF2-40B4-BE49-F238E27FC236}">
                <a16:creationId xmlns="" xmlns:a16="http://schemas.microsoft.com/office/drawing/2014/main" id="{90EFA62F-9637-4E5A-AAB1-9E61461D75DD}"/>
              </a:ext>
            </a:extLst>
          </p:cNvPr>
          <p:cNvSpPr/>
          <p:nvPr/>
        </p:nvSpPr>
        <p:spPr>
          <a:xfrm>
            <a:off x="580388" y="200618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rgbClr val="1429A0"/>
                </a:solidFill>
                <a:latin typeface="SamsungOne 400" panose="020B0503030303020204" pitchFamily="34" charset="0"/>
                <a:ea typeface="SamsungOne 400" panose="020B0503030303020204" pitchFamily="34" charset="0"/>
              </a:rPr>
              <a:t>Try slicing the alphabet</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7" name="직사각형 2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9" name="직사각형 28">
            <a:extLst>
              <a:ext uri="{FF2B5EF4-FFF2-40B4-BE49-F238E27FC236}">
                <a16:creationId xmlns="" xmlns:a16="http://schemas.microsoft.com/office/drawing/2014/main" id="{F1B12DA7-C15F-4B00-8AB3-088BA5E0B6A4}"/>
              </a:ext>
            </a:extLst>
          </p:cNvPr>
          <p:cNvSpPr/>
          <p:nvPr/>
        </p:nvSpPr>
        <p:spPr>
          <a:xfrm>
            <a:off x="690341" y="2277866"/>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string up to 'ABCDE..YZ' is moved one character at a time, what method should be used to create a string like 'BCDEF...ZA'?</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this case, we can solve this problem with the following simple slicing and addition operations.</a:t>
            </a:r>
          </a:p>
        </p:txBody>
      </p:sp>
      <p:grpSp>
        <p:nvGrpSpPr>
          <p:cNvPr id="30" name="그룹 29">
            <a:extLst>
              <a:ext uri="{FF2B5EF4-FFF2-40B4-BE49-F238E27FC236}">
                <a16:creationId xmlns="" xmlns:a16="http://schemas.microsoft.com/office/drawing/2014/main" id="{A9DB7DD0-AA7A-4B07-8996-7FC36E5F9099}"/>
              </a:ext>
            </a:extLst>
          </p:cNvPr>
          <p:cNvGrpSpPr/>
          <p:nvPr/>
        </p:nvGrpSpPr>
        <p:grpSpPr>
          <a:xfrm>
            <a:off x="667020" y="4077754"/>
            <a:ext cx="8680179" cy="1160119"/>
            <a:chOff x="676851" y="3081412"/>
            <a:chExt cx="8680179" cy="1160119"/>
          </a:xfrm>
        </p:grpSpPr>
        <p:sp>
          <p:nvSpPr>
            <p:cNvPr id="31"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1601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3"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p>
          </p:txBody>
        </p:sp>
        <p:sp>
          <p:nvSpPr>
            <p:cNvPr id="35" name="TextBox 21">
              <a:extLst>
                <a:ext uri="{FF2B5EF4-FFF2-40B4-BE49-F238E27FC236}">
                  <a16:creationId xmlns="" xmlns:a16="http://schemas.microsoft.com/office/drawing/2014/main" id="{56521AD1-2372-4709-9497-BC4191E7C8E0}"/>
                </a:ext>
              </a:extLst>
            </p:cNvPr>
            <p:cNvSpPr txBox="1"/>
            <p:nvPr/>
          </p:nvSpPr>
          <p:spPr>
            <a:xfrm>
              <a:off x="1036274" y="3504419"/>
              <a:ext cx="8108322" cy="63094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Assign uppercase letters A to Z to </a:t>
              </a:r>
              <a:r>
                <a:rPr lang="en-US" altLang="ko-KR" sz="1200" dirty="0" err="1">
                  <a:solidFill>
                    <a:prstClr val="black">
                      <a:lumMod val="85000"/>
                      <a:lumOff val="15000"/>
                    </a:prstClr>
                  </a:solidFill>
                  <a:latin typeface="SamsungOne 400" panose="020B0503030303020204" pitchFamily="34" charset="0"/>
                </a:rPr>
                <a:t>src_str</a:t>
              </a:r>
              <a:r>
                <a:rPr lang="en-US" altLang="ko-KR" sz="1200" dirty="0">
                  <a:solidFill>
                    <a:prstClr val="black">
                      <a:lumMod val="85000"/>
                      <a:lumOff val="15000"/>
                    </a:prstClr>
                  </a:solidFill>
                  <a:latin typeface="SamsungOne 400" panose="020B0503030303020204" pitchFamily="34" charset="0"/>
                </a:rPr>
                <a:t>.</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Add [:1], the letter A, to [1:], the string from B to Z. In this case, </a:t>
              </a:r>
              <a:r>
                <a:rPr lang="en-US" altLang="ko-KR" sz="1200" dirty="0" err="1">
                  <a:solidFill>
                    <a:prstClr val="black">
                      <a:lumMod val="85000"/>
                      <a:lumOff val="15000"/>
                    </a:prstClr>
                  </a:solidFill>
                  <a:latin typeface="SamsungOne 400" panose="020B0503030303020204" pitchFamily="34" charset="0"/>
                </a:rPr>
                <a:t>src_str</a:t>
              </a:r>
              <a:r>
                <a:rPr lang="en-US" altLang="ko-KR" sz="1200" dirty="0">
                  <a:solidFill>
                    <a:prstClr val="black">
                      <a:lumMod val="85000"/>
                      <a:lumOff val="15000"/>
                    </a:prstClr>
                  </a:solidFill>
                  <a:latin typeface="SamsungOne 400" panose="020B0503030303020204" pitchFamily="34" charset="0"/>
                </a:rPr>
                <a:t>[1:] + </a:t>
              </a:r>
              <a:r>
                <a:rPr lang="en-US" altLang="ko-KR" sz="1200" dirty="0" err="1">
                  <a:solidFill>
                    <a:prstClr val="black">
                      <a:lumMod val="85000"/>
                      <a:lumOff val="15000"/>
                    </a:prstClr>
                  </a:solidFill>
                  <a:latin typeface="SamsungOne 400" panose="020B0503030303020204" pitchFamily="34" charset="0"/>
                </a:rPr>
                <a:t>src_str</a:t>
              </a:r>
              <a:r>
                <a:rPr lang="en-US" altLang="ko-KR" sz="1200" dirty="0">
                  <a:solidFill>
                    <a:prstClr val="black">
                      <a:lumMod val="85000"/>
                      <a:lumOff val="15000"/>
                    </a:prstClr>
                  </a:solidFill>
                  <a:latin typeface="SamsungOne 400" panose="020B0503030303020204" pitchFamily="34" charset="0"/>
                </a:rPr>
                <a:t>[:1] is used to create concatenated characters.</a:t>
              </a:r>
            </a:p>
          </p:txBody>
        </p:sp>
      </p:grpSp>
    </p:spTree>
    <p:extLst>
      <p:ext uri="{BB962C8B-B14F-4D97-AF65-F5344CB8AC3E}">
        <p14:creationId xmlns:p14="http://schemas.microsoft.com/office/powerpoint/2010/main" val="7155254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2" name="TextBox 11">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1.5. Using the index method</a:t>
            </a:r>
            <a:endParaRPr lang="ko-KR" altLang="en-US" b="1" dirty="0">
              <a:latin typeface="Samsung Sharp Sans" pitchFamily="2" charset="0"/>
            </a:endParaRPr>
          </a:p>
        </p:txBody>
      </p:sp>
      <p:sp>
        <p:nvSpPr>
          <p:cNvPr id="13" name="직사각형 12">
            <a:extLst>
              <a:ext uri="{FF2B5EF4-FFF2-40B4-BE49-F238E27FC236}">
                <a16:creationId xmlns="" xmlns:a16="http://schemas.microsoft.com/office/drawing/2014/main" id="{90EFA62F-9637-4E5A-AAB1-9E61461D75DD}"/>
              </a:ext>
            </a:extLst>
          </p:cNvPr>
          <p:cNvSpPr/>
          <p:nvPr/>
        </p:nvSpPr>
        <p:spPr>
          <a:xfrm>
            <a:off x="580388" y="2007284"/>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position of the letter A in </a:t>
            </a:r>
            <a:r>
              <a:rPr lang="en-US" altLang="ko-KR" sz="1300" dirty="0" err="1">
                <a:solidFill>
                  <a:schemeClr val="tx1"/>
                </a:solidFill>
                <a:latin typeface="SamsungOne 400" panose="020B0503030303020204" pitchFamily="34" charset="0"/>
                <a:ea typeface="SamsungOne 400" panose="020B0503030303020204" pitchFamily="34" charset="0"/>
              </a:rPr>
              <a:t>src_str</a:t>
            </a:r>
            <a:r>
              <a:rPr lang="en-US" altLang="ko-KR" sz="1300" dirty="0">
                <a:solidFill>
                  <a:schemeClr val="tx1"/>
                </a:solidFill>
                <a:latin typeface="SamsungOne 400" panose="020B0503030303020204" pitchFamily="34" charset="0"/>
                <a:ea typeface="SamsungOne 400" panose="020B0503030303020204" pitchFamily="34" charset="0"/>
              </a:rPr>
              <a:t> can be asked with the following index method.</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Conversely, if n obtained by using this index is searched for </a:t>
            </a:r>
            <a:r>
              <a:rPr lang="en-US" altLang="ko-KR" sz="1300" dirty="0" err="1">
                <a:solidFill>
                  <a:schemeClr val="tx1"/>
                </a:solidFill>
                <a:latin typeface="SamsungOne 400" panose="020B0503030303020204" pitchFamily="34" charset="0"/>
                <a:ea typeface="SamsungOne 400" panose="020B0503030303020204" pitchFamily="34" charset="0"/>
              </a:rPr>
              <a:t>dst_str</a:t>
            </a:r>
            <a:r>
              <a:rPr lang="en-US" altLang="ko-KR" sz="1300" dirty="0">
                <a:solidFill>
                  <a:schemeClr val="tx1"/>
                </a:solidFill>
                <a:latin typeface="SamsungOne 400" panose="020B0503030303020204" pitchFamily="34" charset="0"/>
                <a:ea typeface="SamsungOne 400" panose="020B0503030303020204" pitchFamily="34" charset="0"/>
              </a:rPr>
              <a:t> as an index, it can be confirmed that the letter of </a:t>
            </a:r>
            <a:r>
              <a:rPr lang="en-US" altLang="ko-KR" sz="1300" dirty="0" err="1">
                <a:solidFill>
                  <a:schemeClr val="tx1"/>
                </a:solidFill>
                <a:latin typeface="SamsungOne 400" panose="020B0503030303020204" pitchFamily="34" charset="0"/>
                <a:ea typeface="SamsungOne 400" panose="020B0503030303020204" pitchFamily="34" charset="0"/>
              </a:rPr>
              <a:t>dst_str</a:t>
            </a:r>
            <a:r>
              <a:rPr lang="en-US" altLang="ko-KR" sz="1300" dirty="0">
                <a:solidFill>
                  <a:schemeClr val="tx1"/>
                </a:solidFill>
                <a:latin typeface="SamsungOne 400" panose="020B0503030303020204" pitchFamily="34" charset="0"/>
                <a:ea typeface="SamsungOne 400" panose="020B0503030303020204" pitchFamily="34" charset="0"/>
              </a:rPr>
              <a:t> corresponding to position 'A' of </a:t>
            </a:r>
            <a:r>
              <a:rPr lang="en-US" altLang="ko-KR" sz="1300" dirty="0" err="1">
                <a:solidFill>
                  <a:schemeClr val="tx1"/>
                </a:solidFill>
                <a:latin typeface="SamsungOne 400" panose="020B0503030303020204" pitchFamily="34" charset="0"/>
                <a:ea typeface="SamsungOne 400" panose="020B0503030303020204" pitchFamily="34" charset="0"/>
              </a:rPr>
              <a:t>src_str</a:t>
            </a:r>
            <a:r>
              <a:rPr lang="en-US" altLang="ko-KR" sz="1300" dirty="0">
                <a:solidFill>
                  <a:schemeClr val="tx1"/>
                </a:solidFill>
                <a:latin typeface="SamsungOne 400" panose="020B0503030303020204" pitchFamily="34" charset="0"/>
                <a:ea typeface="SamsungOne 400" panose="020B0503030303020204" pitchFamily="34" charset="0"/>
              </a:rPr>
              <a:t> is 'B'.</a:t>
            </a:r>
          </a:p>
        </p:txBody>
      </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00749" y="2730281"/>
            <a:ext cx="9105900" cy="1139138"/>
            <a:chOff x="500749" y="2760761"/>
            <a:chExt cx="9105900" cy="1139138"/>
          </a:xfrm>
        </p:grpSpPr>
        <p:pic>
          <p:nvPicPr>
            <p:cNvPr id="4" name="그림 3">
              <a:extLst>
                <a:ext uri="{FF2B5EF4-FFF2-40B4-BE49-F238E27FC236}">
                  <a16:creationId xmlns="" xmlns:a16="http://schemas.microsoft.com/office/drawing/2014/main" id="{1C1C7EB1-57CE-4577-AB11-2E0E28C4273B}"/>
                </a:ext>
              </a:extLst>
            </p:cNvPr>
            <p:cNvPicPr>
              <a:picLocks noChangeAspect="1"/>
            </p:cNvPicPr>
            <p:nvPr/>
          </p:nvPicPr>
          <p:blipFill>
            <a:blip r:embed="rId4"/>
            <a:stretch>
              <a:fillRect/>
            </a:stretch>
          </p:blipFill>
          <p:spPr>
            <a:xfrm>
              <a:off x="500749" y="2760761"/>
              <a:ext cx="9105900" cy="1139138"/>
            </a:xfrm>
            <a:prstGeom prst="rect">
              <a:avLst/>
            </a:prstGeom>
          </p:spPr>
        </p:pic>
        <p:sp>
          <p:nvSpPr>
            <p:cNvPr id="18" name="직사각형 17"/>
            <p:cNvSpPr/>
            <p:nvPr/>
          </p:nvSpPr>
          <p:spPr>
            <a:xfrm>
              <a:off x="1269229" y="3073818"/>
              <a:ext cx="2131636" cy="166003"/>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The </a:t>
              </a:r>
              <a:r>
                <a:rPr lang="en-US" altLang="ko-KR" sz="1100" dirty="0">
                  <a:solidFill>
                    <a:srgbClr val="BF3238"/>
                  </a:solidFill>
                  <a:latin typeface="D2Coding" panose="020B0609020101020101" pitchFamily="49" charset="-127"/>
                  <a:ea typeface="D2Coding" panose="020B0609020101020101" pitchFamily="49" charset="-127"/>
                </a:rPr>
                <a:t>index of </a:t>
              </a:r>
              <a:r>
                <a:rPr lang="en-US" altLang="ko-KR" sz="1100" dirty="0" err="1">
                  <a:solidFill>
                    <a:srgbClr val="BF3238"/>
                  </a:solidFill>
                  <a:latin typeface="D2Coding" panose="020B0609020101020101" pitchFamily="49" charset="-127"/>
                  <a:ea typeface="D2Coding" panose="020B0609020101020101" pitchFamily="49" charset="-127"/>
                </a:rPr>
                <a:t>src_str</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n)</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19" name="직사각형 18"/>
            <p:cNvSpPr/>
            <p:nvPr/>
          </p:nvSpPr>
          <p:spPr>
            <a:xfrm>
              <a:off x="1269228" y="3236916"/>
              <a:ext cx="4702945" cy="166003"/>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The character in </a:t>
              </a:r>
              <a:r>
                <a:rPr lang="en-US" altLang="ko-KR" sz="1100" dirty="0" err="1">
                  <a:solidFill>
                    <a:srgbClr val="BF3238"/>
                  </a:solidFill>
                  <a:latin typeface="D2Coding" panose="020B0609020101020101" pitchFamily="49" charset="-127"/>
                  <a:ea typeface="D2Coding" panose="020B0609020101020101" pitchFamily="49" charset="-127"/>
                </a:rPr>
                <a:t>dst_str</a:t>
              </a:r>
              <a:r>
                <a:rPr lang="en-US" altLang="ko-KR" sz="1100" dirty="0">
                  <a:solidFill>
                    <a:srgbClr val="BF3238"/>
                  </a:solidFill>
                  <a:latin typeface="D2Coding" panose="020B0609020101020101" pitchFamily="49" charset="-127"/>
                  <a:ea typeface="D2Coding" panose="020B0609020101020101" pitchFamily="49" charset="-127"/>
                </a:rPr>
                <a:t> at position A in </a:t>
              </a:r>
              <a:r>
                <a:rPr lang="en-US" altLang="ko-KR" sz="1100" dirty="0" err="1">
                  <a:solidFill>
                    <a:srgbClr val="BF3238"/>
                  </a:solidFill>
                  <a:latin typeface="D2Coding" panose="020B0609020101020101" pitchFamily="49" charset="-127"/>
                  <a:ea typeface="D2Coding" panose="020B0609020101020101" pitchFamily="49" charset="-127"/>
                </a:rPr>
                <a:t>src_str</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r>
                <a:rPr lang="ko-KR" altLang="en-US" sz="1100" dirty="0" smtClean="0">
                  <a:solidFill>
                    <a:prstClr val="black"/>
                  </a:solidFill>
                  <a:latin typeface="D2Coding" panose="020B0609020101020101" pitchFamily="49" charset="-127"/>
                  <a:ea typeface="D2Coding" panose="020B0609020101020101" pitchFamily="49" charset="-127"/>
                </a:rPr>
                <a:t> </a:t>
              </a:r>
              <a:r>
                <a:rPr lang="en-US" altLang="ko-KR" sz="1100" dirty="0" err="1">
                  <a:solidFill>
                    <a:prstClr val="black"/>
                  </a:solidFill>
                  <a:latin typeface="D2Coding" panose="020B0609020101020101" pitchFamily="49" charset="-127"/>
                  <a:ea typeface="D2Coding" panose="020B0609020101020101" pitchFamily="49" charset="-127"/>
                </a:rPr>
                <a:t>dst_str</a:t>
              </a:r>
              <a:r>
                <a:rPr lang="en-US" altLang="ko-KR" sz="1100" dirty="0">
                  <a:solidFill>
                    <a:prstClr val="black"/>
                  </a:solidFill>
                  <a:latin typeface="D2Coding" panose="020B0609020101020101" pitchFamily="49" charset="-127"/>
                  <a:ea typeface="D2Coding" panose="020B0609020101020101" pitchFamily="49" charset="-127"/>
                </a:rPr>
                <a:t>[n]</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0" name="직사각형 19"/>
            <p:cNvSpPr/>
            <p:nvPr/>
          </p:nvSpPr>
          <p:spPr>
            <a:xfrm>
              <a:off x="603749" y="3518987"/>
              <a:ext cx="3866652" cy="362133"/>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The index of </a:t>
              </a:r>
              <a:r>
                <a:rPr lang="en-US" altLang="ko-KR" sz="1100" dirty="0" err="1">
                  <a:solidFill>
                    <a:prstClr val="black"/>
                  </a:solidFill>
                  <a:latin typeface="D2Coding" panose="020B0609020101020101" pitchFamily="49" charset="-127"/>
                  <a:ea typeface="D2Coding" panose="020B0609020101020101" pitchFamily="49" charset="-127"/>
                </a:rPr>
                <a:t>src_str</a:t>
              </a:r>
              <a:r>
                <a:rPr lang="en-US" altLang="ko-KR" sz="1100" dirty="0">
                  <a:solidFill>
                    <a:prstClr val="black"/>
                  </a:solidFill>
                  <a:latin typeface="D2Coding" panose="020B0609020101020101" pitchFamily="49" charset="-127"/>
                  <a:ea typeface="D2Coding" panose="020B0609020101020101" pitchFamily="49" charset="-127"/>
                </a:rPr>
                <a:t> = 0</a:t>
              </a:r>
            </a:p>
            <a:p>
              <a:r>
                <a:rPr lang="en-US" altLang="ko-KR" sz="1100" dirty="0">
                  <a:solidFill>
                    <a:prstClr val="black"/>
                  </a:solidFill>
                  <a:latin typeface="D2Coding" panose="020B0609020101020101" pitchFamily="49" charset="-127"/>
                  <a:ea typeface="D2Coding" panose="020B0609020101020101" pitchFamily="49" charset="-127"/>
                </a:rPr>
                <a:t>The character in </a:t>
              </a:r>
              <a:r>
                <a:rPr lang="en-US" altLang="ko-KR" sz="1100" dirty="0" err="1">
                  <a:solidFill>
                    <a:prstClr val="black"/>
                  </a:solidFill>
                  <a:latin typeface="D2Coding" panose="020B0609020101020101" pitchFamily="49" charset="-127"/>
                  <a:ea typeface="D2Coding" panose="020B0609020101020101" pitchFamily="49" charset="-127"/>
                </a:rPr>
                <a:t>dst_str</a:t>
              </a:r>
              <a:r>
                <a:rPr lang="en-US" altLang="ko-KR" sz="1100" dirty="0">
                  <a:solidFill>
                    <a:prstClr val="black"/>
                  </a:solidFill>
                  <a:latin typeface="D2Coding" panose="020B0609020101020101" pitchFamily="49" charset="-127"/>
                  <a:ea typeface="D2Coding" panose="020B0609020101020101" pitchFamily="49" charset="-127"/>
                </a:rPr>
                <a:t> at position A in </a:t>
              </a:r>
              <a:r>
                <a:rPr lang="en-US" altLang="ko-KR" sz="1100" dirty="0" err="1">
                  <a:solidFill>
                    <a:prstClr val="black"/>
                  </a:solidFill>
                  <a:latin typeface="D2Coding" panose="020B0609020101020101" pitchFamily="49" charset="-127"/>
                  <a:ea typeface="D2Coding" panose="020B0609020101020101" pitchFamily="49" charset="-127"/>
                </a:rPr>
                <a:t>src_str</a:t>
              </a:r>
              <a:r>
                <a:rPr lang="en-US" altLang="ko-KR" sz="1100" dirty="0">
                  <a:solidFill>
                    <a:prstClr val="black"/>
                  </a:solidFill>
                  <a:latin typeface="D2Coding" panose="020B0609020101020101" pitchFamily="49" charset="-127"/>
                  <a:ea typeface="D2Coding" panose="020B0609020101020101" pitchFamily="49" charset="-127"/>
                </a:rPr>
                <a:t> = B</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003711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2. Finding the Solution of a Quadratic Equation Using Parameters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6" name="TextBox 15">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2.1. Solutions of quadratic equations</a:t>
            </a:r>
            <a:endParaRPr lang="ko-KR" altLang="en-US" b="1" dirty="0">
              <a:latin typeface="Samsung Sharp Sans" pitchFamily="2" charset="0"/>
            </a:endParaRPr>
          </a:p>
        </p:txBody>
      </p:sp>
      <p:sp>
        <p:nvSpPr>
          <p:cNvPr id="19" name="직사각형 18">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4" name="직사각형 23">
            <a:extLst>
              <a:ext uri="{FF2B5EF4-FFF2-40B4-BE49-F238E27FC236}">
                <a16:creationId xmlns="" xmlns:a16="http://schemas.microsoft.com/office/drawing/2014/main" id="{90EFA62F-9637-4E5A-AAB1-9E61461D75DD}"/>
              </a:ext>
            </a:extLst>
          </p:cNvPr>
          <p:cNvSpPr/>
          <p:nvPr/>
        </p:nvSpPr>
        <p:spPr>
          <a:xfrm>
            <a:off x="580387" y="2003561"/>
            <a:ext cx="6833569"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coefficients of the quadratic equation are a, b, and c, respectively, the quadratic formula is as follows. Assume that a is non-zero here</a:t>
            </a:r>
            <a:r>
              <a:rPr lang="en-US" altLang="ko-KR" sz="1300" dirty="0" smtClean="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3"/>
              </a:buBlip>
              <a:defRPr/>
            </a:pPr>
            <a:r>
              <a:rPr lang="en-US" altLang="ko-KR" sz="1300" dirty="0" smtClean="0">
                <a:solidFill>
                  <a:schemeClr val="tx1"/>
                </a:solidFill>
                <a:latin typeface="SamsungOne 400" panose="020B0503030303020204" pitchFamily="34" charset="0"/>
                <a:ea typeface="SamsungOne 400" panose="020B0503030303020204" pitchFamily="34" charset="0"/>
              </a:rPr>
              <a:t>Enter </a:t>
            </a:r>
            <a:r>
              <a:rPr lang="en-US" altLang="ko-KR" sz="1300" dirty="0">
                <a:solidFill>
                  <a:schemeClr val="tx1"/>
                </a:solidFill>
                <a:latin typeface="SamsungOne 400" panose="020B0503030303020204" pitchFamily="34" charset="0"/>
                <a:ea typeface="SamsungOne 400" panose="020B0503030303020204" pitchFamily="34" charset="0"/>
              </a:rPr>
              <a:t>the values corresponding to a(a != 0), b, and c according to the equation.</a:t>
            </a:r>
          </a:p>
          <a:p>
            <a:pPr marL="115888" indent="-115888" latinLnBrk="0">
              <a:spcAft>
                <a:spcPts val="600"/>
              </a:spcAft>
              <a:buSzPct val="120000"/>
              <a:buBlip>
                <a:blip r:embed="rId3"/>
              </a:buBlip>
              <a:defRPr/>
            </a:pPr>
            <a:r>
              <a:rPr lang="en-US" altLang="ko-KR" sz="1300" dirty="0" smtClean="0">
                <a:solidFill>
                  <a:schemeClr val="tx1"/>
                </a:solidFill>
                <a:latin typeface="SamsungOne 400" panose="020B0503030303020204" pitchFamily="34" charset="0"/>
                <a:ea typeface="SamsungOne 400" panose="020B0503030303020204" pitchFamily="34" charset="0"/>
              </a:rPr>
              <a:t>Let's </a:t>
            </a:r>
            <a:r>
              <a:rPr lang="en-US" altLang="ko-KR" sz="1300" dirty="0">
                <a:solidFill>
                  <a:schemeClr val="tx1"/>
                </a:solidFill>
                <a:latin typeface="SamsungOne 400" panose="020B0503030303020204" pitchFamily="34" charset="0"/>
                <a:ea typeface="SamsungOne 400" panose="020B0503030303020204" pitchFamily="34" charset="0"/>
              </a:rPr>
              <a:t>find the solution when the coefficients are a, b, and c. Save this solution in variables r1 and r2 and print it out.</a:t>
            </a:r>
          </a:p>
        </p:txBody>
      </p:sp>
      <p:grpSp>
        <p:nvGrpSpPr>
          <p:cNvPr id="9" name="그룹 8">
            <a:extLst>
              <a:ext uri="{FF2B5EF4-FFF2-40B4-BE49-F238E27FC236}">
                <a16:creationId xmlns="" xmlns:a16="http://schemas.microsoft.com/office/drawing/2014/main" id="{1A91DE46-F5E9-4BC4-9EF6-1323DE91826B}"/>
              </a:ext>
            </a:extLst>
          </p:cNvPr>
          <p:cNvGrpSpPr/>
          <p:nvPr/>
        </p:nvGrpSpPr>
        <p:grpSpPr>
          <a:xfrm>
            <a:off x="7447867" y="2094364"/>
            <a:ext cx="1891864" cy="861138"/>
            <a:chOff x="5026242" y="2596438"/>
            <a:chExt cx="1891864" cy="861138"/>
          </a:xfrm>
        </p:grpSpPr>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2B607356-04D0-4966-B694-CE41B601ED49}"/>
                    </a:ext>
                  </a:extLst>
                </p:cNvPr>
                <p:cNvSpPr txBox="1"/>
                <p:nvPr/>
              </p:nvSpPr>
              <p:spPr>
                <a:xfrm>
                  <a:off x="5243812" y="2596438"/>
                  <a:ext cx="160184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latin typeface="Cambria Math" panose="02040503050406030204" pitchFamily="18" charset="0"/>
                          </a:rPr>
                          <m:t>𝑎</m:t>
                        </m:r>
                        <m:sSup>
                          <m:sSupPr>
                            <m:ctrlPr>
                              <a:rPr lang="ko-KR" altLang="en-US" sz="1600" i="1">
                                <a:solidFill>
                                  <a:srgbClr val="836967"/>
                                </a:solidFill>
                                <a:latin typeface="Cambria Math" panose="02040503050406030204" pitchFamily="18" charset="0"/>
                              </a:rPr>
                            </m:ctrlPr>
                          </m:sSupPr>
                          <m:e>
                            <m:r>
                              <a:rPr lang="ko-KR" altLang="en-US" sz="1600" i="1">
                                <a:latin typeface="Cambria Math" panose="02040503050406030204" pitchFamily="18" charset="0"/>
                              </a:rPr>
                              <m:t>𝑥</m:t>
                            </m:r>
                          </m:e>
                          <m:sup>
                            <m:r>
                              <a:rPr lang="ko-KR" altLang="en-US" sz="1600" i="0">
                                <a:latin typeface="Cambria Math" panose="02040503050406030204" pitchFamily="18" charset="0"/>
                              </a:rPr>
                              <m:t>2</m:t>
                            </m:r>
                          </m:sup>
                        </m:sSup>
                        <m:r>
                          <a:rPr lang="ko-KR" altLang="en-US" sz="1600" i="0">
                            <a:latin typeface="Cambria Math" panose="02040503050406030204" pitchFamily="18" charset="0"/>
                          </a:rPr>
                          <m:t>+</m:t>
                        </m:r>
                        <m:r>
                          <a:rPr lang="ko-KR" altLang="en-US" sz="1600" i="1">
                            <a:latin typeface="Cambria Math" panose="02040503050406030204" pitchFamily="18" charset="0"/>
                          </a:rPr>
                          <m:t>𝑏𝑥</m:t>
                        </m:r>
                        <m:r>
                          <a:rPr lang="ko-KR" altLang="en-US" sz="1600" i="0">
                            <a:latin typeface="Cambria Math" panose="02040503050406030204" pitchFamily="18" charset="0"/>
                          </a:rPr>
                          <m:t>+</m:t>
                        </m:r>
                        <m:r>
                          <a:rPr lang="ko-KR" altLang="en-US" sz="1600" i="1">
                            <a:latin typeface="Cambria Math" panose="02040503050406030204" pitchFamily="18" charset="0"/>
                          </a:rPr>
                          <m:t>𝑐</m:t>
                        </m:r>
                        <m:r>
                          <a:rPr lang="ko-KR" altLang="en-US" sz="1600" i="0">
                            <a:latin typeface="Cambria Math" panose="02040503050406030204" pitchFamily="18" charset="0"/>
                          </a:rPr>
                          <m:t>=0</m:t>
                        </m:r>
                      </m:oMath>
                    </m:oMathPara>
                  </a14:m>
                  <a:endParaRPr lang="ko-KR" altLang="en-US" sz="1600" dirty="0"/>
                </a:p>
              </p:txBody>
            </p:sp>
          </mc:Choice>
          <mc:Fallback xmlns="">
            <p:sp>
              <p:nvSpPr>
                <p:cNvPr id="8" name="TextBox 7">
                  <a:extLst>
                    <a:ext uri="{FF2B5EF4-FFF2-40B4-BE49-F238E27FC236}">
                      <a16:creationId xmlns:a16="http://schemas.microsoft.com/office/drawing/2014/main" id="{2B607356-04D0-4966-B694-CE41B601ED49}"/>
                    </a:ext>
                  </a:extLst>
                </p:cNvPr>
                <p:cNvSpPr txBox="1">
                  <a:spLocks noRot="1" noChangeAspect="1" noMove="1" noResize="1" noEditPoints="1" noAdjustHandles="1" noChangeArrowheads="1" noChangeShapeType="1" noTextEdit="1"/>
                </p:cNvSpPr>
                <p:nvPr/>
              </p:nvSpPr>
              <p:spPr>
                <a:xfrm>
                  <a:off x="5243812" y="2596438"/>
                  <a:ext cx="1601849" cy="246221"/>
                </a:xfrm>
                <a:prstGeom prst="rect">
                  <a:avLst/>
                </a:prstGeom>
                <a:blipFill>
                  <a:blip r:embed="rId5"/>
                  <a:stretch>
                    <a:fillRect l="-787" r="-1575" b="-9524"/>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F70DFE38-B0E0-44E7-ABE6-2046516BDF5D}"/>
                    </a:ext>
                  </a:extLst>
                </p:cNvPr>
                <p:cNvSpPr txBox="1"/>
                <p:nvPr/>
              </p:nvSpPr>
              <p:spPr>
                <a:xfrm>
                  <a:off x="5026242" y="2930572"/>
                  <a:ext cx="1891864"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latin typeface="Cambria Math" panose="02040503050406030204" pitchFamily="18" charset="0"/>
                          </a:rPr>
                          <m:t>𝑥</m:t>
                        </m:r>
                        <m:r>
                          <a:rPr lang="ko-KR" altLang="en-US" sz="1600" i="1" smtClean="0">
                            <a:latin typeface="Cambria Math" panose="02040503050406030204" pitchFamily="18" charset="0"/>
                          </a:rPr>
                          <m:t>=</m:t>
                        </m:r>
                        <m:f>
                          <m:fPr>
                            <m:ctrlPr>
                              <a:rPr lang="ko-KR" altLang="en-US" sz="1600" i="1" smtClean="0">
                                <a:solidFill>
                                  <a:srgbClr val="836967"/>
                                </a:solidFill>
                                <a:latin typeface="Cambria Math" panose="02040503050406030204" pitchFamily="18" charset="0"/>
                              </a:rPr>
                            </m:ctrlPr>
                          </m:fPr>
                          <m:num>
                            <m:r>
                              <a:rPr lang="ko-KR" altLang="en-US" sz="1600" i="1" smtClean="0">
                                <a:latin typeface="Cambria Math" panose="02040503050406030204" pitchFamily="18" charset="0"/>
                              </a:rPr>
                              <m:t>−</m:t>
                            </m:r>
                            <m:r>
                              <a:rPr lang="ko-KR" altLang="en-US" sz="1600" i="1" smtClean="0">
                                <a:latin typeface="Cambria Math" panose="02040503050406030204" pitchFamily="18" charset="0"/>
                              </a:rPr>
                              <m:t>𝑏</m:t>
                            </m:r>
                            <m:r>
                              <a:rPr lang="ko-KR" altLang="en-US" sz="1600" i="1" smtClean="0">
                                <a:latin typeface="Cambria Math" panose="02040503050406030204" pitchFamily="18" charset="0"/>
                              </a:rPr>
                              <m:t>±</m:t>
                            </m:r>
                            <m:rad>
                              <m:radPr>
                                <m:degHide m:val="on"/>
                                <m:ctrlPr>
                                  <a:rPr lang="ko-KR" altLang="en-US" sz="1600" i="1" smtClean="0">
                                    <a:solidFill>
                                      <a:srgbClr val="836967"/>
                                    </a:solidFill>
                                    <a:latin typeface="Cambria Math" panose="02040503050406030204" pitchFamily="18" charset="0"/>
                                  </a:rPr>
                                </m:ctrlPr>
                              </m:radPr>
                              <m:deg/>
                              <m:e>
                                <m:sSup>
                                  <m:sSupPr>
                                    <m:ctrlPr>
                                      <a:rPr lang="ko-KR" altLang="en-US" sz="1600" i="1" smtClean="0">
                                        <a:solidFill>
                                          <a:srgbClr val="836967"/>
                                        </a:solidFill>
                                        <a:latin typeface="Cambria Math" panose="02040503050406030204" pitchFamily="18" charset="0"/>
                                      </a:rPr>
                                    </m:ctrlPr>
                                  </m:sSupPr>
                                  <m:e>
                                    <m:r>
                                      <a:rPr lang="ko-KR" altLang="en-US" sz="1600" i="1" smtClean="0">
                                        <a:latin typeface="Cambria Math" panose="02040503050406030204" pitchFamily="18" charset="0"/>
                                      </a:rPr>
                                      <m:t>𝑏</m:t>
                                    </m:r>
                                  </m:e>
                                  <m:sup>
                                    <m:r>
                                      <a:rPr lang="ko-KR" altLang="en-US" sz="1600" i="1" smtClean="0">
                                        <a:latin typeface="Cambria Math" panose="02040503050406030204" pitchFamily="18" charset="0"/>
                                      </a:rPr>
                                      <m:t>2</m:t>
                                    </m:r>
                                  </m:sup>
                                </m:sSup>
                                <m:r>
                                  <a:rPr lang="ko-KR" altLang="en-US" sz="1600" i="1" smtClean="0">
                                    <a:latin typeface="Cambria Math" panose="02040503050406030204" pitchFamily="18" charset="0"/>
                                  </a:rPr>
                                  <m:t>−4</m:t>
                                </m:r>
                                <m:r>
                                  <a:rPr lang="ko-KR" altLang="en-US" sz="1600" i="1" smtClean="0">
                                    <a:latin typeface="Cambria Math" panose="02040503050406030204" pitchFamily="18" charset="0"/>
                                  </a:rPr>
                                  <m:t>𝑎</m:t>
                                </m:r>
                              </m:e>
                            </m:rad>
                            <m:r>
                              <a:rPr lang="ko-KR" altLang="en-US" sz="1600" i="1" smtClean="0">
                                <a:latin typeface="Cambria Math" panose="02040503050406030204" pitchFamily="18" charset="0"/>
                              </a:rPr>
                              <m:t>𝑐</m:t>
                            </m:r>
                          </m:num>
                          <m:den>
                            <m:r>
                              <a:rPr lang="ko-KR" altLang="en-US" sz="1600" i="1" smtClean="0">
                                <a:latin typeface="Cambria Math" panose="02040503050406030204" pitchFamily="18" charset="0"/>
                              </a:rPr>
                              <m:t>2</m:t>
                            </m:r>
                            <m:r>
                              <a:rPr lang="ko-KR" altLang="en-US" sz="1600" i="1" smtClean="0">
                                <a:latin typeface="Cambria Math" panose="02040503050406030204" pitchFamily="18" charset="0"/>
                              </a:rPr>
                              <m:t>𝑎</m:t>
                            </m:r>
                          </m:den>
                        </m:f>
                      </m:oMath>
                    </m:oMathPara>
                  </a14:m>
                  <a:endParaRPr lang="ko-KR" altLang="en-US" sz="1600" dirty="0"/>
                </a:p>
              </p:txBody>
            </p:sp>
          </mc:Choice>
          <mc:Fallback xmlns="">
            <p:sp>
              <p:nvSpPr>
                <p:cNvPr id="27" name="TextBox 26">
                  <a:extLst>
                    <a:ext uri="{FF2B5EF4-FFF2-40B4-BE49-F238E27FC236}">
                      <a16:creationId xmlns:a16="http://schemas.microsoft.com/office/drawing/2014/main" id="{F70DFE38-B0E0-44E7-ABE6-2046516BDF5D}"/>
                    </a:ext>
                  </a:extLst>
                </p:cNvPr>
                <p:cNvSpPr txBox="1">
                  <a:spLocks noRot="1" noChangeAspect="1" noMove="1" noResize="1" noEditPoints="1" noAdjustHandles="1" noChangeArrowheads="1" noChangeShapeType="1" noTextEdit="1"/>
                </p:cNvSpPr>
                <p:nvPr/>
              </p:nvSpPr>
              <p:spPr>
                <a:xfrm>
                  <a:off x="5026242" y="2930572"/>
                  <a:ext cx="1891864" cy="527004"/>
                </a:xfrm>
                <a:prstGeom prst="rect">
                  <a:avLst/>
                </a:prstGeom>
                <a:blipFill>
                  <a:blip r:embed="rId6"/>
                  <a:stretch>
                    <a:fillRect/>
                  </a:stretch>
                </a:blipFill>
              </p:spPr>
              <p:txBody>
                <a:bodyPr/>
                <a:lstStyle/>
                <a:p>
                  <a:r>
                    <a:rPr lang="ko-KR" altLang="en-US">
                      <a:noFill/>
                    </a:rPr>
                    <a:t> </a:t>
                  </a:r>
                </a:p>
              </p:txBody>
            </p:sp>
          </mc:Fallback>
        </mc:AlternateContent>
      </p:grpSp>
      <p:grpSp>
        <p:nvGrpSpPr>
          <p:cNvPr id="11" name="그룹 10"/>
          <p:cNvGrpSpPr/>
          <p:nvPr/>
        </p:nvGrpSpPr>
        <p:grpSpPr>
          <a:xfrm>
            <a:off x="518467" y="3211487"/>
            <a:ext cx="8949533" cy="2646796"/>
            <a:chOff x="518467" y="3310496"/>
            <a:chExt cx="8949533" cy="2646796"/>
          </a:xfrm>
        </p:grpSpPr>
        <p:pic>
          <p:nvPicPr>
            <p:cNvPr id="4" name="그림 3" descr="텍스트이(가) 표시된 사진&#10;&#10;자동 생성된 설명">
              <a:extLst>
                <a:ext uri="{FF2B5EF4-FFF2-40B4-BE49-F238E27FC236}">
                  <a16:creationId xmlns="" xmlns:a16="http://schemas.microsoft.com/office/drawing/2014/main" id="{426BC351-D6E6-4ED0-BDCC-3E8C238592B5}"/>
                </a:ext>
              </a:extLst>
            </p:cNvPr>
            <p:cNvPicPr>
              <a:picLocks noChangeAspect="1"/>
            </p:cNvPicPr>
            <p:nvPr/>
          </p:nvPicPr>
          <p:blipFill>
            <a:blip r:embed="rId7"/>
            <a:stretch>
              <a:fillRect/>
            </a:stretch>
          </p:blipFill>
          <p:spPr>
            <a:xfrm>
              <a:off x="518467" y="3310496"/>
              <a:ext cx="8787354" cy="1852469"/>
            </a:xfrm>
            <a:prstGeom prst="rect">
              <a:avLst/>
            </a:prstGeom>
          </p:spPr>
        </p:pic>
        <p:sp>
          <p:nvSpPr>
            <p:cNvPr id="21" name="직사각형 20"/>
            <p:cNvSpPr/>
            <p:nvPr/>
          </p:nvSpPr>
          <p:spPr>
            <a:xfrm>
              <a:off x="1542664" y="3907834"/>
              <a:ext cx="2394335" cy="166003"/>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'The </a:t>
              </a:r>
              <a:r>
                <a:rPr lang="en-US" altLang="ko-KR" sz="1100" dirty="0">
                  <a:solidFill>
                    <a:srgbClr val="BF3238"/>
                  </a:solidFill>
                  <a:latin typeface="D2Coding" panose="020B0609020101020101" pitchFamily="49" charset="-127"/>
                  <a:ea typeface="D2Coding" panose="020B0609020101020101" pitchFamily="49" charset="-127"/>
                </a:rPr>
                <a:t>solution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 r1,</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'or</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r2)</a:t>
              </a:r>
              <a:endParaRPr lang="x-none" altLang="ko-KR" sz="1100" dirty="0">
                <a:latin typeface="D2Coding" panose="020B0609020101020101" pitchFamily="49" charset="-127"/>
                <a:ea typeface="D2Coding" panose="020B0609020101020101" pitchFamily="49" charset="-127"/>
              </a:endParaRPr>
            </a:p>
          </p:txBody>
        </p:sp>
        <p:sp>
          <p:nvSpPr>
            <p:cNvPr id="13" name="내용 개체 틀 2">
              <a:extLst>
                <a:ext uri="{FF2B5EF4-FFF2-40B4-BE49-F238E27FC236}">
                  <a16:creationId xmlns="" xmlns:a16="http://schemas.microsoft.com/office/drawing/2014/main" id="{70B88F49-2668-4DCC-A87D-320F725E4506}"/>
                </a:ext>
              </a:extLst>
            </p:cNvPr>
            <p:cNvSpPr txBox="1">
              <a:spLocks/>
            </p:cNvSpPr>
            <p:nvPr/>
          </p:nvSpPr>
          <p:spPr>
            <a:xfrm>
              <a:off x="4035236" y="4918637"/>
              <a:ext cx="5432764" cy="1038655"/>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indent="-133350" algn="l">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rPr>
                <a:t>It receives three externally passed arguments as a, b, and c parameters, and performs quadratic formula operation in the function body. As a result, it is a function code that outputs r1 and r2.</a:t>
              </a:r>
            </a:p>
            <a:p>
              <a:pPr marL="133350" indent="-133350" algn="l">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rPr>
                <a:t>Using functions makes the code much more concise and easier to use.</a:t>
              </a:r>
              <a:endParaRPr lang="ko-KR" altLang="en-US" sz="1300" dirty="0">
                <a:latin typeface="SamsungOne 400" panose="020B0503030303020204" pitchFamily="34" charset="0"/>
              </a:endParaRPr>
            </a:p>
          </p:txBody>
        </p:sp>
        <p:sp>
          <p:nvSpPr>
            <p:cNvPr id="22" name="직사각형 21"/>
            <p:cNvSpPr/>
            <p:nvPr/>
          </p:nvSpPr>
          <p:spPr>
            <a:xfrm>
              <a:off x="887065" y="4203660"/>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Solve quadratic equations with different coefficient values</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5" name="직사각형 24"/>
            <p:cNvSpPr/>
            <p:nvPr/>
          </p:nvSpPr>
          <p:spPr>
            <a:xfrm>
              <a:off x="603749" y="4802682"/>
              <a:ext cx="2825632" cy="362133"/>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The solution is 2.0 or -4.0</a:t>
              </a:r>
            </a:p>
            <a:p>
              <a:r>
                <a:rPr lang="en-US" altLang="ko-KR" sz="1100" dirty="0">
                  <a:solidFill>
                    <a:prstClr val="black"/>
                  </a:solidFill>
                  <a:latin typeface="D2Coding" panose="020B0609020101020101" pitchFamily="49" charset="-127"/>
                  <a:ea typeface="D2Coding" panose="020B0609020101020101" pitchFamily="49" charset="-127"/>
                </a:rPr>
                <a:t>The solution is 4.0 or -1.0</a:t>
              </a:r>
              <a:endParaRPr lang="x-none" altLang="ko-KR" sz="1100" dirty="0">
                <a:solidFill>
                  <a:prstClr val="black"/>
                </a:solidFill>
                <a:latin typeface="D2Coding" panose="020B0609020101020101" pitchFamily="49" charset="-127"/>
                <a:ea typeface="D2Coding" panose="020B0609020101020101" pitchFamily="49" charset="-127"/>
              </a:endParaRPr>
            </a:p>
          </p:txBody>
        </p:sp>
        <p:cxnSp>
          <p:nvCxnSpPr>
            <p:cNvPr id="14" name="직선 화살표 연결선 13">
              <a:extLst>
                <a:ext uri="{FF2B5EF4-FFF2-40B4-BE49-F238E27FC236}">
                  <a16:creationId xmlns="" xmlns:a16="http://schemas.microsoft.com/office/drawing/2014/main" id="{93FB7DBC-6E89-4B07-B8A7-50F5983B55E6}"/>
                </a:ext>
              </a:extLst>
            </p:cNvPr>
            <p:cNvCxnSpPr>
              <a:cxnSpLocks/>
              <a:stCxn id="13" idx="1"/>
            </p:cNvCxnSpPr>
            <p:nvPr/>
          </p:nvCxnSpPr>
          <p:spPr>
            <a:xfrm flipH="1" flipV="1">
              <a:off x="3154680" y="4099560"/>
              <a:ext cx="880556" cy="1338405"/>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71618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12E58AA0-892E-4626-8208-10854F96274A}"/>
              </a:ext>
            </a:extLst>
          </p:cNvPr>
          <p:cNvGrpSpPr/>
          <p:nvPr/>
        </p:nvGrpSpPr>
        <p:grpSpPr>
          <a:xfrm>
            <a:off x="580387" y="2816159"/>
            <a:ext cx="8887611" cy="1088001"/>
            <a:chOff x="580388" y="2947668"/>
            <a:chExt cx="8406594" cy="1088001"/>
          </a:xfrm>
        </p:grpSpPr>
        <p:sp>
          <p:nvSpPr>
            <p:cNvPr id="3" name="직사각형 2"/>
            <p:cNvSpPr/>
            <p:nvPr/>
          </p:nvSpPr>
          <p:spPr>
            <a:xfrm>
              <a:off x="580388" y="2947668"/>
              <a:ext cx="8406594" cy="1088001"/>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 xmlns:a16="http://schemas.microsoft.com/office/drawing/2014/main" id="{F9D97542-C5A1-4DD5-A4CB-B7F2FF16F0AC}"/>
                </a:ext>
              </a:extLst>
            </p:cNvPr>
            <p:cNvSpPr txBox="1"/>
            <p:nvPr/>
          </p:nvSpPr>
          <p:spPr>
            <a:xfrm>
              <a:off x="982440" y="2993414"/>
              <a:ext cx="3801245" cy="954107"/>
            </a:xfrm>
            <a:prstGeom prst="rect">
              <a:avLst/>
            </a:prstGeom>
            <a:solidFill>
              <a:schemeClr val="accent5">
                <a:lumMod val="20000"/>
                <a:lumOff val="80000"/>
              </a:schemeClr>
            </a:solidFill>
          </p:spPr>
          <p:txBody>
            <a:bodyPr wrap="square">
              <a:spAutoFit/>
            </a:bodyPr>
            <a:lstStyle/>
            <a:p>
              <a:r>
                <a:rPr lang="ko-KR" altLang="en-US" sz="1400">
                  <a:latin typeface="D2Coding" panose="020B0609020101020101" pitchFamily="49" charset="-127"/>
                  <a:ea typeface="D2Coding" panose="020B0609020101020101" pitchFamily="49" charset="-127"/>
                </a:rPr>
                <a:t>def circle_area_circum(radius):</a:t>
              </a:r>
            </a:p>
            <a:p>
              <a:r>
                <a:rPr lang="ko-KR" altLang="en-US" sz="1400">
                  <a:latin typeface="D2Coding" panose="020B0609020101020101" pitchFamily="49" charset="-127"/>
                  <a:ea typeface="D2Coding" panose="020B0609020101020101" pitchFamily="49" charset="-127"/>
                </a:rPr>
                <a:t>    area = 3.14 * radius ** 2</a:t>
              </a:r>
            </a:p>
            <a:p>
              <a:r>
                <a:rPr lang="ko-KR" altLang="en-US" sz="1400">
                  <a:latin typeface="D2Coding" panose="020B0609020101020101" pitchFamily="49" charset="-127"/>
                  <a:ea typeface="D2Coding" panose="020B0609020101020101" pitchFamily="49" charset="-127"/>
                </a:rPr>
                <a:t>    circum = 2 * 3.14 * radius</a:t>
              </a:r>
            </a:p>
            <a:p>
              <a:r>
                <a:rPr lang="ko-KR" altLang="en-US" sz="1400">
                  <a:latin typeface="D2Coding" panose="020B0609020101020101" pitchFamily="49" charset="-127"/>
                  <a:ea typeface="D2Coding" panose="020B0609020101020101" pitchFamily="49" charset="-127"/>
                </a:rPr>
                <a:t>    return area, circum </a:t>
              </a:r>
            </a:p>
          </p:txBody>
        </p:sp>
      </p:grpSp>
      <p:sp>
        <p:nvSpPr>
          <p:cNvPr id="10" name="직사각형 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3. Multiple Return Statement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1" name="TextBox 10">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3.1. A function that returns the area and perimeter of a circle</a:t>
            </a:r>
            <a:endParaRPr lang="ko-KR" altLang="en-US" b="1" dirty="0">
              <a:latin typeface="Samsung Sharp Sans" pitchFamily="2" charset="0"/>
            </a:endParaRPr>
          </a:p>
        </p:txBody>
      </p:sp>
      <p:sp>
        <p:nvSpPr>
          <p:cNvPr id="15" name="직사각형 14">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6" name="직사각형 15">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 xmlns:a16="http://schemas.microsoft.com/office/drawing/2014/main" id="{90EFA62F-9637-4E5A-AAB1-9E61461D75DD}"/>
              </a:ext>
            </a:extLst>
          </p:cNvPr>
          <p:cNvSpPr/>
          <p:nvPr/>
        </p:nvSpPr>
        <p:spPr>
          <a:xfrm>
            <a:off x="580388" y="2002577"/>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the radius of the circle to find the area and perimeter of the circle.</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circle_area_circum</a:t>
            </a:r>
            <a:r>
              <a:rPr lang="en-US" altLang="ko-KR" sz="1300" dirty="0">
                <a:solidFill>
                  <a:schemeClr val="tx1"/>
                </a:solidFill>
                <a:latin typeface="SamsungOne 400" panose="020B0503030303020204" pitchFamily="34" charset="0"/>
                <a:ea typeface="SamsungOne 400" panose="020B0503030303020204" pitchFamily="34" charset="0"/>
              </a:rPr>
              <a:t>(radius) function is implemented to receive a radius 10 as an input and return two values, an area and a circumference.</a:t>
            </a:r>
          </a:p>
        </p:txBody>
      </p:sp>
    </p:spTree>
    <p:extLst>
      <p:ext uri="{BB962C8B-B14F-4D97-AF65-F5344CB8AC3E}">
        <p14:creationId xmlns:p14="http://schemas.microsoft.com/office/powerpoint/2010/main" val="20262369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1" name="직사각형 20">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3. Multiple Return Statement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2" name="TextBox 21">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3.1. A function that returns the area and perimeter of a circle</a:t>
            </a:r>
            <a:endParaRPr lang="ko-KR" altLang="en-US" b="1" dirty="0">
              <a:latin typeface="Samsung Sharp Sans" pitchFamily="2" charset="0"/>
            </a:endParaRPr>
          </a:p>
        </p:txBody>
      </p:sp>
      <p:sp>
        <p:nvSpPr>
          <p:cNvPr id="23" name="직사각형 22">
            <a:extLst>
              <a:ext uri="{FF2B5EF4-FFF2-40B4-BE49-F238E27FC236}">
                <a16:creationId xmlns="" xmlns:a16="http://schemas.microsoft.com/office/drawing/2014/main" id="{90EFA62F-9637-4E5A-AAB1-9E61461D75DD}"/>
              </a:ext>
            </a:extLst>
          </p:cNvPr>
          <p:cNvSpPr/>
          <p:nvPr/>
        </p:nvSpPr>
        <p:spPr>
          <a:xfrm>
            <a:off x="580388" y="2007179"/>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Return statements that return two or more values are called multiple return statements.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multiple return statements, two values separated by a comma are returned as a tuple type.</a:t>
            </a:r>
          </a:p>
        </p:txBody>
      </p:sp>
      <p:grpSp>
        <p:nvGrpSpPr>
          <p:cNvPr id="24" name="그룹 23">
            <a:extLst>
              <a:ext uri="{FF2B5EF4-FFF2-40B4-BE49-F238E27FC236}">
                <a16:creationId xmlns="" xmlns:a16="http://schemas.microsoft.com/office/drawing/2014/main" id="{A9DB7DD0-AA7A-4B07-8996-7FC36E5F9099}"/>
              </a:ext>
            </a:extLst>
          </p:cNvPr>
          <p:cNvGrpSpPr/>
          <p:nvPr/>
        </p:nvGrpSpPr>
        <p:grpSpPr>
          <a:xfrm>
            <a:off x="713200" y="4336326"/>
            <a:ext cx="8680179" cy="1338534"/>
            <a:chOff x="676851" y="3081413"/>
            <a:chExt cx="8680179" cy="1338534"/>
          </a:xfrm>
        </p:grpSpPr>
        <p:sp>
          <p:nvSpPr>
            <p:cNvPr id="33" name="모서리가 둥근 직사각형 4">
              <a:extLst>
                <a:ext uri="{FF2B5EF4-FFF2-40B4-BE49-F238E27FC236}">
                  <a16:creationId xmlns="" xmlns:a16="http://schemas.microsoft.com/office/drawing/2014/main" id="{D49205AF-D745-4C79-8100-FE9EACB201DB}"/>
                </a:ext>
              </a:extLst>
            </p:cNvPr>
            <p:cNvSpPr/>
            <p:nvPr/>
          </p:nvSpPr>
          <p:spPr>
            <a:xfrm>
              <a:off x="676851" y="3081413"/>
              <a:ext cx="8680179" cy="13385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4"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7-8</a:t>
              </a:r>
            </a:p>
          </p:txBody>
        </p:sp>
        <p:sp>
          <p:nvSpPr>
            <p:cNvPr id="36" name="TextBox 21">
              <a:extLst>
                <a:ext uri="{FF2B5EF4-FFF2-40B4-BE49-F238E27FC236}">
                  <a16:creationId xmlns="" xmlns:a16="http://schemas.microsoft.com/office/drawing/2014/main" id="{56521AD1-2372-4709-9497-BC4191E7C8E0}"/>
                </a:ext>
              </a:extLst>
            </p:cNvPr>
            <p:cNvSpPr txBox="1"/>
            <p:nvPr/>
          </p:nvSpPr>
          <p:spPr>
            <a:xfrm>
              <a:off x="1036274" y="3504419"/>
              <a:ext cx="8108322" cy="8156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In the code above, the </a:t>
              </a:r>
              <a:r>
                <a:rPr lang="en-US" altLang="ko-KR" sz="1200" dirty="0" err="1">
                  <a:solidFill>
                    <a:prstClr val="black">
                      <a:lumMod val="85000"/>
                      <a:lumOff val="15000"/>
                    </a:prstClr>
                  </a:solidFill>
                  <a:latin typeface="SamsungOne 400" panose="020B0503030303020204" pitchFamily="34" charset="0"/>
                </a:rPr>
                <a:t>circle_area_circum</a:t>
              </a:r>
              <a:r>
                <a:rPr lang="en-US" altLang="ko-KR" sz="1200" dirty="0">
                  <a:solidFill>
                    <a:prstClr val="black">
                      <a:lumMod val="85000"/>
                      <a:lumOff val="15000"/>
                    </a:prstClr>
                  </a:solidFill>
                  <a:latin typeface="SamsungOne 400" panose="020B0503030303020204" pitchFamily="34" charset="0"/>
                </a:rPr>
                <a:t> function receives a radius as a parameter and returns two values corresponding to the area and circumference of the circle.</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Outside the function of Line 7-8, the function </a:t>
              </a:r>
              <a:r>
                <a:rPr lang="en-US" altLang="ko-KR" sz="1200" dirty="0" err="1">
                  <a:solidFill>
                    <a:prstClr val="black">
                      <a:lumMod val="85000"/>
                      <a:lumOff val="15000"/>
                    </a:prstClr>
                  </a:solidFill>
                  <a:latin typeface="SamsungOne 400" panose="020B0503030303020204" pitchFamily="34" charset="0"/>
                </a:rPr>
                <a:t>circle_area_circum</a:t>
              </a:r>
              <a:r>
                <a:rPr lang="en-US" altLang="ko-KR" sz="1200" dirty="0">
                  <a:solidFill>
                    <a:prstClr val="black">
                      <a:lumMod val="85000"/>
                      <a:lumOff val="15000"/>
                    </a:prstClr>
                  </a:solidFill>
                  <a:latin typeface="SamsungOne 400" panose="020B0503030303020204" pitchFamily="34" charset="0"/>
                </a:rPr>
                <a:t> is called and the calculation result is stored in the variables area and circum and print them out.</a:t>
              </a:r>
            </a:p>
          </p:txBody>
        </p:sp>
      </p:grpSp>
      <p:grpSp>
        <p:nvGrpSpPr>
          <p:cNvPr id="4" name="그룹 3"/>
          <p:cNvGrpSpPr/>
          <p:nvPr/>
        </p:nvGrpSpPr>
        <p:grpSpPr>
          <a:xfrm>
            <a:off x="667020" y="2554602"/>
            <a:ext cx="8800980" cy="1636182"/>
            <a:chOff x="667020" y="2554602"/>
            <a:chExt cx="8800980" cy="1636182"/>
          </a:xfrm>
        </p:grpSpPr>
        <p:pic>
          <p:nvPicPr>
            <p:cNvPr id="7" name="그림 6" descr="텍스트이(가) 표시된 사진&#10;&#10;자동 생성된 설명">
              <a:extLst>
                <a:ext uri="{FF2B5EF4-FFF2-40B4-BE49-F238E27FC236}">
                  <a16:creationId xmlns="" xmlns:a16="http://schemas.microsoft.com/office/drawing/2014/main" id="{39584FF7-5495-4E9A-9A1A-8191530285D0}"/>
                </a:ext>
              </a:extLst>
            </p:cNvPr>
            <p:cNvPicPr>
              <a:picLocks noChangeAspect="1"/>
            </p:cNvPicPr>
            <p:nvPr/>
          </p:nvPicPr>
          <p:blipFill rotWithShape="1">
            <a:blip r:embed="rId5"/>
            <a:srcRect b="15359"/>
            <a:stretch/>
          </p:blipFill>
          <p:spPr>
            <a:xfrm>
              <a:off x="667020" y="2554602"/>
              <a:ext cx="8800980" cy="1433589"/>
            </a:xfrm>
            <a:prstGeom prst="rect">
              <a:avLst/>
            </a:prstGeom>
          </p:spPr>
        </p:pic>
        <p:sp>
          <p:nvSpPr>
            <p:cNvPr id="25" name="직사각형 24"/>
            <p:cNvSpPr/>
            <p:nvPr/>
          </p:nvSpPr>
          <p:spPr>
            <a:xfrm>
              <a:off x="1430568" y="3742827"/>
              <a:ext cx="7910380" cy="148588"/>
            </a:xfrm>
            <a:prstGeom prst="rect">
              <a:avLst/>
            </a:prstGeom>
            <a:solidFill>
              <a:srgbClr val="F7F7F7"/>
            </a:solidFill>
          </p:spPr>
          <p:txBody>
            <a:bodyPr wrap="none" lIns="0" tIns="0" rIns="0" bIns="0" anchor="ctr">
              <a:noAutofit/>
            </a:bodyPr>
            <a:lstStyle/>
            <a:p>
              <a:r>
                <a:rPr lang="en-US" altLang="ko-KR" sz="1000" dirty="0" smtClean="0">
                  <a:latin typeface="D2Coding" panose="020B0609020101020101" pitchFamily="49" charset="-127"/>
                  <a:ea typeface="D2Coding" panose="020B0609020101020101" pitchFamily="49" charset="-127"/>
                </a:rPr>
                <a:t>(</a:t>
              </a:r>
              <a:r>
                <a:rPr lang="en-US" altLang="ko-KR" sz="1000" dirty="0" smtClean="0">
                  <a:solidFill>
                    <a:srgbClr val="BF3238"/>
                  </a:solidFill>
                  <a:latin typeface="D2Coding" panose="020B0609020101020101" pitchFamily="49" charset="-127"/>
                  <a:ea typeface="D2Coding" panose="020B0609020101020101" pitchFamily="49" charset="-127"/>
                </a:rPr>
                <a:t>"The area of a circle of radius {} is {:.1f}, and the circumference of the circle is {:.1f})"</a:t>
              </a:r>
              <a:r>
                <a:rPr lang="en-US" altLang="ko-KR" sz="1000" dirty="0" smtClean="0">
                  <a:solidFill>
                    <a:prstClr val="black"/>
                  </a:solidFill>
                  <a:latin typeface="D2Coding" panose="020B0609020101020101" pitchFamily="49" charset="-127"/>
                  <a:ea typeface="D2Coding" panose="020B0609020101020101" pitchFamily="49" charset="-127"/>
                </a:rPr>
                <a:t>.</a:t>
              </a:r>
              <a:r>
                <a:rPr lang="en-US" altLang="ko-KR" sz="1000" dirty="0">
                  <a:solidFill>
                    <a:prstClr val="black"/>
                  </a:solidFill>
                  <a:latin typeface="D2Coding" panose="020B0609020101020101" pitchFamily="49" charset="-127"/>
                  <a:ea typeface="D2Coding" panose="020B0609020101020101" pitchFamily="49" charset="-127"/>
                </a:rPr>
                <a:t>format(radius, area, circum)</a:t>
              </a:r>
              <a:r>
                <a:rPr lang="en-US" altLang="ko-KR" sz="1000" dirty="0" smtClean="0">
                  <a:solidFill>
                    <a:prstClr val="black"/>
                  </a:solidFill>
                  <a:latin typeface="D2Coding" panose="020B0609020101020101" pitchFamily="49" charset="-127"/>
                  <a:ea typeface="D2Coding" panose="020B0609020101020101" pitchFamily="49" charset="-127"/>
                </a:rPr>
                <a:t>)</a:t>
              </a:r>
              <a:endParaRPr lang="x-none" altLang="ko-KR" sz="1000" dirty="0">
                <a:solidFill>
                  <a:prstClr val="black"/>
                </a:solidFill>
                <a:latin typeface="D2Coding" panose="020B0609020101020101" pitchFamily="49" charset="-127"/>
                <a:ea typeface="D2Coding" panose="020B0609020101020101" pitchFamily="49" charset="-127"/>
              </a:endParaRPr>
            </a:p>
          </p:txBody>
        </p:sp>
        <p:sp>
          <p:nvSpPr>
            <p:cNvPr id="26" name="직사각형 25"/>
            <p:cNvSpPr/>
            <p:nvPr/>
          </p:nvSpPr>
          <p:spPr>
            <a:xfrm>
              <a:off x="2882870" y="3133146"/>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Returns a tuple - the return value (area, circum)</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7" name="직사각형 26"/>
            <p:cNvSpPr/>
            <p:nvPr/>
          </p:nvSpPr>
          <p:spPr>
            <a:xfrm>
              <a:off x="4085657" y="3572004"/>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Return the area and perimeter of a circle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8" name="직사각형 27"/>
            <p:cNvSpPr/>
            <p:nvPr/>
          </p:nvSpPr>
          <p:spPr>
            <a:xfrm>
              <a:off x="757313" y="3996855"/>
              <a:ext cx="6189519" cy="193929"/>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The area of a circle of radius 10 is 314.0, and the circumference of the circle is 62.8</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9956191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33" name="직사각형 3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38" name="직사각형 3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39" name="TextBox 38">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The concept of global variables</a:t>
            </a:r>
            <a:endParaRPr lang="ko-KR" altLang="en-US" b="1" dirty="0">
              <a:latin typeface="Samsung Sharp Sans" pitchFamily="2" charset="0"/>
            </a:endParaRPr>
          </a:p>
        </p:txBody>
      </p:sp>
      <p:sp>
        <p:nvSpPr>
          <p:cNvPr id="40" name="직사각형 39">
            <a:extLst>
              <a:ext uri="{FF2B5EF4-FFF2-40B4-BE49-F238E27FC236}">
                <a16:creationId xmlns="" xmlns:a16="http://schemas.microsoft.com/office/drawing/2014/main" id="{90EFA62F-9637-4E5A-AAB1-9E61461D75DD}"/>
              </a:ext>
            </a:extLst>
          </p:cNvPr>
          <p:cNvSpPr/>
          <p:nvPr/>
        </p:nvSpPr>
        <p:spPr>
          <a:xfrm>
            <a:off x="580388" y="200601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term global variable.</a:t>
            </a:r>
          </a:p>
        </p:txBody>
      </p:sp>
      <p:sp>
        <p:nvSpPr>
          <p:cNvPr id="41" name="직사각형 40">
            <a:extLst>
              <a:ext uri="{FF2B5EF4-FFF2-40B4-BE49-F238E27FC236}">
                <a16:creationId xmlns="" xmlns:a16="http://schemas.microsoft.com/office/drawing/2014/main" id="{F1B12DA7-C15F-4B00-8AB3-088BA5E0B6A4}"/>
              </a:ext>
            </a:extLst>
          </p:cNvPr>
          <p:cNvSpPr/>
          <p:nvPr/>
        </p:nvSpPr>
        <p:spPr>
          <a:xfrm>
            <a:off x="690341" y="2257410"/>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global variable is a variable declared outside a function and it is available to the entire code area.</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look at the code and diagram below, you can see that the variables a and b are called and used in both the script file with the Python code and the print_sum function.</a:t>
            </a:r>
          </a:p>
        </p:txBody>
      </p:sp>
      <p:grpSp>
        <p:nvGrpSpPr>
          <p:cNvPr id="5" name="그룹 4"/>
          <p:cNvGrpSpPr/>
          <p:nvPr/>
        </p:nvGrpSpPr>
        <p:grpSpPr>
          <a:xfrm>
            <a:off x="759005" y="2944531"/>
            <a:ext cx="8641209" cy="1939588"/>
            <a:chOff x="759005" y="2986735"/>
            <a:chExt cx="8641209" cy="1939588"/>
          </a:xfrm>
        </p:grpSpPr>
        <p:pic>
          <p:nvPicPr>
            <p:cNvPr id="4" name="그림 3">
              <a:extLst>
                <a:ext uri="{FF2B5EF4-FFF2-40B4-BE49-F238E27FC236}">
                  <a16:creationId xmlns="" xmlns:a16="http://schemas.microsoft.com/office/drawing/2014/main" id="{6A3F00FF-E1B9-4122-8BBF-3EB290E46932}"/>
                </a:ext>
              </a:extLst>
            </p:cNvPr>
            <p:cNvPicPr>
              <a:picLocks noChangeAspect="1"/>
            </p:cNvPicPr>
            <p:nvPr/>
          </p:nvPicPr>
          <p:blipFill rotWithShape="1">
            <a:blip r:embed="rId4"/>
            <a:srcRect b="18756"/>
            <a:stretch/>
          </p:blipFill>
          <p:spPr>
            <a:xfrm>
              <a:off x="759005" y="2986735"/>
              <a:ext cx="8641209" cy="1585266"/>
            </a:xfrm>
            <a:prstGeom prst="rect">
              <a:avLst/>
            </a:prstGeom>
          </p:spPr>
        </p:pic>
        <p:sp>
          <p:nvSpPr>
            <p:cNvPr id="32" name="직사각형 31"/>
            <p:cNvSpPr/>
            <p:nvPr/>
          </p:nvSpPr>
          <p:spPr>
            <a:xfrm>
              <a:off x="1762500" y="3416362"/>
              <a:ext cx="4582030" cy="16386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inside :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smtClean="0">
                  <a:solidFill>
                    <a:prstClr val="black"/>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37" name="직사각형 36"/>
            <p:cNvSpPr/>
            <p:nvPr/>
          </p:nvSpPr>
          <p:spPr>
            <a:xfrm>
              <a:off x="1476675" y="4296354"/>
              <a:ext cx="4582030" cy="16386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outside </a:t>
              </a:r>
              <a:r>
                <a:rPr lang="en-US" altLang="ko-KR" sz="1100" dirty="0">
                  <a:solidFill>
                    <a:srgbClr val="BF3238"/>
                  </a:solidFill>
                  <a:latin typeface="D2Coding" panose="020B0609020101020101" pitchFamily="49" charset="-127"/>
                  <a:ea typeface="D2Coding" panose="020B0609020101020101" pitchFamily="49" charset="-127"/>
                </a:rPr>
                <a:t>: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smtClean="0">
                  <a:solidFill>
                    <a:prstClr val="black"/>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a:t>
              </a:r>
              <a:r>
                <a:rPr lang="en-US" altLang="ko-KR" sz="1100" dirty="0" smtClean="0">
                  <a:solidFill>
                    <a:prstClr val="black"/>
                  </a:solidFill>
                  <a:latin typeface="D2Coding" panose="020B0609020101020101" pitchFamily="49" charset="-127"/>
                  <a:ea typeface="D2Coding" panose="020B0609020101020101" pitchFamily="49" charset="-127"/>
                </a:rPr>
                <a:t>result)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42" name="직사각형 41"/>
            <p:cNvSpPr/>
            <p:nvPr/>
          </p:nvSpPr>
          <p:spPr>
            <a:xfrm>
              <a:off x="836595" y="4536831"/>
              <a:ext cx="3369645" cy="389492"/>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print_sum() inside : the sum of 10 and 20 is 30</a:t>
              </a:r>
            </a:p>
            <a:p>
              <a:r>
                <a:rPr lang="en-US" altLang="ko-KR" sz="1100" dirty="0">
                  <a:solidFill>
                    <a:prstClr val="black"/>
                  </a:solidFill>
                  <a:latin typeface="D2Coding" panose="020B0609020101020101" pitchFamily="49" charset="-127"/>
                  <a:ea typeface="D2Coding" panose="020B0609020101020101" pitchFamily="49" charset="-127"/>
                </a:rPr>
                <a:t>print_sum() outside : the sum of 10 and 20 is 30</a:t>
              </a:r>
              <a:endParaRPr lang="x-none" altLang="ko-KR" sz="1100" dirty="0">
                <a:solidFill>
                  <a:prstClr val="black"/>
                </a:solidFill>
                <a:latin typeface="D2Coding" panose="020B0609020101020101" pitchFamily="49" charset="-127"/>
                <a:ea typeface="D2Coding" panose="020B0609020101020101" pitchFamily="49" charset="-127"/>
              </a:endParaRPr>
            </a:p>
          </p:txBody>
        </p:sp>
      </p:grpSp>
      <p:grpSp>
        <p:nvGrpSpPr>
          <p:cNvPr id="12" name="그룹 11"/>
          <p:cNvGrpSpPr/>
          <p:nvPr/>
        </p:nvGrpSpPr>
        <p:grpSpPr>
          <a:xfrm>
            <a:off x="5136188" y="4626774"/>
            <a:ext cx="4174066" cy="1676969"/>
            <a:chOff x="5173628" y="4605673"/>
            <a:chExt cx="4174066" cy="1676969"/>
          </a:xfrm>
        </p:grpSpPr>
        <p:grpSp>
          <p:nvGrpSpPr>
            <p:cNvPr id="11" name="그룹 10"/>
            <p:cNvGrpSpPr/>
            <p:nvPr/>
          </p:nvGrpSpPr>
          <p:grpSpPr>
            <a:xfrm>
              <a:off x="5654660" y="4898319"/>
              <a:ext cx="3416570" cy="1384323"/>
              <a:chOff x="5706600" y="4453187"/>
              <a:chExt cx="3416570" cy="1384323"/>
            </a:xfrm>
          </p:grpSpPr>
          <p:sp>
            <p:nvSpPr>
              <p:cNvPr id="14" name="직사각형 13">
                <a:extLst>
                  <a:ext uri="{FF2B5EF4-FFF2-40B4-BE49-F238E27FC236}">
                    <a16:creationId xmlns="" xmlns:a16="http://schemas.microsoft.com/office/drawing/2014/main" id="{C4DA0F44-72DC-4BAD-BEF7-D3E46128D00A}"/>
                  </a:ext>
                </a:extLst>
              </p:cNvPr>
              <p:cNvSpPr/>
              <p:nvPr/>
            </p:nvSpPr>
            <p:spPr>
              <a:xfrm>
                <a:off x="5921684" y="4456466"/>
                <a:ext cx="865978" cy="871436"/>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D2Coding" pitchFamily="49" charset="-127"/>
                  <a:ea typeface="D2Coding" pitchFamily="49" charset="-127"/>
                </a:endParaRPr>
              </a:p>
            </p:txBody>
          </p:sp>
          <p:sp>
            <p:nvSpPr>
              <p:cNvPr id="15" name="TextBox 14">
                <a:extLst>
                  <a:ext uri="{FF2B5EF4-FFF2-40B4-BE49-F238E27FC236}">
                    <a16:creationId xmlns="" xmlns:a16="http://schemas.microsoft.com/office/drawing/2014/main" id="{C7B0550E-6DC4-4435-A0B8-4DFF786E5F36}"/>
                  </a:ext>
                </a:extLst>
              </p:cNvPr>
              <p:cNvSpPr txBox="1"/>
              <p:nvPr/>
            </p:nvSpPr>
            <p:spPr>
              <a:xfrm>
                <a:off x="5706600" y="5375743"/>
                <a:ext cx="1288487" cy="461665"/>
              </a:xfrm>
              <a:prstGeom prst="rect">
                <a:avLst/>
              </a:prstGeom>
              <a:noFill/>
            </p:spPr>
            <p:txBody>
              <a:bodyPr wrap="square" rtlCol="0">
                <a:spAutoFit/>
              </a:bodyPr>
              <a:lstStyle/>
              <a:p>
                <a:pPr algn="ctr"/>
                <a:r>
                  <a:rPr kumimoji="0" lang="en-US" altLang="ko-KR" sz="1200" dirty="0">
                    <a:latin typeface="SamsungOne 400" panose="020B0503030303020204" pitchFamily="34" charset="0"/>
                    <a:ea typeface="SamsungOne 400" panose="020B0503030303020204" pitchFamily="34" charset="0"/>
                    <a:cs typeface="+mn-cs"/>
                  </a:rPr>
                  <a:t>Python</a:t>
                </a:r>
              </a:p>
              <a:p>
                <a:pPr algn="ctr"/>
                <a:r>
                  <a:rPr kumimoji="0" lang="en-US" altLang="ko-KR" sz="1200" dirty="0">
                    <a:latin typeface="SamsungOne 400" panose="020B0503030303020204" pitchFamily="34" charset="0"/>
                    <a:ea typeface="SamsungOne 400" panose="020B0503030303020204" pitchFamily="34" charset="0"/>
                    <a:cs typeface="+mn-cs"/>
                  </a:rPr>
                  <a:t>script file</a:t>
                </a:r>
                <a:endParaRPr kumimoji="0" lang="ko-KR" altLang="en-US" sz="1200" dirty="0">
                  <a:latin typeface="SamsungOne 400" panose="020B0503030303020204" pitchFamily="34" charset="0"/>
                  <a:ea typeface="SamsungOne 400" panose="020B0503030303020204" pitchFamily="34" charset="0"/>
                  <a:cs typeface="+mn-cs"/>
                </a:endParaRPr>
              </a:p>
            </p:txBody>
          </p:sp>
          <p:sp>
            <p:nvSpPr>
              <p:cNvPr id="17" name="직사각형 16">
                <a:extLst>
                  <a:ext uri="{FF2B5EF4-FFF2-40B4-BE49-F238E27FC236}">
                    <a16:creationId xmlns="" xmlns:a16="http://schemas.microsoft.com/office/drawing/2014/main" id="{990248A0-C6FC-4315-A08A-A33CD145F446}"/>
                  </a:ext>
                </a:extLst>
              </p:cNvPr>
              <p:cNvSpPr/>
              <p:nvPr/>
            </p:nvSpPr>
            <p:spPr>
              <a:xfrm>
                <a:off x="6014411" y="4612921"/>
                <a:ext cx="649095" cy="234684"/>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a</a:t>
                </a:r>
                <a:endParaRPr lang="ko-KR" altLang="en-US" sz="1400">
                  <a:solidFill>
                    <a:schemeClr val="tx1"/>
                  </a:solidFill>
                  <a:latin typeface="D2Coding" pitchFamily="49" charset="-127"/>
                  <a:ea typeface="D2Coding" pitchFamily="49" charset="-127"/>
                </a:endParaRPr>
              </a:p>
            </p:txBody>
          </p:sp>
          <p:sp>
            <p:nvSpPr>
              <p:cNvPr id="18" name="직사각형 17">
                <a:extLst>
                  <a:ext uri="{FF2B5EF4-FFF2-40B4-BE49-F238E27FC236}">
                    <a16:creationId xmlns="" xmlns:a16="http://schemas.microsoft.com/office/drawing/2014/main" id="{C17D31C1-5EFB-402A-9A63-7215CE5A262A}"/>
                  </a:ext>
                </a:extLst>
              </p:cNvPr>
              <p:cNvSpPr/>
              <p:nvPr/>
            </p:nvSpPr>
            <p:spPr>
              <a:xfrm>
                <a:off x="6014411" y="4925833"/>
                <a:ext cx="649095" cy="234684"/>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b</a:t>
                </a:r>
                <a:endParaRPr lang="ko-KR" altLang="en-US" sz="1400">
                  <a:solidFill>
                    <a:schemeClr val="tx1"/>
                  </a:solidFill>
                  <a:latin typeface="D2Coding" pitchFamily="49" charset="-127"/>
                  <a:ea typeface="D2Coding" pitchFamily="49" charset="-127"/>
                </a:endParaRPr>
              </a:p>
            </p:txBody>
          </p:sp>
          <p:sp>
            <p:nvSpPr>
              <p:cNvPr id="19" name="직사각형 18">
                <a:extLst>
                  <a:ext uri="{FF2B5EF4-FFF2-40B4-BE49-F238E27FC236}">
                    <a16:creationId xmlns="" xmlns:a16="http://schemas.microsoft.com/office/drawing/2014/main" id="{AA101584-A623-45ED-BAAA-90C70159A7D9}"/>
                  </a:ext>
                </a:extLst>
              </p:cNvPr>
              <p:cNvSpPr/>
              <p:nvPr/>
            </p:nvSpPr>
            <p:spPr>
              <a:xfrm>
                <a:off x="6988054" y="4612921"/>
                <a:ext cx="649095" cy="234684"/>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10</a:t>
                </a:r>
                <a:endParaRPr lang="ko-KR" altLang="en-US" sz="1400">
                  <a:solidFill>
                    <a:schemeClr val="tx1"/>
                  </a:solidFill>
                  <a:latin typeface="D2Coding" pitchFamily="49" charset="-127"/>
                  <a:ea typeface="D2Coding" pitchFamily="49" charset="-127"/>
                </a:endParaRPr>
              </a:p>
            </p:txBody>
          </p:sp>
          <p:sp>
            <p:nvSpPr>
              <p:cNvPr id="21" name="직사각형 20">
                <a:extLst>
                  <a:ext uri="{FF2B5EF4-FFF2-40B4-BE49-F238E27FC236}">
                    <a16:creationId xmlns="" xmlns:a16="http://schemas.microsoft.com/office/drawing/2014/main" id="{EC793BDB-B739-4EA0-AC56-55D700280873}"/>
                  </a:ext>
                </a:extLst>
              </p:cNvPr>
              <p:cNvSpPr/>
              <p:nvPr/>
            </p:nvSpPr>
            <p:spPr>
              <a:xfrm>
                <a:off x="6988054" y="4925833"/>
                <a:ext cx="649095" cy="234684"/>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20</a:t>
                </a:r>
                <a:endParaRPr lang="ko-KR" altLang="en-US" sz="1400">
                  <a:solidFill>
                    <a:schemeClr val="tx1"/>
                  </a:solidFill>
                  <a:latin typeface="D2Coding" pitchFamily="49" charset="-127"/>
                  <a:ea typeface="D2Coding" pitchFamily="49" charset="-127"/>
                </a:endParaRPr>
              </a:p>
            </p:txBody>
          </p:sp>
          <p:sp>
            <p:nvSpPr>
              <p:cNvPr id="22" name="직사각형 21">
                <a:extLst>
                  <a:ext uri="{FF2B5EF4-FFF2-40B4-BE49-F238E27FC236}">
                    <a16:creationId xmlns="" xmlns:a16="http://schemas.microsoft.com/office/drawing/2014/main" id="{A616E424-0DDA-4D04-A6AD-382A53E27AC9}"/>
                  </a:ext>
                </a:extLst>
              </p:cNvPr>
              <p:cNvSpPr/>
              <p:nvPr/>
            </p:nvSpPr>
            <p:spPr>
              <a:xfrm>
                <a:off x="7845787" y="4453187"/>
                <a:ext cx="880914" cy="871436"/>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D2Coding" pitchFamily="49" charset="-127"/>
                  <a:ea typeface="D2Coding" pitchFamily="49" charset="-127"/>
                </a:endParaRPr>
              </a:p>
            </p:txBody>
          </p:sp>
          <p:sp>
            <p:nvSpPr>
              <p:cNvPr id="23" name="TextBox 22">
                <a:extLst>
                  <a:ext uri="{FF2B5EF4-FFF2-40B4-BE49-F238E27FC236}">
                    <a16:creationId xmlns="" xmlns:a16="http://schemas.microsoft.com/office/drawing/2014/main" id="{DC4F4942-D909-4825-970C-D6142051B3B2}"/>
                  </a:ext>
                </a:extLst>
              </p:cNvPr>
              <p:cNvSpPr txBox="1"/>
              <p:nvPr/>
            </p:nvSpPr>
            <p:spPr>
              <a:xfrm>
                <a:off x="7449315" y="5375845"/>
                <a:ext cx="1673855" cy="461665"/>
              </a:xfrm>
              <a:prstGeom prst="rect">
                <a:avLst/>
              </a:prstGeom>
              <a:noFill/>
            </p:spPr>
            <p:txBody>
              <a:bodyPr wrap="square" rtlCol="0">
                <a:spAutoFit/>
              </a:bodyPr>
              <a:lstStyle>
                <a:defPPr>
                  <a:defRPr lang="ko-KR"/>
                </a:defPPr>
                <a:lvl1pPr algn="ctr">
                  <a:defRPr kumimoji="0" sz="1200">
                    <a:latin typeface="SamsungOne 400" panose="020B0503030303020204" pitchFamily="34" charset="0"/>
                    <a:ea typeface="SamsungOne 400" panose="020B0503030303020204" pitchFamily="34" charset="0"/>
                    <a:cs typeface="+mn-cs"/>
                  </a:defRPr>
                </a:lvl1pPr>
              </a:lstStyle>
              <a:p>
                <a:r>
                  <a:rPr lang="en-US" altLang="ko-KR" dirty="0"/>
                  <a:t>print_sum function </a:t>
                </a:r>
              </a:p>
              <a:p>
                <a:r>
                  <a:rPr lang="en-US" altLang="ko-KR" dirty="0"/>
                  <a:t>using global variables</a:t>
                </a:r>
                <a:endParaRPr lang="ko-KR" altLang="en-US" dirty="0"/>
              </a:p>
            </p:txBody>
          </p:sp>
          <p:sp>
            <p:nvSpPr>
              <p:cNvPr id="24" name="직사각형 23">
                <a:extLst>
                  <a:ext uri="{FF2B5EF4-FFF2-40B4-BE49-F238E27FC236}">
                    <a16:creationId xmlns="" xmlns:a16="http://schemas.microsoft.com/office/drawing/2014/main" id="{5CF56A66-3E06-4351-88B2-769EA7DD4D12}"/>
                  </a:ext>
                </a:extLst>
              </p:cNvPr>
              <p:cNvSpPr/>
              <p:nvPr/>
            </p:nvSpPr>
            <p:spPr>
              <a:xfrm>
                <a:off x="7961696" y="4612921"/>
                <a:ext cx="649095" cy="234684"/>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a</a:t>
                </a:r>
                <a:endParaRPr lang="ko-KR" altLang="en-US" sz="1400">
                  <a:solidFill>
                    <a:schemeClr val="tx1"/>
                  </a:solidFill>
                  <a:latin typeface="D2Coding" pitchFamily="49" charset="-127"/>
                  <a:ea typeface="D2Coding" pitchFamily="49" charset="-127"/>
                </a:endParaRPr>
              </a:p>
            </p:txBody>
          </p:sp>
          <p:sp>
            <p:nvSpPr>
              <p:cNvPr id="25" name="직사각형 24">
                <a:extLst>
                  <a:ext uri="{FF2B5EF4-FFF2-40B4-BE49-F238E27FC236}">
                    <a16:creationId xmlns="" xmlns:a16="http://schemas.microsoft.com/office/drawing/2014/main" id="{05B5167F-D273-443C-8ABF-EF24228452C3}"/>
                  </a:ext>
                </a:extLst>
              </p:cNvPr>
              <p:cNvSpPr/>
              <p:nvPr/>
            </p:nvSpPr>
            <p:spPr>
              <a:xfrm>
                <a:off x="7961696" y="4925833"/>
                <a:ext cx="649095" cy="234684"/>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b</a:t>
                </a:r>
                <a:endParaRPr lang="ko-KR" altLang="en-US" sz="1400">
                  <a:solidFill>
                    <a:schemeClr val="tx1"/>
                  </a:solidFill>
                  <a:latin typeface="D2Coding" pitchFamily="49" charset="-127"/>
                  <a:ea typeface="D2Coding" pitchFamily="49" charset="-127"/>
                </a:endParaRPr>
              </a:p>
            </p:txBody>
          </p:sp>
          <p:cxnSp>
            <p:nvCxnSpPr>
              <p:cNvPr id="26" name="직선 화살표 연결선 25">
                <a:extLst>
                  <a:ext uri="{FF2B5EF4-FFF2-40B4-BE49-F238E27FC236}">
                    <a16:creationId xmlns="" xmlns:a16="http://schemas.microsoft.com/office/drawing/2014/main" id="{DD5934D1-62D8-4A27-8C70-330F6251DC88}"/>
                  </a:ext>
                </a:extLst>
              </p:cNvPr>
              <p:cNvCxnSpPr>
                <a:stCxn id="17" idx="3"/>
                <a:endCxn id="19" idx="1"/>
              </p:cNvCxnSpPr>
              <p:nvPr/>
            </p:nvCxnSpPr>
            <p:spPr>
              <a:xfrm>
                <a:off x="6663506" y="4730263"/>
                <a:ext cx="324547" cy="0"/>
              </a:xfrm>
              <a:prstGeom prst="straightConnector1">
                <a:avLst/>
              </a:prstGeom>
              <a:solidFill>
                <a:schemeClr val="bg2"/>
              </a:solidFill>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 xmlns:a16="http://schemas.microsoft.com/office/drawing/2014/main" id="{5A712A3A-4FC1-407F-A0B6-12D39BFF2D9A}"/>
                  </a:ext>
                </a:extLst>
              </p:cNvPr>
              <p:cNvCxnSpPr>
                <a:stCxn id="18" idx="3"/>
                <a:endCxn id="21" idx="1"/>
              </p:cNvCxnSpPr>
              <p:nvPr/>
            </p:nvCxnSpPr>
            <p:spPr>
              <a:xfrm>
                <a:off x="6663506" y="5043175"/>
                <a:ext cx="324548" cy="0"/>
              </a:xfrm>
              <a:prstGeom prst="straightConnector1">
                <a:avLst/>
              </a:prstGeom>
              <a:solidFill>
                <a:schemeClr val="bg2"/>
              </a:solidFill>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 xmlns:a16="http://schemas.microsoft.com/office/drawing/2014/main" id="{7938B4C5-A51C-4A90-B5C8-53CC9E3ACAB9}"/>
                  </a:ext>
                </a:extLst>
              </p:cNvPr>
              <p:cNvCxnSpPr>
                <a:endCxn id="19" idx="3"/>
              </p:cNvCxnSpPr>
              <p:nvPr/>
            </p:nvCxnSpPr>
            <p:spPr>
              <a:xfrm flipH="1" flipV="1">
                <a:off x="7637149" y="4730263"/>
                <a:ext cx="324547" cy="1"/>
              </a:xfrm>
              <a:prstGeom prst="straightConnector1">
                <a:avLst/>
              </a:prstGeom>
              <a:solidFill>
                <a:schemeClr val="bg2"/>
              </a:solidFill>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C86314C4-50D0-413D-BA08-40EABFF0B28E}"/>
                  </a:ext>
                </a:extLst>
              </p:cNvPr>
              <p:cNvCxnSpPr>
                <a:stCxn id="25" idx="1"/>
                <a:endCxn id="21" idx="3"/>
              </p:cNvCxnSpPr>
              <p:nvPr/>
            </p:nvCxnSpPr>
            <p:spPr>
              <a:xfrm flipH="1">
                <a:off x="7637149" y="5043175"/>
                <a:ext cx="324547" cy="0"/>
              </a:xfrm>
              <a:prstGeom prst="straightConnector1">
                <a:avLst/>
              </a:prstGeom>
              <a:solidFill>
                <a:schemeClr val="bg2"/>
              </a:solidFill>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내용 개체 틀 2">
              <a:extLst>
                <a:ext uri="{FF2B5EF4-FFF2-40B4-BE49-F238E27FC236}">
                  <a16:creationId xmlns="" xmlns:a16="http://schemas.microsoft.com/office/drawing/2014/main" id="{D2853CC7-F908-469F-95E2-4D629B3CE80B}"/>
                </a:ext>
              </a:extLst>
            </p:cNvPr>
            <p:cNvSpPr txBox="1">
              <a:spLocks/>
            </p:cNvSpPr>
            <p:nvPr/>
          </p:nvSpPr>
          <p:spPr>
            <a:xfrm>
              <a:off x="5173628" y="4605673"/>
              <a:ext cx="4174066" cy="272382"/>
            </a:xfrm>
            <a:prstGeom prst="rect">
              <a:avLst/>
            </a:prstGeom>
            <a:noFill/>
            <a:ln>
              <a:noFill/>
            </a:ln>
          </p:spPr>
          <p:txBody>
            <a:bodyPr wrap="square" rtlCol="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kumimoji="0" lang="en-US" altLang="ko-KR" sz="1300" dirty="0">
                  <a:solidFill>
                    <a:srgbClr val="1429A0"/>
                  </a:solidFill>
                  <a:latin typeface="SamsungOne 400" panose="020B0503030303020204" pitchFamily="34" charset="0"/>
                  <a:ea typeface="SamsungOne 400" panose="020B0503030303020204" pitchFamily="34" charset="0"/>
                </a:rPr>
                <a:t>Global variables a and b can be used in the entire code.</a:t>
              </a:r>
              <a:endParaRPr kumimoji="0" lang="ko-KR" altLang="en-US" sz="1300" dirty="0">
                <a:solidFill>
                  <a:srgbClr val="1429A0"/>
                </a:solidFill>
                <a:latin typeface="SamsungOne 400" panose="020B0503030303020204" pitchFamily="34" charset="0"/>
              </a:endParaRPr>
            </a:p>
          </p:txBody>
        </p:sp>
      </p:grpSp>
    </p:spTree>
    <p:extLst>
      <p:ext uri="{BB962C8B-B14F-4D97-AF65-F5344CB8AC3E}">
        <p14:creationId xmlns:p14="http://schemas.microsoft.com/office/powerpoint/2010/main" val="26255974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 xmlns:a16="http://schemas.microsoft.com/office/drawing/2014/main" id="{B506D9FD-F2D0-4F7B-86D6-0CCA0C4458C7}"/>
              </a:ext>
            </a:extLst>
          </p:cNvPr>
          <p:cNvPicPr>
            <a:picLocks noChangeAspect="1"/>
          </p:cNvPicPr>
          <p:nvPr/>
        </p:nvPicPr>
        <p:blipFill rotWithShape="1">
          <a:blip r:embed="rId3"/>
          <a:srcRect b="11349"/>
          <a:stretch/>
        </p:blipFill>
        <p:spPr>
          <a:xfrm>
            <a:off x="745757" y="2738352"/>
            <a:ext cx="8666132" cy="1599968"/>
          </a:xfrm>
          <a:prstGeom prst="rect">
            <a:avLst/>
          </a:prstGeom>
        </p:spPr>
      </p:pic>
      <p:sp>
        <p:nvSpPr>
          <p:cNvPr id="12" name="직사각형 1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6" name="직사각형 1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The concept of global variables</a:t>
            </a:r>
            <a:endParaRPr lang="ko-KR" altLang="en-US" b="1" dirty="0">
              <a:latin typeface="Samsung Sharp Sans" pitchFamily="2" charset="0"/>
            </a:endParaRPr>
          </a:p>
        </p:txBody>
      </p:sp>
      <p:sp>
        <p:nvSpPr>
          <p:cNvPr id="19" name="직사각형 18">
            <a:extLst>
              <a:ext uri="{FF2B5EF4-FFF2-40B4-BE49-F238E27FC236}">
                <a16:creationId xmlns="" xmlns:a16="http://schemas.microsoft.com/office/drawing/2014/main" id="{90EFA62F-9637-4E5A-AAB1-9E61461D75DD}"/>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rgbClr val="1429A0"/>
                </a:solidFill>
                <a:latin typeface="SamsungOne 400" panose="020B0503030303020204" pitchFamily="34" charset="0"/>
                <a:ea typeface="SamsungOne 400" panose="020B0503030303020204" pitchFamily="34" charset="0"/>
              </a:rPr>
              <a:t>Global Variables and Example Code</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20" name="직사각형 19">
            <a:extLst>
              <a:ext uri="{FF2B5EF4-FFF2-40B4-BE49-F238E27FC236}">
                <a16:creationId xmlns="" xmlns:a16="http://schemas.microsoft.com/office/drawing/2014/main" id="{F1B12DA7-C15F-4B00-8AB3-088BA5E0B6A4}"/>
              </a:ext>
            </a:extLst>
          </p:cNvPr>
          <p:cNvSpPr/>
          <p:nvPr/>
        </p:nvSpPr>
        <p:spPr>
          <a:xfrm>
            <a:off x="690341" y="2267819"/>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What if a global variable defined outside a function is changed inside the function?</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Take a look at the code below. Inside the print_sum function, a and b were changed to 100 and 200, respectively.</a:t>
            </a:r>
          </a:p>
        </p:txBody>
      </p:sp>
      <p:sp>
        <p:nvSpPr>
          <p:cNvPr id="14" name="직사각형 13"/>
          <p:cNvSpPr/>
          <p:nvPr/>
        </p:nvSpPr>
        <p:spPr>
          <a:xfrm>
            <a:off x="1764723" y="3483087"/>
            <a:ext cx="4615757" cy="166003"/>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inside :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15" name="직사각형 14"/>
          <p:cNvSpPr/>
          <p:nvPr/>
        </p:nvSpPr>
        <p:spPr>
          <a:xfrm>
            <a:off x="836595" y="4347763"/>
            <a:ext cx="3369645" cy="209453"/>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print_sum() inside : the sum of 100 and 200 is 300</a:t>
            </a:r>
          </a:p>
        </p:txBody>
      </p:sp>
    </p:spTree>
    <p:extLst>
      <p:ext uri="{BB962C8B-B14F-4D97-AF65-F5344CB8AC3E}">
        <p14:creationId xmlns:p14="http://schemas.microsoft.com/office/powerpoint/2010/main" val="10783691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0" name="직사각형 19">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2" name="TextBox 21">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The concept of global variables</a:t>
            </a:r>
            <a:endParaRPr lang="ko-KR" altLang="en-US" b="1" dirty="0">
              <a:latin typeface="Samsung Sharp Sans" pitchFamily="2" charset="0"/>
            </a:endParaRPr>
          </a:p>
        </p:txBody>
      </p:sp>
      <p:sp>
        <p:nvSpPr>
          <p:cNvPr id="23" name="직사각형 22">
            <a:extLst>
              <a:ext uri="{FF2B5EF4-FFF2-40B4-BE49-F238E27FC236}">
                <a16:creationId xmlns="" xmlns:a16="http://schemas.microsoft.com/office/drawing/2014/main" id="{90EFA62F-9637-4E5A-AAB1-9E61461D75DD}"/>
              </a:ext>
            </a:extLst>
          </p:cNvPr>
          <p:cNvSpPr/>
          <p:nvPr/>
        </p:nvSpPr>
        <p:spPr>
          <a:xfrm>
            <a:off x="580388" y="20032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rgbClr val="1429A0"/>
                </a:solidFill>
                <a:latin typeface="SamsungOne 400" panose="020B0503030303020204" pitchFamily="34" charset="0"/>
                <a:ea typeface="SamsungOne 400" panose="020B0503030303020204" pitchFamily="34" charset="0"/>
              </a:rPr>
              <a:t>Change of global variable and code to check</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 xmlns:a16="http://schemas.microsoft.com/office/drawing/2014/main" id="{F1B12DA7-C15F-4B00-8AB3-088BA5E0B6A4}"/>
              </a:ext>
            </a:extLst>
          </p:cNvPr>
          <p:cNvSpPr/>
          <p:nvPr/>
        </p:nvSpPr>
        <p:spPr>
          <a:xfrm>
            <a:off x="690341" y="2238461"/>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Change the global variable values a and b inside the function and execute the code to check the values externally.</a:t>
            </a:r>
          </a:p>
        </p:txBody>
      </p:sp>
      <p:grpSp>
        <p:nvGrpSpPr>
          <p:cNvPr id="3" name="그룹 2"/>
          <p:cNvGrpSpPr/>
          <p:nvPr/>
        </p:nvGrpSpPr>
        <p:grpSpPr>
          <a:xfrm>
            <a:off x="690340" y="4919213"/>
            <a:ext cx="8653685" cy="955418"/>
            <a:chOff x="690340" y="5144214"/>
            <a:chExt cx="8653685" cy="955418"/>
          </a:xfrm>
        </p:grpSpPr>
        <p:sp>
          <p:nvSpPr>
            <p:cNvPr id="25" name="직사각형 24">
              <a:extLst>
                <a:ext uri="{FF2B5EF4-FFF2-40B4-BE49-F238E27FC236}">
                  <a16:creationId xmlns="" xmlns:a16="http://schemas.microsoft.com/office/drawing/2014/main" id="{F1B12DA7-C15F-4B00-8AB3-088BA5E0B6A4}"/>
                </a:ext>
              </a:extLst>
            </p:cNvPr>
            <p:cNvSpPr/>
            <p:nvPr/>
          </p:nvSpPr>
          <p:spPr>
            <a:xfrm>
              <a:off x="690340" y="514421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After executing print_sum, add a and b once again outside the function, assign it to result, and print the result.</a:t>
              </a:r>
            </a:p>
          </p:txBody>
        </p:sp>
        <p:sp>
          <p:nvSpPr>
            <p:cNvPr id="26" name="Rectangle 12">
              <a:extLst>
                <a:ext uri="{FF2B5EF4-FFF2-40B4-BE49-F238E27FC236}">
                  <a16:creationId xmlns="" xmlns:a16="http://schemas.microsoft.com/office/drawing/2014/main" id="{A6D3F89B-3FD9-4EF5-AC2C-DA6CAB97665B}"/>
                </a:ext>
              </a:extLst>
            </p:cNvPr>
            <p:cNvSpPr/>
            <p:nvPr/>
          </p:nvSpPr>
          <p:spPr>
            <a:xfrm>
              <a:off x="711201" y="532571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Were a and b changed to 100, 200 inside the function changed outside the function?</a:t>
              </a:r>
            </a:p>
          </p:txBody>
        </p:sp>
        <p:sp>
          <p:nvSpPr>
            <p:cNvPr id="27" name="직사각형 26">
              <a:extLst>
                <a:ext uri="{FF2B5EF4-FFF2-40B4-BE49-F238E27FC236}">
                  <a16:creationId xmlns="" xmlns:a16="http://schemas.microsoft.com/office/drawing/2014/main" id="{F1B12DA7-C15F-4B00-8AB3-088BA5E0B6A4}"/>
                </a:ext>
              </a:extLst>
            </p:cNvPr>
            <p:cNvSpPr/>
            <p:nvPr/>
          </p:nvSpPr>
          <p:spPr>
            <a:xfrm>
              <a:off x="711201" y="5699522"/>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check the result, you can see that the a and b values inside print_sum are different from the a and b values outside the function.</a:t>
              </a:r>
            </a:p>
          </p:txBody>
        </p:sp>
      </p:grpSp>
      <p:grpSp>
        <p:nvGrpSpPr>
          <p:cNvPr id="2" name="그룹 1"/>
          <p:cNvGrpSpPr/>
          <p:nvPr/>
        </p:nvGrpSpPr>
        <p:grpSpPr>
          <a:xfrm>
            <a:off x="723515" y="2439700"/>
            <a:ext cx="8679103" cy="2280011"/>
            <a:chOff x="723515" y="2439700"/>
            <a:chExt cx="8679103" cy="2280011"/>
          </a:xfrm>
        </p:grpSpPr>
        <p:pic>
          <p:nvPicPr>
            <p:cNvPr id="5" name="그림 4" descr="텍스트이(가) 표시된 사진&#10;&#10;자동 생성된 설명">
              <a:extLst>
                <a:ext uri="{FF2B5EF4-FFF2-40B4-BE49-F238E27FC236}">
                  <a16:creationId xmlns="" xmlns:a16="http://schemas.microsoft.com/office/drawing/2014/main" id="{9AC8662C-E5C2-4949-B9FE-020F2AE550EC}"/>
                </a:ext>
              </a:extLst>
            </p:cNvPr>
            <p:cNvPicPr>
              <a:picLocks noChangeAspect="1"/>
            </p:cNvPicPr>
            <p:nvPr/>
          </p:nvPicPr>
          <p:blipFill rotWithShape="1">
            <a:blip r:embed="rId4"/>
            <a:srcRect b="17354"/>
            <a:stretch/>
          </p:blipFill>
          <p:spPr>
            <a:xfrm>
              <a:off x="723515" y="2439700"/>
              <a:ext cx="8679103" cy="1907217"/>
            </a:xfrm>
            <a:prstGeom prst="rect">
              <a:avLst/>
            </a:prstGeom>
          </p:spPr>
        </p:pic>
        <p:sp>
          <p:nvSpPr>
            <p:cNvPr id="33" name="설명선 1 11">
              <a:extLst>
                <a:ext uri="{FF2B5EF4-FFF2-40B4-BE49-F238E27FC236}">
                  <a16:creationId xmlns="" xmlns:a16="http://schemas.microsoft.com/office/drawing/2014/main" id="{3CA49FF9-681E-49B3-881A-272E4948F42F}"/>
                </a:ext>
              </a:extLst>
            </p:cNvPr>
            <p:cNvSpPr/>
            <p:nvPr/>
          </p:nvSpPr>
          <p:spPr>
            <a:xfrm>
              <a:off x="3650567" y="3504832"/>
              <a:ext cx="3380057" cy="272343"/>
            </a:xfrm>
            <a:prstGeom prst="borderCallout1">
              <a:avLst>
                <a:gd name="adj1" fmla="val 50374"/>
                <a:gd name="adj2" fmla="val -225"/>
                <a:gd name="adj3" fmla="val 49843"/>
                <a:gd name="adj4" fmla="val -60741"/>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Create variables a and b referencing 10 and 20</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34" name="설명선 1 12">
              <a:extLst>
                <a:ext uri="{FF2B5EF4-FFF2-40B4-BE49-F238E27FC236}">
                  <a16:creationId xmlns="" xmlns:a16="http://schemas.microsoft.com/office/drawing/2014/main" id="{558FCAE7-597A-408A-8BC5-CF213A431BD2}"/>
                </a:ext>
              </a:extLst>
            </p:cNvPr>
            <p:cNvSpPr/>
            <p:nvPr/>
          </p:nvSpPr>
          <p:spPr>
            <a:xfrm>
              <a:off x="4058530" y="2755378"/>
              <a:ext cx="3616670" cy="274700"/>
            </a:xfrm>
            <a:prstGeom prst="borderCallout1">
              <a:avLst>
                <a:gd name="adj1" fmla="val 50374"/>
                <a:gd name="adj2" fmla="val -225"/>
                <a:gd name="adj3" fmla="val 54565"/>
                <a:gd name="adj4" fmla="val -57957"/>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Create </a:t>
              </a:r>
              <a:r>
                <a:rPr lang="en-US" altLang="ko-KR" sz="1200" b="1" dirty="0">
                  <a:solidFill>
                    <a:srgbClr val="193EB0"/>
                  </a:solidFill>
                  <a:latin typeface="SamsungOne 400" panose="020B0503030303020204" pitchFamily="34" charset="0"/>
                  <a:ea typeface="SamsungOne 400" panose="020B0503030303020204" pitchFamily="34" charset="0"/>
                </a:rPr>
                <a:t>new</a:t>
              </a:r>
              <a:r>
                <a:rPr lang="en-US" altLang="ko-KR" sz="1200" dirty="0">
                  <a:solidFill>
                    <a:schemeClr val="tx1"/>
                  </a:solidFill>
                  <a:latin typeface="SamsungOne 400" panose="020B0503030303020204" pitchFamily="34" charset="0"/>
                  <a:ea typeface="SamsungOne 400" panose="020B0503030303020204" pitchFamily="34" charset="0"/>
                </a:rPr>
                <a:t> a and b variables referencing 100, 200</a:t>
              </a:r>
              <a:endParaRPr lang="ko-KR" altLang="en-US" sz="1200" dirty="0">
                <a:solidFill>
                  <a:schemeClr val="tx1"/>
                </a:solidFill>
                <a:latin typeface="SamsungOne 400" panose="020B0503030303020204" pitchFamily="34" charset="0"/>
              </a:endParaRPr>
            </a:p>
          </p:txBody>
        </p:sp>
        <p:sp>
          <p:nvSpPr>
            <p:cNvPr id="17" name="직사각형 16"/>
            <p:cNvSpPr/>
            <p:nvPr/>
          </p:nvSpPr>
          <p:spPr>
            <a:xfrm>
              <a:off x="1736589" y="3183767"/>
              <a:ext cx="4586840" cy="178411"/>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inside :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1" name="직사각형 20"/>
            <p:cNvSpPr/>
            <p:nvPr/>
          </p:nvSpPr>
          <p:spPr>
            <a:xfrm>
              <a:off x="808460" y="4333696"/>
              <a:ext cx="3369645" cy="386015"/>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print_sum() inside : the sum of 100 and 200 is 300</a:t>
              </a:r>
            </a:p>
            <a:p>
              <a:r>
                <a:rPr lang="en-US" altLang="ko-KR" sz="1100" dirty="0">
                  <a:solidFill>
                    <a:prstClr val="black"/>
                  </a:solidFill>
                  <a:latin typeface="D2Coding" panose="020B0609020101020101" pitchFamily="49" charset="-127"/>
                  <a:ea typeface="D2Coding" panose="020B0609020101020101" pitchFamily="49" charset="-127"/>
                </a:rPr>
                <a:t>print_sum() outside : the sum of 10 and 20 is 30</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8" name="직사각형 27"/>
            <p:cNvSpPr/>
            <p:nvPr/>
          </p:nvSpPr>
          <p:spPr>
            <a:xfrm>
              <a:off x="1467667" y="4067960"/>
              <a:ext cx="4586840" cy="178411"/>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outside </a:t>
              </a:r>
              <a:r>
                <a:rPr lang="en-US" altLang="ko-KR" sz="1100" dirty="0">
                  <a:solidFill>
                    <a:srgbClr val="BF3238"/>
                  </a:solidFill>
                  <a:latin typeface="D2Coding" panose="020B0609020101020101" pitchFamily="49" charset="-127"/>
                  <a:ea typeface="D2Coding" panose="020B0609020101020101" pitchFamily="49" charset="-127"/>
                </a:rPr>
                <a:t>: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754984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a:solidFill>
                  <a:schemeClr val="bg1"/>
                </a:solidFill>
                <a:latin typeface="Samsung Sharp Sans Medium" pitchFamily="2" charset="0"/>
                <a:ea typeface="Samsung Sharp Sans Medium" pitchFamily="2" charset="0"/>
                <a:cs typeface="Samsung Sharp Sans Medium" pitchFamily="2" charset="0"/>
              </a:rPr>
              <a:t>Unit learning objective (3/4)</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17</a:t>
            </a:r>
            <a:endParaRPr lang="en-US" altLang="ko-KR" sz="160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4" name="그룹 3"/>
          <p:cNvGrpSpPr/>
          <p:nvPr/>
        </p:nvGrpSpPr>
        <p:grpSpPr>
          <a:xfrm>
            <a:off x="711203" y="1861363"/>
            <a:ext cx="8604813" cy="1689557"/>
            <a:chOff x="558229" y="1861363"/>
            <a:chExt cx="8757787" cy="1887510"/>
          </a:xfrm>
        </p:grpSpPr>
        <p:sp>
          <p:nvSpPr>
            <p:cNvPr id="28" name="직사각형 27">
              <a:extLst>
                <a:ext uri="{FF2B5EF4-FFF2-40B4-BE49-F238E27FC236}">
                  <a16:creationId xmlns="" xmlns:a16="http://schemas.microsoft.com/office/drawing/2014/main" id="{004B4F40-927A-45B5-951C-F206A80ECF03}"/>
                </a:ext>
              </a:extLst>
            </p:cNvPr>
            <p:cNvSpPr/>
            <p:nvPr/>
          </p:nvSpPr>
          <p:spPr>
            <a:xfrm>
              <a:off x="566345" y="1861363"/>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mn-ea"/>
                </a:rPr>
                <a:t>How to use input and output functions.</a:t>
              </a:r>
            </a:p>
          </p:txBody>
        </p:sp>
        <p:grpSp>
          <p:nvGrpSpPr>
            <p:cNvPr id="3" name="그룹 2"/>
            <p:cNvGrpSpPr/>
            <p:nvPr/>
          </p:nvGrpSpPr>
          <p:grpSpPr>
            <a:xfrm>
              <a:off x="558229" y="2459657"/>
              <a:ext cx="8757787" cy="1289216"/>
              <a:chOff x="558229" y="2459657"/>
              <a:chExt cx="8757787" cy="1289216"/>
            </a:xfrm>
          </p:grpSpPr>
          <p:sp>
            <p:nvSpPr>
              <p:cNvPr id="29" name="직사각형 28">
                <a:extLst>
                  <a:ext uri="{FF2B5EF4-FFF2-40B4-BE49-F238E27FC236}">
                    <a16:creationId xmlns="" xmlns:a16="http://schemas.microsoft.com/office/drawing/2014/main" id="{004B4F40-927A-45B5-951C-F206A80ECF03}"/>
                  </a:ext>
                </a:extLst>
              </p:cNvPr>
              <p:cNvSpPr/>
              <p:nvPr/>
            </p:nvSpPr>
            <p:spPr>
              <a:xfrm>
                <a:off x="566345" y="2459657"/>
                <a:ext cx="8749671"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mn-ea"/>
                  </a:rPr>
                  <a:t>How to use the main string methods such as join, split, and format methods, and use Python built-in functions such as sum and </a:t>
                </a:r>
                <a:r>
                  <a:rPr lang="en-US" altLang="ko-KR" sz="1300" err="1">
                    <a:solidFill>
                      <a:prstClr val="black">
                        <a:lumMod val="85000"/>
                        <a:lumOff val="15000"/>
                      </a:prstClr>
                    </a:solidFill>
                    <a:latin typeface="+mn-ea"/>
                  </a:rPr>
                  <a:t>len</a:t>
                </a:r>
                <a:r>
                  <a:rPr lang="en-US" altLang="ko-KR" sz="1300">
                    <a:solidFill>
                      <a:prstClr val="black">
                        <a:lumMod val="85000"/>
                        <a:lumOff val="15000"/>
                      </a:prstClr>
                    </a:solidFill>
                    <a:latin typeface="+mn-ea"/>
                  </a:rPr>
                  <a:t>.</a:t>
                </a:r>
              </a:p>
            </p:txBody>
          </p:sp>
          <p:sp>
            <p:nvSpPr>
              <p:cNvPr id="31" name="직사각형 30">
                <a:extLst>
                  <a:ext uri="{FF2B5EF4-FFF2-40B4-BE49-F238E27FC236}">
                    <a16:creationId xmlns="" xmlns:a16="http://schemas.microsoft.com/office/drawing/2014/main" id="{004B4F40-927A-45B5-951C-F206A80ECF03}"/>
                  </a:ext>
                </a:extLst>
              </p:cNvPr>
              <p:cNvSpPr/>
              <p:nvPr/>
            </p:nvSpPr>
            <p:spPr>
              <a:xfrm>
                <a:off x="558229" y="3258006"/>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mn-ea"/>
                  </a:rPr>
                  <a:t>How to use loop statements and use a break and continue to break or control loops.</a:t>
                </a:r>
              </a:p>
            </p:txBody>
          </p:sp>
        </p:grpSp>
      </p:grpSp>
      <p:grpSp>
        <p:nvGrpSpPr>
          <p:cNvPr id="12" name="그룹 11"/>
          <p:cNvGrpSpPr/>
          <p:nvPr/>
        </p:nvGrpSpPr>
        <p:grpSpPr>
          <a:xfrm>
            <a:off x="441747" y="1504783"/>
            <a:ext cx="8902281" cy="233767"/>
            <a:chOff x="441747" y="1504783"/>
            <a:chExt cx="8902281" cy="233767"/>
          </a:xfrm>
        </p:grpSpPr>
        <p:sp>
          <p:nvSpPr>
            <p:cNvPr id="13" name="직사각형 12">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14"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spTree>
    <p:extLst>
      <p:ext uri="{BB962C8B-B14F-4D97-AF65-F5344CB8AC3E}">
        <p14:creationId xmlns:p14="http://schemas.microsoft.com/office/powerpoint/2010/main" val="11424331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직사각형 5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57" name="직사각형 5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58" name="직사각형 5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59" name="TextBox 58">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4.2. The concept of local variables</a:t>
            </a:r>
            <a:endParaRPr lang="ko-KR" altLang="en-US" b="1" dirty="0">
              <a:latin typeface="Samsung Sharp Sans" pitchFamily="2" charset="0"/>
            </a:endParaRPr>
          </a:p>
        </p:txBody>
      </p:sp>
      <p:grpSp>
        <p:nvGrpSpPr>
          <p:cNvPr id="60" name="그룹 59">
            <a:extLst>
              <a:ext uri="{FF2B5EF4-FFF2-40B4-BE49-F238E27FC236}">
                <a16:creationId xmlns="" xmlns:a16="http://schemas.microsoft.com/office/drawing/2014/main" id="{5F44F5F8-9B0C-4053-A0A8-1B6F49BF85D7}"/>
              </a:ext>
            </a:extLst>
          </p:cNvPr>
          <p:cNvGrpSpPr/>
          <p:nvPr/>
        </p:nvGrpSpPr>
        <p:grpSpPr>
          <a:xfrm>
            <a:off x="518253" y="2044626"/>
            <a:ext cx="8770800" cy="292388"/>
            <a:chOff x="558799" y="1985224"/>
            <a:chExt cx="8770800" cy="292388"/>
          </a:xfrm>
        </p:grpSpPr>
        <p:sp>
          <p:nvSpPr>
            <p:cNvPr id="61" name="직사각형 60">
              <a:extLst>
                <a:ext uri="{FF2B5EF4-FFF2-40B4-BE49-F238E27FC236}">
                  <a16:creationId xmlns="" xmlns:a16="http://schemas.microsoft.com/office/drawing/2014/main" id="{6AF8B6D3-6E65-4E2F-87AC-5EC1E509EFF2}"/>
                </a:ext>
              </a:extLst>
            </p:cNvPr>
            <p:cNvSpPr/>
            <p:nvPr/>
          </p:nvSpPr>
          <p:spPr>
            <a:xfrm>
              <a:off x="1150272" y="1985224"/>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Results and interpretation of the previous code</a:t>
              </a:r>
              <a:endParaRPr lang="ko-KR" altLang="en-US" sz="1300" dirty="0">
                <a:solidFill>
                  <a:prstClr val="black">
                    <a:lumMod val="85000"/>
                    <a:lumOff val="15000"/>
                  </a:prstClr>
                </a:solidFill>
                <a:latin typeface="SamsungOne 400" panose="020B0503030303020204" pitchFamily="34" charset="0"/>
                <a:ea typeface="+mn-ea"/>
                <a:cs typeface="+mn-cs"/>
              </a:endParaRPr>
            </a:p>
          </p:txBody>
        </p:sp>
        <p:grpSp>
          <p:nvGrpSpPr>
            <p:cNvPr id="62" name="그룹 61">
              <a:extLst>
                <a:ext uri="{FF2B5EF4-FFF2-40B4-BE49-F238E27FC236}">
                  <a16:creationId xmlns="" xmlns:a16="http://schemas.microsoft.com/office/drawing/2014/main" id="{9D4D4B22-03AC-4ED8-9F61-84EB287DF65D}"/>
                </a:ext>
              </a:extLst>
            </p:cNvPr>
            <p:cNvGrpSpPr/>
            <p:nvPr/>
          </p:nvGrpSpPr>
          <p:grpSpPr>
            <a:xfrm>
              <a:off x="558799" y="1999865"/>
              <a:ext cx="635297" cy="228600"/>
              <a:chOff x="558799" y="1542665"/>
              <a:chExt cx="635297" cy="228600"/>
            </a:xfrm>
          </p:grpSpPr>
          <p:grpSp>
            <p:nvGrpSpPr>
              <p:cNvPr id="63" name="그룹 62">
                <a:extLst>
                  <a:ext uri="{FF2B5EF4-FFF2-40B4-BE49-F238E27FC236}">
                    <a16:creationId xmlns="" xmlns:a16="http://schemas.microsoft.com/office/drawing/2014/main" id="{326E5B5C-1F04-473C-A17D-5BF2F09E75C9}"/>
                  </a:ext>
                </a:extLst>
              </p:cNvPr>
              <p:cNvGrpSpPr/>
              <p:nvPr/>
            </p:nvGrpSpPr>
            <p:grpSpPr>
              <a:xfrm>
                <a:off x="558799" y="1542665"/>
                <a:ext cx="635297" cy="228600"/>
                <a:chOff x="-220580" y="1891754"/>
                <a:chExt cx="635297" cy="228600"/>
              </a:xfrm>
            </p:grpSpPr>
            <p:sp>
              <p:nvSpPr>
                <p:cNvPr id="65" name="모서리가 둥근 직사각형 34">
                  <a:extLst>
                    <a:ext uri="{FF2B5EF4-FFF2-40B4-BE49-F238E27FC236}">
                      <a16:creationId xmlns="" xmlns:a16="http://schemas.microsoft.com/office/drawing/2014/main" id="{D848658A-F456-404D-93E1-CD4D94E5F878}"/>
                    </a:ext>
                  </a:extLst>
                </p:cNvPr>
                <p:cNvSpPr/>
                <p:nvPr/>
              </p:nvSpPr>
              <p:spPr>
                <a:xfrm>
                  <a:off x="-220580" y="1891754"/>
                  <a:ext cx="635297"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66" name="직사각형 65">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67" name="그림 66">
                  <a:extLst>
                    <a:ext uri="{FF2B5EF4-FFF2-40B4-BE49-F238E27FC236}">
                      <a16:creationId xmlns="" xmlns:a16="http://schemas.microsoft.com/office/drawing/2014/main"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64" name="그림 63">
                <a:extLst>
                  <a:ext uri="{FF2B5EF4-FFF2-40B4-BE49-F238E27FC236}">
                    <a16:creationId xmlns="" xmlns:a16="http://schemas.microsoft.com/office/drawing/2014/main"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68" name="직사각형 67">
            <a:extLst>
              <a:ext uri="{FF2B5EF4-FFF2-40B4-BE49-F238E27FC236}">
                <a16:creationId xmlns="" xmlns:a16="http://schemas.microsoft.com/office/drawing/2014/main" id="{90EFA62F-9637-4E5A-AAB1-9E61461D75DD}"/>
              </a:ext>
            </a:extLst>
          </p:cNvPr>
          <p:cNvSpPr/>
          <p:nvPr/>
        </p:nvSpPr>
        <p:spPr>
          <a:xfrm>
            <a:off x="580388" y="2377142"/>
            <a:ext cx="8887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Python assignment statement is : a = 100, b = 200</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Inside a function, this assignment statement creates a local variable.</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Global variables a and b refer to global values 10 and 20.</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Inside the print_sum function, a and b refer to the new objects 100 and 200.</a:t>
            </a:r>
          </a:p>
        </p:txBody>
      </p:sp>
      <p:sp>
        <p:nvSpPr>
          <p:cNvPr id="69" name="직사각형 68">
            <a:extLst>
              <a:ext uri="{FF2B5EF4-FFF2-40B4-BE49-F238E27FC236}">
                <a16:creationId xmlns="" xmlns:a16="http://schemas.microsoft.com/office/drawing/2014/main" id="{F1B12DA7-C15F-4B00-8AB3-088BA5E0B6A4}"/>
              </a:ext>
            </a:extLst>
          </p:cNvPr>
          <p:cNvSpPr/>
          <p:nvPr/>
        </p:nvSpPr>
        <p:spPr>
          <a:xfrm>
            <a:off x="5919828" y="3568624"/>
            <a:ext cx="3548172" cy="110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As shown in the figure on the left, global variables a and b exist in the Python script file.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a and b inside the print_sum function refer to a separate new object, not the object referenced by the global variable.</a:t>
            </a:r>
          </a:p>
        </p:txBody>
      </p:sp>
      <p:grpSp>
        <p:nvGrpSpPr>
          <p:cNvPr id="13" name="그룹 12"/>
          <p:cNvGrpSpPr/>
          <p:nvPr/>
        </p:nvGrpSpPr>
        <p:grpSpPr>
          <a:xfrm>
            <a:off x="580388" y="3567806"/>
            <a:ext cx="5215501" cy="2504050"/>
            <a:chOff x="580388" y="3664634"/>
            <a:chExt cx="5215501" cy="2504050"/>
          </a:xfrm>
        </p:grpSpPr>
        <p:grpSp>
          <p:nvGrpSpPr>
            <p:cNvPr id="12" name="그룹 11"/>
            <p:cNvGrpSpPr/>
            <p:nvPr/>
          </p:nvGrpSpPr>
          <p:grpSpPr>
            <a:xfrm>
              <a:off x="835901" y="3884096"/>
              <a:ext cx="2171427" cy="2032710"/>
              <a:chOff x="865163" y="3889738"/>
              <a:chExt cx="2171427" cy="2032710"/>
            </a:xfrm>
          </p:grpSpPr>
          <p:sp>
            <p:nvSpPr>
              <p:cNvPr id="18" name="직사각형 17">
                <a:extLst>
                  <a:ext uri="{FF2B5EF4-FFF2-40B4-BE49-F238E27FC236}">
                    <a16:creationId xmlns="" xmlns:a16="http://schemas.microsoft.com/office/drawing/2014/main" id="{B547B64F-8D83-4276-A6DC-10BE5B782EEA}"/>
                  </a:ext>
                </a:extLst>
              </p:cNvPr>
              <p:cNvSpPr/>
              <p:nvPr/>
            </p:nvSpPr>
            <p:spPr>
              <a:xfrm>
                <a:off x="865163" y="4541431"/>
                <a:ext cx="1132449" cy="96607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D2Coding" pitchFamily="49" charset="-127"/>
                  <a:ea typeface="D2Coding" pitchFamily="49" charset="-127"/>
                </a:endParaRPr>
              </a:p>
            </p:txBody>
          </p:sp>
          <p:sp>
            <p:nvSpPr>
              <p:cNvPr id="20" name="TextBox 19">
                <a:extLst>
                  <a:ext uri="{FF2B5EF4-FFF2-40B4-BE49-F238E27FC236}">
                    <a16:creationId xmlns="" xmlns:a16="http://schemas.microsoft.com/office/drawing/2014/main" id="{D298D749-EEBB-4970-ACAF-9FA804825EC9}"/>
                  </a:ext>
                </a:extLst>
              </p:cNvPr>
              <p:cNvSpPr txBox="1"/>
              <p:nvPr/>
            </p:nvSpPr>
            <p:spPr>
              <a:xfrm>
                <a:off x="1290925" y="5645449"/>
                <a:ext cx="1343638" cy="276999"/>
              </a:xfrm>
              <a:prstGeom prst="rect">
                <a:avLst/>
              </a:prstGeom>
              <a:noFill/>
            </p:spPr>
            <p:txBody>
              <a:bodyPr wrap="none" rtlCol="0">
                <a:spAutoFit/>
              </a:bodyPr>
              <a:lstStyle/>
              <a:p>
                <a:r>
                  <a:rPr lang="en-US" altLang="ko-KR" sz="1200" dirty="0">
                    <a:latin typeface="SamsungOne 400" panose="020B0503030303020204" pitchFamily="34" charset="0"/>
                    <a:ea typeface="SamsungOne 400" panose="020B0503030303020204" pitchFamily="34" charset="0"/>
                    <a:cs typeface="+mn-cs"/>
                  </a:rPr>
                  <a:t>Python script file</a:t>
                </a:r>
                <a:endParaRPr lang="ko-KR" altLang="en-US" sz="1200" dirty="0">
                  <a:latin typeface="SamsungOne 400" panose="020B0503030303020204" pitchFamily="34" charset="0"/>
                  <a:ea typeface="SamsungOne 400" panose="020B0503030303020204" pitchFamily="34" charset="0"/>
                  <a:cs typeface="+mn-cs"/>
                </a:endParaRPr>
              </a:p>
            </p:txBody>
          </p:sp>
          <p:sp>
            <p:nvSpPr>
              <p:cNvPr id="22" name="직사각형 21">
                <a:extLst>
                  <a:ext uri="{FF2B5EF4-FFF2-40B4-BE49-F238E27FC236}">
                    <a16:creationId xmlns="" xmlns:a16="http://schemas.microsoft.com/office/drawing/2014/main" id="{8549B57E-B827-45FE-8618-A9698A1FE4F1}"/>
                  </a:ext>
                </a:extLst>
              </p:cNvPr>
              <p:cNvSpPr/>
              <p:nvPr/>
            </p:nvSpPr>
            <p:spPr>
              <a:xfrm>
                <a:off x="1026458" y="4717273"/>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a</a:t>
                </a:r>
                <a:endParaRPr lang="ko-KR" altLang="en-US" sz="1400">
                  <a:solidFill>
                    <a:schemeClr val="tx1"/>
                  </a:solidFill>
                  <a:latin typeface="D2Coding" pitchFamily="49" charset="-127"/>
                  <a:ea typeface="D2Coding" pitchFamily="49" charset="-127"/>
                </a:endParaRPr>
              </a:p>
            </p:txBody>
          </p:sp>
          <p:sp>
            <p:nvSpPr>
              <p:cNvPr id="23" name="직사각형 22">
                <a:extLst>
                  <a:ext uri="{FF2B5EF4-FFF2-40B4-BE49-F238E27FC236}">
                    <a16:creationId xmlns="" xmlns:a16="http://schemas.microsoft.com/office/drawing/2014/main" id="{3A70F7FF-534C-4C97-9A8D-972BC7E90CC1}"/>
                  </a:ext>
                </a:extLst>
              </p:cNvPr>
              <p:cNvSpPr/>
              <p:nvPr/>
            </p:nvSpPr>
            <p:spPr>
              <a:xfrm>
                <a:off x="1026458" y="5068958"/>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b</a:t>
                </a:r>
                <a:endParaRPr lang="ko-KR" altLang="en-US" sz="1400">
                  <a:solidFill>
                    <a:schemeClr val="tx1"/>
                  </a:solidFill>
                  <a:latin typeface="D2Coding" pitchFamily="49" charset="-127"/>
                  <a:ea typeface="D2Coding" pitchFamily="49" charset="-127"/>
                </a:endParaRPr>
              </a:p>
            </p:txBody>
          </p:sp>
          <p:sp>
            <p:nvSpPr>
              <p:cNvPr id="24" name="직사각형 23">
                <a:extLst>
                  <a:ext uri="{FF2B5EF4-FFF2-40B4-BE49-F238E27FC236}">
                    <a16:creationId xmlns="" xmlns:a16="http://schemas.microsoft.com/office/drawing/2014/main" id="{0B07DA98-07A1-4281-AA76-D6260A16111A}"/>
                  </a:ext>
                </a:extLst>
              </p:cNvPr>
              <p:cNvSpPr/>
              <p:nvPr/>
            </p:nvSpPr>
            <p:spPr>
              <a:xfrm>
                <a:off x="2232537" y="4717273"/>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10</a:t>
                </a:r>
                <a:endParaRPr lang="ko-KR" altLang="en-US" sz="1400">
                  <a:solidFill>
                    <a:schemeClr val="tx1"/>
                  </a:solidFill>
                  <a:latin typeface="D2Coding" pitchFamily="49" charset="-127"/>
                  <a:ea typeface="D2Coding" pitchFamily="49" charset="-127"/>
                </a:endParaRPr>
              </a:p>
            </p:txBody>
          </p:sp>
          <p:sp>
            <p:nvSpPr>
              <p:cNvPr id="25" name="직사각형 24">
                <a:extLst>
                  <a:ext uri="{FF2B5EF4-FFF2-40B4-BE49-F238E27FC236}">
                    <a16:creationId xmlns="" xmlns:a16="http://schemas.microsoft.com/office/drawing/2014/main" id="{64374DCC-BF0F-433C-8BBE-B2C51B287351}"/>
                  </a:ext>
                </a:extLst>
              </p:cNvPr>
              <p:cNvSpPr/>
              <p:nvPr/>
            </p:nvSpPr>
            <p:spPr>
              <a:xfrm>
                <a:off x="2232537" y="5068958"/>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20</a:t>
                </a:r>
                <a:endParaRPr lang="ko-KR" altLang="en-US" sz="1400">
                  <a:solidFill>
                    <a:schemeClr val="tx1"/>
                  </a:solidFill>
                  <a:latin typeface="D2Coding" pitchFamily="49" charset="-127"/>
                  <a:ea typeface="D2Coding" pitchFamily="49" charset="-127"/>
                </a:endParaRPr>
              </a:p>
            </p:txBody>
          </p:sp>
          <p:cxnSp>
            <p:nvCxnSpPr>
              <p:cNvPr id="31" name="직선 화살표 연결선 30">
                <a:extLst>
                  <a:ext uri="{FF2B5EF4-FFF2-40B4-BE49-F238E27FC236}">
                    <a16:creationId xmlns="" xmlns:a16="http://schemas.microsoft.com/office/drawing/2014/main" id="{B511DFBE-12CD-41FF-B420-8BE47874356F}"/>
                  </a:ext>
                </a:extLst>
              </p:cNvPr>
              <p:cNvCxnSpPr>
                <a:stCxn id="22" idx="3"/>
                <a:endCxn id="24" idx="1"/>
              </p:cNvCxnSpPr>
              <p:nvPr/>
            </p:nvCxnSpPr>
            <p:spPr>
              <a:xfrm>
                <a:off x="1830511" y="4849155"/>
                <a:ext cx="402026" cy="0"/>
              </a:xfrm>
              <a:prstGeom prst="straightConnector1">
                <a:avLst/>
              </a:prstGeom>
              <a:solidFill>
                <a:schemeClr val="accent5">
                  <a:lumMod val="20000"/>
                  <a:lumOff val="80000"/>
                </a:schemeClr>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직선 화살표 연결선 35">
                <a:extLst>
                  <a:ext uri="{FF2B5EF4-FFF2-40B4-BE49-F238E27FC236}">
                    <a16:creationId xmlns="" xmlns:a16="http://schemas.microsoft.com/office/drawing/2014/main" id="{B34C50AF-6913-4DD9-93B2-D17F92A2C1BB}"/>
                  </a:ext>
                </a:extLst>
              </p:cNvPr>
              <p:cNvCxnSpPr>
                <a:stCxn id="23" idx="3"/>
                <a:endCxn id="25" idx="1"/>
              </p:cNvCxnSpPr>
              <p:nvPr/>
            </p:nvCxnSpPr>
            <p:spPr>
              <a:xfrm>
                <a:off x="1830511" y="5200840"/>
                <a:ext cx="402026" cy="0"/>
              </a:xfrm>
              <a:prstGeom prst="straightConnector1">
                <a:avLst/>
              </a:prstGeom>
              <a:solidFill>
                <a:schemeClr val="accent5">
                  <a:lumMod val="20000"/>
                  <a:lumOff val="80000"/>
                </a:schemeClr>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1" name="그룹 40">
                <a:extLst>
                  <a:ext uri="{FF2B5EF4-FFF2-40B4-BE49-F238E27FC236}">
                    <a16:creationId xmlns="" xmlns:a16="http://schemas.microsoft.com/office/drawing/2014/main" id="{0295E13C-8240-49A6-B4C9-A39E2EA87D60}"/>
                  </a:ext>
                </a:extLst>
              </p:cNvPr>
              <p:cNvGrpSpPr/>
              <p:nvPr/>
            </p:nvGrpSpPr>
            <p:grpSpPr>
              <a:xfrm>
                <a:off x="871287" y="3889738"/>
                <a:ext cx="1587139" cy="693189"/>
                <a:chOff x="5842551" y="847969"/>
                <a:chExt cx="1866094" cy="799974"/>
              </a:xfrm>
            </p:grpSpPr>
            <p:sp>
              <p:nvSpPr>
                <p:cNvPr id="42" name="직사각형 41">
                  <a:extLst>
                    <a:ext uri="{FF2B5EF4-FFF2-40B4-BE49-F238E27FC236}">
                      <a16:creationId xmlns="" xmlns:a16="http://schemas.microsoft.com/office/drawing/2014/main" id="{701C02CC-15FF-4A6D-95A8-9AC5898C9F5A}"/>
                    </a:ext>
                  </a:extLst>
                </p:cNvPr>
                <p:cNvSpPr/>
                <p:nvPr/>
              </p:nvSpPr>
              <p:spPr>
                <a:xfrm>
                  <a:off x="5842551" y="847969"/>
                  <a:ext cx="1512168" cy="614928"/>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a, b refer to </a:t>
                  </a:r>
                </a:p>
                <a:p>
                  <a:pPr algn="ctr"/>
                  <a:r>
                    <a:rPr lang="en-US" altLang="ko-KR" sz="1200" dirty="0">
                      <a:solidFill>
                        <a:schemeClr val="tx1"/>
                      </a:solidFill>
                      <a:latin typeface="SamsungOne 400" panose="020B0503030303020204" pitchFamily="34" charset="0"/>
                      <a:ea typeface="SamsungOne 400" panose="020B0503030303020204" pitchFamily="34" charset="0"/>
                    </a:rPr>
                    <a:t>10, 20</a:t>
                  </a:r>
                  <a:endParaRPr lang="ko-KR" altLang="en-US" sz="1200" dirty="0">
                    <a:solidFill>
                      <a:schemeClr val="tx1"/>
                    </a:solidFill>
                    <a:latin typeface="SamsungOne 400" panose="020B0503030303020204" pitchFamily="34" charset="0"/>
                  </a:endParaRPr>
                </a:p>
              </p:txBody>
            </p:sp>
            <p:cxnSp>
              <p:nvCxnSpPr>
                <p:cNvPr id="43" name="직선 연결선 42">
                  <a:extLst>
                    <a:ext uri="{FF2B5EF4-FFF2-40B4-BE49-F238E27FC236}">
                      <a16:creationId xmlns="" xmlns:a16="http://schemas.microsoft.com/office/drawing/2014/main" id="{99B4EDC5-4E5B-45DF-9976-7F1FDB473A9B}"/>
                    </a:ext>
                  </a:extLst>
                </p:cNvPr>
                <p:cNvCxnSpPr>
                  <a:cxnSpLocks/>
                  <a:stCxn id="42" idx="3"/>
                </p:cNvCxnSpPr>
                <p:nvPr/>
              </p:nvCxnSpPr>
              <p:spPr>
                <a:xfrm>
                  <a:off x="7354719" y="1155433"/>
                  <a:ext cx="353926" cy="492510"/>
                </a:xfrm>
                <a:prstGeom prst="line">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1" name="그룹 10"/>
            <p:cNvGrpSpPr/>
            <p:nvPr/>
          </p:nvGrpSpPr>
          <p:grpSpPr>
            <a:xfrm>
              <a:off x="3379334" y="3879500"/>
              <a:ext cx="2170912" cy="2221792"/>
              <a:chOff x="3622431" y="3879500"/>
              <a:chExt cx="2170912" cy="2221792"/>
            </a:xfrm>
          </p:grpSpPr>
          <p:sp>
            <p:nvSpPr>
              <p:cNvPr id="26" name="직사각형 25">
                <a:extLst>
                  <a:ext uri="{FF2B5EF4-FFF2-40B4-BE49-F238E27FC236}">
                    <a16:creationId xmlns="" xmlns:a16="http://schemas.microsoft.com/office/drawing/2014/main" id="{7698F944-F869-448B-A2FE-1204047AC383}"/>
                  </a:ext>
                </a:extLst>
              </p:cNvPr>
              <p:cNvSpPr/>
              <p:nvPr/>
            </p:nvSpPr>
            <p:spPr>
              <a:xfrm>
                <a:off x="3622431" y="4595717"/>
                <a:ext cx="1132449" cy="91178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D2Coding" pitchFamily="49" charset="-127"/>
                  <a:ea typeface="D2Coding" pitchFamily="49" charset="-127"/>
                </a:endParaRPr>
              </a:p>
            </p:txBody>
          </p:sp>
          <p:sp>
            <p:nvSpPr>
              <p:cNvPr id="27" name="TextBox 26">
                <a:extLst>
                  <a:ext uri="{FF2B5EF4-FFF2-40B4-BE49-F238E27FC236}">
                    <a16:creationId xmlns="" xmlns:a16="http://schemas.microsoft.com/office/drawing/2014/main" id="{B7B0A458-429D-4148-84F0-3BA52D03F1D8}"/>
                  </a:ext>
                </a:extLst>
              </p:cNvPr>
              <p:cNvSpPr txBox="1"/>
              <p:nvPr/>
            </p:nvSpPr>
            <p:spPr>
              <a:xfrm>
                <a:off x="3836406" y="5639627"/>
                <a:ext cx="1836947" cy="461665"/>
              </a:xfrm>
              <a:prstGeom prst="rect">
                <a:avLst/>
              </a:prstGeom>
              <a:noFill/>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cs typeface="+mn-cs"/>
                  </a:rPr>
                  <a:t>print_sum function using local variables</a:t>
                </a:r>
                <a:endParaRPr lang="ko-KR" altLang="en-US" sz="1200" dirty="0">
                  <a:latin typeface="SamsungOne 400" panose="020B0503030303020204" pitchFamily="34" charset="0"/>
                  <a:ea typeface="SamsungOne 400" panose="020B0503030303020204" pitchFamily="34" charset="0"/>
                  <a:cs typeface="+mn-cs"/>
                </a:endParaRPr>
              </a:p>
            </p:txBody>
          </p:sp>
          <p:sp>
            <p:nvSpPr>
              <p:cNvPr id="29" name="직사각형 28">
                <a:extLst>
                  <a:ext uri="{FF2B5EF4-FFF2-40B4-BE49-F238E27FC236}">
                    <a16:creationId xmlns="" xmlns:a16="http://schemas.microsoft.com/office/drawing/2014/main" id="{86A4E884-909B-41B5-A441-2F60ABC7DE2A}"/>
                  </a:ext>
                </a:extLst>
              </p:cNvPr>
              <p:cNvSpPr/>
              <p:nvPr/>
            </p:nvSpPr>
            <p:spPr>
              <a:xfrm>
                <a:off x="3783211" y="4722435"/>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a</a:t>
                </a:r>
                <a:endParaRPr lang="ko-KR" altLang="en-US" sz="1400">
                  <a:solidFill>
                    <a:schemeClr val="tx1"/>
                  </a:solidFill>
                  <a:latin typeface="D2Coding" pitchFamily="49" charset="-127"/>
                  <a:ea typeface="D2Coding" pitchFamily="49" charset="-127"/>
                </a:endParaRPr>
              </a:p>
            </p:txBody>
          </p:sp>
          <p:sp>
            <p:nvSpPr>
              <p:cNvPr id="30" name="직사각형 29">
                <a:extLst>
                  <a:ext uri="{FF2B5EF4-FFF2-40B4-BE49-F238E27FC236}">
                    <a16:creationId xmlns="" xmlns:a16="http://schemas.microsoft.com/office/drawing/2014/main" id="{6C8C6A4C-F3AA-4FD8-9CCB-628E1DAAD1DD}"/>
                  </a:ext>
                </a:extLst>
              </p:cNvPr>
              <p:cNvSpPr/>
              <p:nvPr/>
            </p:nvSpPr>
            <p:spPr>
              <a:xfrm>
                <a:off x="3783211" y="5074120"/>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b</a:t>
                </a:r>
                <a:endParaRPr lang="ko-KR" altLang="en-US" sz="1400">
                  <a:solidFill>
                    <a:schemeClr val="tx1"/>
                  </a:solidFill>
                  <a:latin typeface="D2Coding" pitchFamily="49" charset="-127"/>
                  <a:ea typeface="D2Coding" pitchFamily="49" charset="-127"/>
                </a:endParaRPr>
              </a:p>
            </p:txBody>
          </p:sp>
          <p:sp>
            <p:nvSpPr>
              <p:cNvPr id="37" name="직사각형 36">
                <a:extLst>
                  <a:ext uri="{FF2B5EF4-FFF2-40B4-BE49-F238E27FC236}">
                    <a16:creationId xmlns="" xmlns:a16="http://schemas.microsoft.com/office/drawing/2014/main" id="{C24E94E9-8C3D-4297-B726-214CBA94E4EE}"/>
                  </a:ext>
                </a:extLst>
              </p:cNvPr>
              <p:cNvSpPr/>
              <p:nvPr/>
            </p:nvSpPr>
            <p:spPr>
              <a:xfrm>
                <a:off x="4989290" y="4722435"/>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rgbClr val="FF0000"/>
                    </a:solidFill>
                    <a:latin typeface="D2Coding" pitchFamily="49" charset="-127"/>
                    <a:ea typeface="D2Coding" pitchFamily="49" charset="-127"/>
                  </a:rPr>
                  <a:t>100</a:t>
                </a:r>
                <a:endParaRPr lang="ko-KR" altLang="en-US" sz="1400">
                  <a:solidFill>
                    <a:srgbClr val="FF0000"/>
                  </a:solidFill>
                  <a:latin typeface="D2Coding" pitchFamily="49" charset="-127"/>
                  <a:ea typeface="D2Coding" pitchFamily="49" charset="-127"/>
                </a:endParaRPr>
              </a:p>
            </p:txBody>
          </p:sp>
          <p:sp>
            <p:nvSpPr>
              <p:cNvPr id="38" name="직사각형 37">
                <a:extLst>
                  <a:ext uri="{FF2B5EF4-FFF2-40B4-BE49-F238E27FC236}">
                    <a16:creationId xmlns="" xmlns:a16="http://schemas.microsoft.com/office/drawing/2014/main" id="{7539C4C6-FCB2-4713-B8D9-D68295FA8CF4}"/>
                  </a:ext>
                </a:extLst>
              </p:cNvPr>
              <p:cNvSpPr/>
              <p:nvPr/>
            </p:nvSpPr>
            <p:spPr>
              <a:xfrm>
                <a:off x="4989290" y="5074120"/>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rgbClr val="FF0000"/>
                    </a:solidFill>
                    <a:latin typeface="D2Coding" pitchFamily="49" charset="-127"/>
                    <a:ea typeface="D2Coding" pitchFamily="49" charset="-127"/>
                  </a:rPr>
                  <a:t>200</a:t>
                </a:r>
                <a:endParaRPr lang="ko-KR" altLang="en-US" sz="1400">
                  <a:solidFill>
                    <a:srgbClr val="FF0000"/>
                  </a:solidFill>
                  <a:latin typeface="D2Coding" pitchFamily="49" charset="-127"/>
                  <a:ea typeface="D2Coding" pitchFamily="49" charset="-127"/>
                </a:endParaRPr>
              </a:p>
            </p:txBody>
          </p:sp>
          <p:cxnSp>
            <p:nvCxnSpPr>
              <p:cNvPr id="39" name="직선 화살표 연결선 38">
                <a:extLst>
                  <a:ext uri="{FF2B5EF4-FFF2-40B4-BE49-F238E27FC236}">
                    <a16:creationId xmlns="" xmlns:a16="http://schemas.microsoft.com/office/drawing/2014/main" id="{BD5EEE28-09C4-4562-81AE-6D721520922B}"/>
                  </a:ext>
                </a:extLst>
              </p:cNvPr>
              <p:cNvCxnSpPr>
                <a:stCxn id="29" idx="3"/>
                <a:endCxn id="37" idx="1"/>
              </p:cNvCxnSpPr>
              <p:nvPr/>
            </p:nvCxnSpPr>
            <p:spPr>
              <a:xfrm>
                <a:off x="4587264" y="4854317"/>
                <a:ext cx="402026" cy="0"/>
              </a:xfrm>
              <a:prstGeom prst="straightConnector1">
                <a:avLst/>
              </a:prstGeom>
              <a:solidFill>
                <a:schemeClr val="accent5">
                  <a:lumMod val="20000"/>
                  <a:lumOff val="80000"/>
                </a:schemeClr>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화살표 연결선 39">
                <a:extLst>
                  <a:ext uri="{FF2B5EF4-FFF2-40B4-BE49-F238E27FC236}">
                    <a16:creationId xmlns="" xmlns:a16="http://schemas.microsoft.com/office/drawing/2014/main" id="{317E990F-2A3B-4A38-9B41-5080B28C63DC}"/>
                  </a:ext>
                </a:extLst>
              </p:cNvPr>
              <p:cNvCxnSpPr>
                <a:stCxn id="30" idx="3"/>
                <a:endCxn id="38" idx="1"/>
              </p:cNvCxnSpPr>
              <p:nvPr/>
            </p:nvCxnSpPr>
            <p:spPr>
              <a:xfrm>
                <a:off x="4587264" y="5206002"/>
                <a:ext cx="402026" cy="0"/>
              </a:xfrm>
              <a:prstGeom prst="straightConnector1">
                <a:avLst/>
              </a:prstGeom>
              <a:solidFill>
                <a:schemeClr val="accent5">
                  <a:lumMod val="20000"/>
                  <a:lumOff val="80000"/>
                </a:schemeClr>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4" name="그룹 43">
                <a:extLst>
                  <a:ext uri="{FF2B5EF4-FFF2-40B4-BE49-F238E27FC236}">
                    <a16:creationId xmlns="" xmlns:a16="http://schemas.microsoft.com/office/drawing/2014/main" id="{985D5867-DF3D-45A7-9237-1EBEDB870A09}"/>
                  </a:ext>
                </a:extLst>
              </p:cNvPr>
              <p:cNvGrpSpPr/>
              <p:nvPr/>
            </p:nvGrpSpPr>
            <p:grpSpPr>
              <a:xfrm>
                <a:off x="3622431" y="3879500"/>
                <a:ext cx="1658566" cy="696181"/>
                <a:chOff x="8900691" y="771909"/>
                <a:chExt cx="1979785" cy="713304"/>
              </a:xfrm>
            </p:grpSpPr>
            <p:sp>
              <p:nvSpPr>
                <p:cNvPr id="45" name="직사각형 44">
                  <a:extLst>
                    <a:ext uri="{FF2B5EF4-FFF2-40B4-BE49-F238E27FC236}">
                      <a16:creationId xmlns="" xmlns:a16="http://schemas.microsoft.com/office/drawing/2014/main" id="{22A6F165-CEEE-471F-AB6F-9213CE79E9C7}"/>
                    </a:ext>
                  </a:extLst>
                </p:cNvPr>
                <p:cNvSpPr/>
                <p:nvPr/>
              </p:nvSpPr>
              <p:spPr>
                <a:xfrm>
                  <a:off x="8900691" y="771909"/>
                  <a:ext cx="1637009" cy="614928"/>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a, b refer to new object 100, 200</a:t>
                  </a:r>
                  <a:endParaRPr lang="ko-KR" altLang="en-US" sz="1200" dirty="0">
                    <a:solidFill>
                      <a:schemeClr val="tx1"/>
                    </a:solidFill>
                    <a:latin typeface="SamsungOne 400" panose="020B0503030303020204" pitchFamily="34" charset="0"/>
                    <a:ea typeface="SamsungOne 400" panose="020B0503030303020204" pitchFamily="34" charset="0"/>
                  </a:endParaRPr>
                </a:p>
              </p:txBody>
            </p:sp>
            <p:cxnSp>
              <p:nvCxnSpPr>
                <p:cNvPr id="46" name="직선 연결선 45">
                  <a:extLst>
                    <a:ext uri="{FF2B5EF4-FFF2-40B4-BE49-F238E27FC236}">
                      <a16:creationId xmlns="" xmlns:a16="http://schemas.microsoft.com/office/drawing/2014/main" id="{3C1BDF14-0A46-4D99-B20D-B44511D19CB8}"/>
                    </a:ext>
                  </a:extLst>
                </p:cNvPr>
                <p:cNvCxnSpPr>
                  <a:cxnSpLocks/>
                  <a:stCxn id="45" idx="3"/>
                </p:cNvCxnSpPr>
                <p:nvPr/>
              </p:nvCxnSpPr>
              <p:spPr>
                <a:xfrm>
                  <a:off x="10537700" y="1079374"/>
                  <a:ext cx="342776" cy="405839"/>
                </a:xfrm>
                <a:prstGeom prst="line">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직사각형 1"/>
            <p:cNvSpPr/>
            <p:nvPr/>
          </p:nvSpPr>
          <p:spPr>
            <a:xfrm>
              <a:off x="580388" y="3664634"/>
              <a:ext cx="5215501" cy="250405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131786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5" name="직사각형 14">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4.3. global keyword</a:t>
            </a:r>
            <a:endParaRPr lang="ko-KR" altLang="en-US" b="1" dirty="0">
              <a:latin typeface="Samsung Sharp Sans" pitchFamily="2" charset="0"/>
            </a:endParaRPr>
          </a:p>
        </p:txBody>
      </p:sp>
      <p:sp>
        <p:nvSpPr>
          <p:cNvPr id="18" name="직사각형 17">
            <a:extLst>
              <a:ext uri="{FF2B5EF4-FFF2-40B4-BE49-F238E27FC236}">
                <a16:creationId xmlns="" xmlns:a16="http://schemas.microsoft.com/office/drawing/2014/main" id="{90EFA62F-9637-4E5A-AAB1-9E61461D75DD}"/>
              </a:ext>
            </a:extLst>
          </p:cNvPr>
          <p:cNvSpPr/>
          <p:nvPr/>
        </p:nvSpPr>
        <p:spPr>
          <a:xfrm>
            <a:off x="580388" y="200521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how to refer to global variables using the global keyword.</a:t>
            </a:r>
          </a:p>
        </p:txBody>
      </p:sp>
      <p:grpSp>
        <p:nvGrpSpPr>
          <p:cNvPr id="2" name="그룹 1"/>
          <p:cNvGrpSpPr/>
          <p:nvPr/>
        </p:nvGrpSpPr>
        <p:grpSpPr>
          <a:xfrm>
            <a:off x="640637" y="2331630"/>
            <a:ext cx="8827363" cy="2500623"/>
            <a:chOff x="640637" y="2338664"/>
            <a:chExt cx="8827363" cy="2500623"/>
          </a:xfrm>
        </p:grpSpPr>
        <p:pic>
          <p:nvPicPr>
            <p:cNvPr id="4" name="그림 3">
              <a:extLst>
                <a:ext uri="{FF2B5EF4-FFF2-40B4-BE49-F238E27FC236}">
                  <a16:creationId xmlns="" xmlns:a16="http://schemas.microsoft.com/office/drawing/2014/main" id="{69C32337-682B-4B3C-A39C-B71D1710B741}"/>
                </a:ext>
              </a:extLst>
            </p:cNvPr>
            <p:cNvPicPr>
              <a:picLocks noChangeAspect="1"/>
            </p:cNvPicPr>
            <p:nvPr/>
          </p:nvPicPr>
          <p:blipFill rotWithShape="1">
            <a:blip r:embed="rId4"/>
            <a:srcRect b="16787"/>
            <a:stretch/>
          </p:blipFill>
          <p:spPr>
            <a:xfrm>
              <a:off x="640637" y="2402979"/>
              <a:ext cx="8827363" cy="2084616"/>
            </a:xfrm>
            <a:prstGeom prst="rect">
              <a:avLst/>
            </a:prstGeom>
          </p:spPr>
        </p:pic>
        <p:sp>
          <p:nvSpPr>
            <p:cNvPr id="16" name="설명선 1 9">
              <a:extLst>
                <a:ext uri="{FF2B5EF4-FFF2-40B4-BE49-F238E27FC236}">
                  <a16:creationId xmlns="" xmlns:a16="http://schemas.microsoft.com/office/drawing/2014/main" id="{27B1BB5C-AB2E-4840-8FBF-843F27BDF237}"/>
                </a:ext>
              </a:extLst>
            </p:cNvPr>
            <p:cNvSpPr/>
            <p:nvPr/>
          </p:nvSpPr>
          <p:spPr>
            <a:xfrm>
              <a:off x="3520962" y="2954915"/>
              <a:ext cx="3268494" cy="271359"/>
            </a:xfrm>
            <a:prstGeom prst="borderCallout1">
              <a:avLst>
                <a:gd name="adj1" fmla="val 50374"/>
                <a:gd name="adj2" fmla="val -225"/>
                <a:gd name="adj3" fmla="val 21086"/>
                <a:gd name="adj4" fmla="val -51136"/>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Global variables a and b refer to 100 and 200</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20" name="직사각형 19"/>
            <p:cNvSpPr/>
            <p:nvPr/>
          </p:nvSpPr>
          <p:spPr>
            <a:xfrm>
              <a:off x="2447334" y="2708851"/>
              <a:ext cx="4009738" cy="153926"/>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a and b use a and b declared outside the function</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47" name="설명선 1 9">
              <a:extLst>
                <a:ext uri="{FF2B5EF4-FFF2-40B4-BE49-F238E27FC236}">
                  <a16:creationId xmlns="" xmlns:a16="http://schemas.microsoft.com/office/drawing/2014/main" id="{616F6FC4-79E5-4A49-A546-140526DEA074}"/>
                </a:ext>
              </a:extLst>
            </p:cNvPr>
            <p:cNvSpPr/>
            <p:nvPr/>
          </p:nvSpPr>
          <p:spPr>
            <a:xfrm>
              <a:off x="3520962" y="2338664"/>
              <a:ext cx="3069752" cy="249791"/>
            </a:xfrm>
            <a:prstGeom prst="borderCallout1">
              <a:avLst>
                <a:gd name="adj1" fmla="val 50374"/>
                <a:gd name="adj2" fmla="val -225"/>
                <a:gd name="adj3" fmla="val 177124"/>
                <a:gd name="adj4" fmla="val -45133"/>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Global variables a and b refer to 10 and 20</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21" name="직사각형 20"/>
            <p:cNvSpPr/>
            <p:nvPr/>
          </p:nvSpPr>
          <p:spPr>
            <a:xfrm>
              <a:off x="1673284" y="3290078"/>
              <a:ext cx="4586840" cy="178411"/>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inside :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2" name="직사각형 21"/>
            <p:cNvSpPr/>
            <p:nvPr/>
          </p:nvSpPr>
          <p:spPr>
            <a:xfrm>
              <a:off x="1385334" y="4190968"/>
              <a:ext cx="4586840" cy="178411"/>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outside </a:t>
              </a:r>
              <a:r>
                <a:rPr lang="en-US" altLang="ko-KR" sz="1100" dirty="0">
                  <a:solidFill>
                    <a:srgbClr val="BF3238"/>
                  </a:solidFill>
                  <a:latin typeface="D2Coding" panose="020B0609020101020101" pitchFamily="49" charset="-127"/>
                  <a:ea typeface="D2Coding" panose="020B0609020101020101" pitchFamily="49" charset="-127"/>
                </a:rPr>
                <a:t>: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3" name="직사각형 22"/>
            <p:cNvSpPr/>
            <p:nvPr/>
          </p:nvSpPr>
          <p:spPr>
            <a:xfrm>
              <a:off x="731088" y="4453272"/>
              <a:ext cx="3643964" cy="386015"/>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print_sum() inside : the sum of 100 and 200 is 300</a:t>
              </a:r>
            </a:p>
            <a:p>
              <a:r>
                <a:rPr lang="en-US" altLang="ko-KR" sz="1100" dirty="0">
                  <a:solidFill>
                    <a:prstClr val="black"/>
                  </a:solidFill>
                  <a:latin typeface="D2Coding" panose="020B0609020101020101" pitchFamily="49" charset="-127"/>
                  <a:ea typeface="D2Coding" panose="020B0609020101020101" pitchFamily="49" charset="-127"/>
                </a:rPr>
                <a:t>print_sum() outside : the sum of 100 and 200 is 300</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5647752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8" name="직사각형 17">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1" name="TextBox 20">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4.3. global keyword</a:t>
            </a:r>
            <a:endParaRPr lang="ko-KR" altLang="en-US" b="1" dirty="0">
              <a:latin typeface="Samsung Sharp Sans" pitchFamily="2" charset="0"/>
            </a:endParaRPr>
          </a:p>
        </p:txBody>
      </p:sp>
      <p:sp>
        <p:nvSpPr>
          <p:cNvPr id="33" name="직사각형 32">
            <a:extLst>
              <a:ext uri="{FF2B5EF4-FFF2-40B4-BE49-F238E27FC236}">
                <a16:creationId xmlns="" xmlns:a16="http://schemas.microsoft.com/office/drawing/2014/main" id="{F1B12DA7-C15F-4B00-8AB3-088BA5E0B6A4}"/>
              </a:ext>
            </a:extLst>
          </p:cNvPr>
          <p:cNvSpPr/>
          <p:nvPr/>
        </p:nvSpPr>
        <p:spPr>
          <a:xfrm>
            <a:off x="702592" y="3787030"/>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rgbClr val="FF0000"/>
                </a:solidFill>
                <a:latin typeface="SamsungOne 400" panose="020B0503030303020204" pitchFamily="34" charset="0"/>
              </a:rPr>
              <a:t>Note</a:t>
            </a:r>
            <a:r>
              <a:rPr lang="en-US" altLang="ko-KR" sz="1300" dirty="0">
                <a:solidFill>
                  <a:schemeClr val="tx1"/>
                </a:solidFill>
                <a:latin typeface="SamsungOne 400" panose="020B0503030303020204" pitchFamily="34" charset="0"/>
              </a:rPr>
              <a:t>: global a = 100 causes a syntax error. The global declaration and assignment operator cannot be used at the same time.</a:t>
            </a:r>
          </a:p>
        </p:txBody>
      </p:sp>
      <p:grpSp>
        <p:nvGrpSpPr>
          <p:cNvPr id="5" name="그룹 4"/>
          <p:cNvGrpSpPr/>
          <p:nvPr/>
        </p:nvGrpSpPr>
        <p:grpSpPr>
          <a:xfrm>
            <a:off x="580388" y="2000342"/>
            <a:ext cx="8887612" cy="1657256"/>
            <a:chOff x="580388" y="2070682"/>
            <a:chExt cx="8887612" cy="1657256"/>
          </a:xfrm>
        </p:grpSpPr>
        <p:sp>
          <p:nvSpPr>
            <p:cNvPr id="26" name="모서리가 둥근 직사각형 41">
              <a:extLst>
                <a:ext uri="{FF2B5EF4-FFF2-40B4-BE49-F238E27FC236}">
                  <a16:creationId xmlns="" xmlns:a16="http://schemas.microsoft.com/office/drawing/2014/main" id="{3097456C-9BB3-4084-A2EA-A5E4E3B6D875}"/>
                </a:ext>
              </a:extLst>
            </p:cNvPr>
            <p:cNvSpPr/>
            <p:nvPr/>
          </p:nvSpPr>
          <p:spPr>
            <a:xfrm>
              <a:off x="582758" y="2077325"/>
              <a:ext cx="8878822" cy="16506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27" name="모서리가 둥근 직사각형 46">
              <a:extLst>
                <a:ext uri="{FF2B5EF4-FFF2-40B4-BE49-F238E27FC236}">
                  <a16:creationId xmlns="" xmlns:a16="http://schemas.microsoft.com/office/drawing/2014/main" id="{2A14CE6E-0E5E-4908-8835-8D36C49B9C38}"/>
                </a:ext>
              </a:extLst>
            </p:cNvPr>
            <p:cNvSpPr/>
            <p:nvPr/>
          </p:nvSpPr>
          <p:spPr>
            <a:xfrm>
              <a:off x="580388" y="2070682"/>
              <a:ext cx="8887612" cy="335167"/>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8" name="그림 7" descr="텍스트이(가) 표시된 사진&#10;&#10;자동 생성된 설명">
              <a:extLst>
                <a:ext uri="{FF2B5EF4-FFF2-40B4-BE49-F238E27FC236}">
                  <a16:creationId xmlns="" xmlns:a16="http://schemas.microsoft.com/office/drawing/2014/main" id="{5F050B0D-3BC9-48CD-B0EA-B1FB27C636EE}"/>
                </a:ext>
              </a:extLst>
            </p:cNvPr>
            <p:cNvPicPr>
              <a:picLocks noChangeAspect="1"/>
            </p:cNvPicPr>
            <p:nvPr/>
          </p:nvPicPr>
          <p:blipFill rotWithShape="1">
            <a:blip r:embed="rId3"/>
            <a:srcRect t="5573"/>
            <a:stretch/>
          </p:blipFill>
          <p:spPr>
            <a:xfrm>
              <a:off x="660390" y="2454813"/>
              <a:ext cx="8759773" cy="1273125"/>
            </a:xfrm>
            <a:prstGeom prst="rect">
              <a:avLst/>
            </a:prstGeom>
          </p:spPr>
        </p:pic>
        <p:grpSp>
          <p:nvGrpSpPr>
            <p:cNvPr id="4" name="그룹 3"/>
            <p:cNvGrpSpPr/>
            <p:nvPr/>
          </p:nvGrpSpPr>
          <p:grpSpPr>
            <a:xfrm>
              <a:off x="705565" y="2088270"/>
              <a:ext cx="8720846" cy="292388"/>
              <a:chOff x="712599" y="2116405"/>
              <a:chExt cx="8720846" cy="292388"/>
            </a:xfrm>
          </p:grpSpPr>
          <p:sp>
            <p:nvSpPr>
              <p:cNvPr id="29" name="TextBox 28">
                <a:extLst>
                  <a:ext uri="{FF2B5EF4-FFF2-40B4-BE49-F238E27FC236}">
                    <a16:creationId xmlns="" xmlns:a16="http://schemas.microsoft.com/office/drawing/2014/main" id="{35F809EA-B64E-41BA-8A43-D57C096AA194}"/>
                  </a:ext>
                </a:extLst>
              </p:cNvPr>
              <p:cNvSpPr txBox="1"/>
              <p:nvPr/>
            </p:nvSpPr>
            <p:spPr>
              <a:xfrm>
                <a:off x="890667" y="2116405"/>
                <a:ext cx="8542778" cy="292388"/>
              </a:xfrm>
              <a:prstGeom prst="rect">
                <a:avLst/>
              </a:prstGeom>
              <a:noFill/>
            </p:spPr>
            <p:txBody>
              <a:bodyPr wrap="square" anchor="ctr">
                <a:spAutoFit/>
              </a:bodyPr>
              <a:lstStyle/>
              <a:p>
                <a:pPr latinLnBrk="0"/>
                <a:r>
                  <a:rPr lang="en-US" altLang="ko-KR" sz="1300" b="1" dirty="0">
                    <a:solidFill>
                      <a:schemeClr val="bg1"/>
                    </a:solidFill>
                    <a:latin typeface="SamsungOne 400" panose="020B0503030303020204" pitchFamily="34" charset="0"/>
                    <a:ea typeface="+mn-ea"/>
                    <a:cs typeface="Malgun Gothic Semilight" panose="020B0503020000020004" pitchFamily="34" charset="-127"/>
                  </a:rPr>
                  <a:t>Beware of SyntaxError</a:t>
                </a:r>
                <a:endParaRPr lang="ko-KR" altLang="en-US" sz="1300" b="1" dirty="0">
                  <a:solidFill>
                    <a:schemeClr val="bg1"/>
                  </a:solidFill>
                  <a:latin typeface="SamsungOne 400" panose="020B0503030303020204" pitchFamily="34" charset="0"/>
                  <a:ea typeface="+mn-ea"/>
                  <a:cs typeface="Malgun Gothic Semilight" panose="020B0503020000020004" pitchFamily="34" charset="-127"/>
                </a:endParaRPr>
              </a:p>
            </p:txBody>
          </p:sp>
          <p:pic>
            <p:nvPicPr>
              <p:cNvPr id="31" name="그림 30">
                <a:extLst>
                  <a:ext uri="{FF2B5EF4-FFF2-40B4-BE49-F238E27FC236}">
                    <a16:creationId xmlns="" xmlns:a16="http://schemas.microsoft.com/office/drawing/2014/main" id="{3FFCD135-C6A8-406B-BF26-5BB5953993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599" y="2162856"/>
                <a:ext cx="217269" cy="215934"/>
              </a:xfrm>
              <a:prstGeom prst="rect">
                <a:avLst/>
              </a:prstGeom>
            </p:spPr>
          </p:pic>
        </p:grpSp>
        <p:sp>
          <p:nvSpPr>
            <p:cNvPr id="19" name="직사각형 18"/>
            <p:cNvSpPr/>
            <p:nvPr/>
          </p:nvSpPr>
          <p:spPr>
            <a:xfrm>
              <a:off x="2447334" y="2694783"/>
              <a:ext cx="4009738" cy="175026"/>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a and b use a and b declared outside the function</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0" name="직사각형 19"/>
            <p:cNvSpPr/>
            <p:nvPr/>
          </p:nvSpPr>
          <p:spPr>
            <a:xfrm>
              <a:off x="2208183" y="3123847"/>
              <a:ext cx="4009738" cy="175026"/>
            </a:xfrm>
            <a:prstGeom prst="rect">
              <a:avLst/>
            </a:prstGeom>
            <a:solidFill>
              <a:schemeClr val="bg1"/>
            </a:solidFill>
          </p:spPr>
          <p:txBody>
            <a:bodyPr wrap="none" lIns="0" tIns="0" rIns="0" bIns="0" anchor="ctr">
              <a:noAutofit/>
            </a:bodyPr>
            <a:lstStyle/>
            <a:p>
              <a:r>
                <a:rPr lang="en-US" altLang="ko-KR" sz="1100" dirty="0">
                  <a:solidFill>
                    <a:srgbClr val="C4954A"/>
                  </a:solidFill>
                  <a:latin typeface="D2Coding" panose="020B0609020101020101" pitchFamily="49" charset="-127"/>
                  <a:ea typeface="D2Coding" panose="020B0609020101020101" pitchFamily="49" charset="-127"/>
                </a:rPr>
                <a:t>#</a:t>
              </a:r>
              <a:r>
                <a:rPr lang="ko-KR" altLang="en-US" sz="1100" dirty="0">
                  <a:solidFill>
                    <a:srgbClr val="C4954A"/>
                  </a:solidFill>
                  <a:latin typeface="D2Coding" panose="020B0609020101020101" pitchFamily="49" charset="-127"/>
                  <a:ea typeface="D2Coding" panose="020B0609020101020101" pitchFamily="49" charset="-127"/>
                </a:rPr>
                <a:t> </a:t>
              </a:r>
              <a:r>
                <a:rPr lang="en-US" altLang="ko-KR" sz="1100" dirty="0">
                  <a:solidFill>
                    <a:srgbClr val="C4954A"/>
                  </a:solidFill>
                  <a:latin typeface="D2Coding" panose="020B0609020101020101" pitchFamily="49" charset="-127"/>
                  <a:ea typeface="D2Coding" panose="020B0609020101020101" pitchFamily="49" charset="-127"/>
                </a:rPr>
                <a:t>a and b use a and b declared outside the function</a:t>
              </a:r>
              <a:endParaRPr lang="x-none" altLang="ko-KR" sz="1100" dirty="0">
                <a:solidFill>
                  <a:srgbClr val="C4954A"/>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57977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직사각형 61">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63" name="직사각형 62">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66" name="직사각형 6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67" name="TextBox 66">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4.4. Global variable reference process</a:t>
            </a:r>
            <a:endParaRPr lang="ko-KR" altLang="en-US" b="1" dirty="0">
              <a:latin typeface="Samsung Sharp Sans" pitchFamily="2" charset="0"/>
            </a:endParaRPr>
          </a:p>
        </p:txBody>
      </p:sp>
      <p:sp>
        <p:nvSpPr>
          <p:cNvPr id="68" name="직사각형 67">
            <a:extLst>
              <a:ext uri="{FF2B5EF4-FFF2-40B4-BE49-F238E27FC236}">
                <a16:creationId xmlns="" xmlns:a16="http://schemas.microsoft.com/office/drawing/2014/main" id="{90EFA62F-9637-4E5A-AAB1-9E61461D75DD}"/>
              </a:ext>
            </a:extLst>
          </p:cNvPr>
          <p:cNvSpPr/>
          <p:nvPr/>
        </p:nvSpPr>
        <p:spPr>
          <a:xfrm>
            <a:off x="580388" y="2005378"/>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process of using global variables a and b in a function through an explicit global declaration is as follows.</a:t>
            </a:r>
          </a:p>
        </p:txBody>
      </p:sp>
      <p:sp>
        <p:nvSpPr>
          <p:cNvPr id="69" name="직사각형 68">
            <a:extLst>
              <a:ext uri="{FF2B5EF4-FFF2-40B4-BE49-F238E27FC236}">
                <a16:creationId xmlns="" xmlns:a16="http://schemas.microsoft.com/office/drawing/2014/main" id="{F1B12DA7-C15F-4B00-8AB3-088BA5E0B6A4}"/>
              </a:ext>
            </a:extLst>
          </p:cNvPr>
          <p:cNvSpPr/>
          <p:nvPr/>
        </p:nvSpPr>
        <p:spPr>
          <a:xfrm>
            <a:off x="711201" y="6020495"/>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change the value of a variable declared as global a or b, the value is also changed outside the function.</a:t>
            </a:r>
          </a:p>
        </p:txBody>
      </p:sp>
      <p:grpSp>
        <p:nvGrpSpPr>
          <p:cNvPr id="12" name="그룹 11"/>
          <p:cNvGrpSpPr/>
          <p:nvPr/>
        </p:nvGrpSpPr>
        <p:grpSpPr>
          <a:xfrm>
            <a:off x="1218510" y="2388487"/>
            <a:ext cx="7798794" cy="3417187"/>
            <a:chOff x="1218510" y="2554614"/>
            <a:chExt cx="7798794" cy="3417187"/>
          </a:xfrm>
        </p:grpSpPr>
        <p:sp>
          <p:nvSpPr>
            <p:cNvPr id="26" name="아래쪽 화살표 8">
              <a:extLst>
                <a:ext uri="{FF2B5EF4-FFF2-40B4-BE49-F238E27FC236}">
                  <a16:creationId xmlns="" xmlns:a16="http://schemas.microsoft.com/office/drawing/2014/main" id="{E72B6C6E-3DA3-40CF-9164-815F2AEF3681}"/>
                </a:ext>
              </a:extLst>
            </p:cNvPr>
            <p:cNvSpPr/>
            <p:nvPr/>
          </p:nvSpPr>
          <p:spPr>
            <a:xfrm>
              <a:off x="4027919" y="4585357"/>
              <a:ext cx="364071" cy="322356"/>
            </a:xfrm>
            <a:prstGeom prst="downArrow">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grpSp>
          <p:nvGrpSpPr>
            <p:cNvPr id="10" name="그룹 9"/>
            <p:cNvGrpSpPr/>
            <p:nvPr/>
          </p:nvGrpSpPr>
          <p:grpSpPr>
            <a:xfrm>
              <a:off x="1218510" y="4572292"/>
              <a:ext cx="7431189" cy="1399509"/>
              <a:chOff x="1194306" y="2296606"/>
              <a:chExt cx="7431189" cy="1399509"/>
            </a:xfrm>
          </p:grpSpPr>
          <p:sp>
            <p:nvSpPr>
              <p:cNvPr id="45" name="직사각형 44">
                <a:extLst>
                  <a:ext uri="{FF2B5EF4-FFF2-40B4-BE49-F238E27FC236}">
                    <a16:creationId xmlns="" xmlns:a16="http://schemas.microsoft.com/office/drawing/2014/main" id="{26C4DC70-A8C8-49C5-B74E-642BE4E91FF7}"/>
                  </a:ext>
                </a:extLst>
              </p:cNvPr>
              <p:cNvSpPr/>
              <p:nvPr/>
            </p:nvSpPr>
            <p:spPr>
              <a:xfrm>
                <a:off x="1194306" y="2615850"/>
                <a:ext cx="1940380" cy="96547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sp>
            <p:nvSpPr>
              <p:cNvPr id="48" name="직사각형 47">
                <a:extLst>
                  <a:ext uri="{FF2B5EF4-FFF2-40B4-BE49-F238E27FC236}">
                    <a16:creationId xmlns="" xmlns:a16="http://schemas.microsoft.com/office/drawing/2014/main" id="{1A1C1840-FB95-457F-B946-E542E0AA3DFE}"/>
                  </a:ext>
                </a:extLst>
              </p:cNvPr>
              <p:cNvSpPr/>
              <p:nvPr/>
            </p:nvSpPr>
            <p:spPr>
              <a:xfrm>
                <a:off x="1489360" y="2811312"/>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a</a:t>
                </a:r>
                <a:endParaRPr lang="ko-KR" altLang="en-US" sz="1400">
                  <a:solidFill>
                    <a:schemeClr val="tx1"/>
                  </a:solidFill>
                  <a:latin typeface="SamsungOne 400" panose="020B0503030303020204" pitchFamily="34" charset="0"/>
                </a:endParaRPr>
              </a:p>
            </p:txBody>
          </p:sp>
          <p:sp>
            <p:nvSpPr>
              <p:cNvPr id="49" name="직사각형 48">
                <a:extLst>
                  <a:ext uri="{FF2B5EF4-FFF2-40B4-BE49-F238E27FC236}">
                    <a16:creationId xmlns="" xmlns:a16="http://schemas.microsoft.com/office/drawing/2014/main" id="{05C52413-F623-49FF-812D-07D7A1239F0B}"/>
                  </a:ext>
                </a:extLst>
              </p:cNvPr>
              <p:cNvSpPr/>
              <p:nvPr/>
            </p:nvSpPr>
            <p:spPr>
              <a:xfrm>
                <a:off x="1489360" y="3120023"/>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b</a:t>
                </a:r>
                <a:endParaRPr lang="ko-KR" altLang="en-US" sz="1400">
                  <a:solidFill>
                    <a:schemeClr val="tx1"/>
                  </a:solidFill>
                  <a:latin typeface="SamsungOne 400" panose="020B0503030303020204" pitchFamily="34" charset="0"/>
                </a:endParaRPr>
              </a:p>
            </p:txBody>
          </p:sp>
          <p:sp>
            <p:nvSpPr>
              <p:cNvPr id="50" name="직사각형 49">
                <a:extLst>
                  <a:ext uri="{FF2B5EF4-FFF2-40B4-BE49-F238E27FC236}">
                    <a16:creationId xmlns="" xmlns:a16="http://schemas.microsoft.com/office/drawing/2014/main" id="{B0EE3AE1-0129-4F6D-9287-343415F18A71}"/>
                  </a:ext>
                </a:extLst>
              </p:cNvPr>
              <p:cNvSpPr/>
              <p:nvPr/>
            </p:nvSpPr>
            <p:spPr>
              <a:xfrm>
                <a:off x="3482960" y="2811312"/>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dirty="0">
                    <a:solidFill>
                      <a:srgbClr val="FF0000"/>
                    </a:solidFill>
                    <a:latin typeface="SamsungOne 400" panose="020B0503030303020204" pitchFamily="34" charset="0"/>
                    <a:ea typeface="SamsungOne 400" panose="020B0503030303020204" pitchFamily="34" charset="0"/>
                  </a:rPr>
                  <a:t>100</a:t>
                </a:r>
                <a:endParaRPr lang="ko-KR" altLang="en-US" sz="1400" dirty="0">
                  <a:solidFill>
                    <a:srgbClr val="FF0000"/>
                  </a:solidFill>
                  <a:latin typeface="SamsungOne 400" panose="020B0503030303020204" pitchFamily="34" charset="0"/>
                </a:endParaRPr>
              </a:p>
            </p:txBody>
          </p:sp>
          <p:sp>
            <p:nvSpPr>
              <p:cNvPr id="51" name="직사각형 50">
                <a:extLst>
                  <a:ext uri="{FF2B5EF4-FFF2-40B4-BE49-F238E27FC236}">
                    <a16:creationId xmlns="" xmlns:a16="http://schemas.microsoft.com/office/drawing/2014/main" id="{F091D2A2-2FDE-43BF-BBC9-5885270C8339}"/>
                  </a:ext>
                </a:extLst>
              </p:cNvPr>
              <p:cNvSpPr/>
              <p:nvPr/>
            </p:nvSpPr>
            <p:spPr>
              <a:xfrm>
                <a:off x="3482960" y="3120023"/>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dirty="0">
                    <a:solidFill>
                      <a:srgbClr val="FF0000"/>
                    </a:solidFill>
                    <a:latin typeface="SamsungOne 400" panose="020B0503030303020204" pitchFamily="34" charset="0"/>
                    <a:ea typeface="SamsungOne 400" panose="020B0503030303020204" pitchFamily="34" charset="0"/>
                  </a:rPr>
                  <a:t>200</a:t>
                </a:r>
                <a:endParaRPr lang="ko-KR" altLang="en-US" sz="1400" dirty="0">
                  <a:solidFill>
                    <a:srgbClr val="FF0000"/>
                  </a:solidFill>
                  <a:latin typeface="SamsungOne 400" panose="020B0503030303020204" pitchFamily="34" charset="0"/>
                </a:endParaRPr>
              </a:p>
            </p:txBody>
          </p:sp>
          <p:sp>
            <p:nvSpPr>
              <p:cNvPr id="52" name="직사각형 51">
                <a:extLst>
                  <a:ext uri="{FF2B5EF4-FFF2-40B4-BE49-F238E27FC236}">
                    <a16:creationId xmlns="" xmlns:a16="http://schemas.microsoft.com/office/drawing/2014/main" id="{E5A40EC8-0DB5-488B-91C6-A7AFB958BEB8}"/>
                  </a:ext>
                </a:extLst>
              </p:cNvPr>
              <p:cNvSpPr/>
              <p:nvPr/>
            </p:nvSpPr>
            <p:spPr>
              <a:xfrm>
                <a:off x="5186995" y="2604554"/>
                <a:ext cx="1831047" cy="100567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sp>
            <p:nvSpPr>
              <p:cNvPr id="54" name="직사각형 53">
                <a:extLst>
                  <a:ext uri="{FF2B5EF4-FFF2-40B4-BE49-F238E27FC236}">
                    <a16:creationId xmlns="" xmlns:a16="http://schemas.microsoft.com/office/drawing/2014/main" id="{A14B43C0-479F-471D-9F53-31C55FF86201}"/>
                  </a:ext>
                </a:extLst>
              </p:cNvPr>
              <p:cNvSpPr/>
              <p:nvPr/>
            </p:nvSpPr>
            <p:spPr>
              <a:xfrm>
                <a:off x="5418928" y="2811312"/>
                <a:ext cx="1393095" cy="2315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a</a:t>
                </a:r>
                <a:endParaRPr lang="ko-KR" altLang="en-US" sz="1400">
                  <a:solidFill>
                    <a:schemeClr val="tx1"/>
                  </a:solidFill>
                  <a:latin typeface="SamsungOne 400" panose="020B0503030303020204" pitchFamily="34" charset="0"/>
                </a:endParaRPr>
              </a:p>
            </p:txBody>
          </p:sp>
          <p:sp>
            <p:nvSpPr>
              <p:cNvPr id="55" name="직사각형 54">
                <a:extLst>
                  <a:ext uri="{FF2B5EF4-FFF2-40B4-BE49-F238E27FC236}">
                    <a16:creationId xmlns="" xmlns:a16="http://schemas.microsoft.com/office/drawing/2014/main" id="{81D52192-9233-462E-ADF4-B660C80D392C}"/>
                  </a:ext>
                </a:extLst>
              </p:cNvPr>
              <p:cNvSpPr/>
              <p:nvPr/>
            </p:nvSpPr>
            <p:spPr>
              <a:xfrm>
                <a:off x="5418928" y="3120023"/>
                <a:ext cx="1393095" cy="2315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b</a:t>
                </a:r>
                <a:endParaRPr lang="ko-KR" altLang="en-US" sz="1400">
                  <a:solidFill>
                    <a:schemeClr val="tx1"/>
                  </a:solidFill>
                  <a:latin typeface="SamsungOne 400" panose="020B0503030303020204" pitchFamily="34" charset="0"/>
                </a:endParaRPr>
              </a:p>
            </p:txBody>
          </p:sp>
          <p:cxnSp>
            <p:nvCxnSpPr>
              <p:cNvPr id="56" name="직선 화살표 연결선 55">
                <a:extLst>
                  <a:ext uri="{FF2B5EF4-FFF2-40B4-BE49-F238E27FC236}">
                    <a16:creationId xmlns="" xmlns:a16="http://schemas.microsoft.com/office/drawing/2014/main" id="{894F0EF9-90EC-4B9D-9F98-3E697D4D766E}"/>
                  </a:ext>
                </a:extLst>
              </p:cNvPr>
              <p:cNvCxnSpPr>
                <a:stCxn id="48" idx="3"/>
                <a:endCxn id="50" idx="1"/>
              </p:cNvCxnSpPr>
              <p:nvPr/>
            </p:nvCxnSpPr>
            <p:spPr>
              <a:xfrm>
                <a:off x="2882455" y="2927079"/>
                <a:ext cx="600505"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B5F14CFE-C71A-4766-A606-5CB1C825597E}"/>
                  </a:ext>
                </a:extLst>
              </p:cNvPr>
              <p:cNvCxnSpPr>
                <a:stCxn id="49" idx="3"/>
                <a:endCxn id="51" idx="1"/>
              </p:cNvCxnSpPr>
              <p:nvPr/>
            </p:nvCxnSpPr>
            <p:spPr>
              <a:xfrm>
                <a:off x="2882455" y="3235790"/>
                <a:ext cx="600505"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 xmlns:a16="http://schemas.microsoft.com/office/drawing/2014/main" id="{DF525FFA-4F07-4497-BB14-DB710422E6CE}"/>
                  </a:ext>
                </a:extLst>
              </p:cNvPr>
              <p:cNvSpPr/>
              <p:nvPr/>
            </p:nvSpPr>
            <p:spPr>
              <a:xfrm>
                <a:off x="5520675" y="2296606"/>
                <a:ext cx="2324675"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latin typeface="SamsungOne 400" panose="020B0503030303020204" pitchFamily="34" charset="0"/>
                    <a:ea typeface="SamsungOne 400" panose="020B0503030303020204" pitchFamily="34" charset="0"/>
                  </a:rPr>
                  <a:t>a and b change global variables</a:t>
                </a:r>
              </a:p>
            </p:txBody>
          </p:sp>
          <p:sp>
            <p:nvSpPr>
              <p:cNvPr id="47" name="직사각형 57">
                <a:extLst>
                  <a:ext uri="{FF2B5EF4-FFF2-40B4-BE49-F238E27FC236}">
                    <a16:creationId xmlns="" xmlns:a16="http://schemas.microsoft.com/office/drawing/2014/main" id="{3393342F-D483-F743-B2CF-321CE8F7A2CB}"/>
                  </a:ext>
                </a:extLst>
              </p:cNvPr>
              <p:cNvSpPr/>
              <p:nvPr/>
            </p:nvSpPr>
            <p:spPr>
              <a:xfrm>
                <a:off x="7129573" y="2947515"/>
                <a:ext cx="1495922" cy="276999"/>
              </a:xfrm>
              <a:prstGeom prst="rect">
                <a:avLst/>
              </a:prstGeom>
              <a:solidFill>
                <a:schemeClr val="accent2">
                  <a:lumMod val="20000"/>
                  <a:lumOff val="80000"/>
                </a:schemeClr>
              </a:solidFill>
            </p:spPr>
            <p:txBody>
              <a:bodyPr wrap="none">
                <a:spAutoFit/>
              </a:bodyPr>
              <a:lstStyle/>
              <a:p>
                <a:pPr algn="ctr"/>
                <a:r>
                  <a:rPr lang="en-US" altLang="ko-KR" sz="1200" dirty="0">
                    <a:latin typeface="SamsungOne 400" panose="020B0503030303020204" pitchFamily="34" charset="0"/>
                    <a:ea typeface="SamsungOne 400" panose="020B0503030303020204" pitchFamily="34" charset="0"/>
                    <a:cs typeface="+mn-cs"/>
                  </a:rPr>
                  <a:t>print_sum function</a:t>
                </a:r>
              </a:p>
            </p:txBody>
          </p:sp>
          <p:sp>
            <p:nvSpPr>
              <p:cNvPr id="3" name="원호 2"/>
              <p:cNvSpPr/>
              <p:nvPr/>
            </p:nvSpPr>
            <p:spPr>
              <a:xfrm>
                <a:off x="2075351" y="2403503"/>
                <a:ext cx="4156637" cy="1273334"/>
              </a:xfrm>
              <a:prstGeom prst="arc">
                <a:avLst>
                  <a:gd name="adj1" fmla="val 11224260"/>
                  <a:gd name="adj2" fmla="val 21167549"/>
                </a:avLst>
              </a:prstGeom>
              <a:ln w="22225">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latin typeface="SamsungOne 400" panose="020B0503030303020204" pitchFamily="34" charset="0"/>
                </a:endParaRPr>
              </a:p>
            </p:txBody>
          </p:sp>
          <p:sp>
            <p:nvSpPr>
              <p:cNvPr id="59" name="원호 58"/>
              <p:cNvSpPr/>
              <p:nvPr/>
            </p:nvSpPr>
            <p:spPr>
              <a:xfrm flipV="1">
                <a:off x="2037837" y="2577213"/>
                <a:ext cx="4264489" cy="1118902"/>
              </a:xfrm>
              <a:prstGeom prst="arc">
                <a:avLst>
                  <a:gd name="adj1" fmla="val 11224260"/>
                  <a:gd name="adj2" fmla="val 21167549"/>
                </a:avLst>
              </a:prstGeom>
              <a:ln w="22225">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latin typeface="SamsungOne 400" panose="020B0503030303020204" pitchFamily="34" charset="0"/>
                </a:endParaRPr>
              </a:p>
            </p:txBody>
          </p:sp>
        </p:grpSp>
        <p:grpSp>
          <p:nvGrpSpPr>
            <p:cNvPr id="64" name="그룹 63"/>
            <p:cNvGrpSpPr/>
            <p:nvPr/>
          </p:nvGrpSpPr>
          <p:grpSpPr>
            <a:xfrm>
              <a:off x="1218510" y="2554614"/>
              <a:ext cx="7798794" cy="1944503"/>
              <a:chOff x="1194306" y="2296606"/>
              <a:chExt cx="7798794" cy="1944503"/>
            </a:xfrm>
          </p:grpSpPr>
          <p:sp>
            <p:nvSpPr>
              <p:cNvPr id="65" name="직사각형 64">
                <a:extLst>
                  <a:ext uri="{FF2B5EF4-FFF2-40B4-BE49-F238E27FC236}">
                    <a16:creationId xmlns="" xmlns:a16="http://schemas.microsoft.com/office/drawing/2014/main" id="{26C4DC70-A8C8-49C5-B74E-642BE4E91FF7}"/>
                  </a:ext>
                </a:extLst>
              </p:cNvPr>
              <p:cNvSpPr/>
              <p:nvPr/>
            </p:nvSpPr>
            <p:spPr>
              <a:xfrm>
                <a:off x="1194306" y="2615850"/>
                <a:ext cx="1940380" cy="96547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sp>
            <p:nvSpPr>
              <p:cNvPr id="70" name="TextBox 4">
                <a:extLst>
                  <a:ext uri="{FF2B5EF4-FFF2-40B4-BE49-F238E27FC236}">
                    <a16:creationId xmlns="" xmlns:a16="http://schemas.microsoft.com/office/drawing/2014/main" id="{656EAEA3-90EA-4E80-8A27-B4170B9417B3}"/>
                  </a:ext>
                </a:extLst>
              </p:cNvPr>
              <p:cNvSpPr txBox="1"/>
              <p:nvPr/>
            </p:nvSpPr>
            <p:spPr>
              <a:xfrm>
                <a:off x="1477413" y="3664255"/>
                <a:ext cx="1343637" cy="276999"/>
              </a:xfrm>
              <a:prstGeom prst="rect">
                <a:avLst/>
              </a:prstGeom>
              <a:solidFill>
                <a:schemeClr val="accent2">
                  <a:lumMod val="20000"/>
                  <a:lumOff val="80000"/>
                </a:schemeClr>
              </a:solidFill>
            </p:spPr>
            <p:txBody>
              <a:bodyPr wrap="none">
                <a:spAutoFit/>
              </a:bodyPr>
              <a:lstStyle>
                <a:defPPr>
                  <a:defRPr lang="ko-KR"/>
                </a:defPPr>
                <a:lvl1pPr marL="0" algn="ctr" defTabSz="914400" eaLnBrk="1" hangingPunct="1">
                  <a:defRPr sz="1400">
                    <a:latin typeface="+mn-ea"/>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200" dirty="0">
                    <a:latin typeface="SamsungOne 400" panose="020B0503030303020204" pitchFamily="34" charset="0"/>
                    <a:ea typeface="SamsungOne 400" panose="020B0503030303020204" pitchFamily="34" charset="0"/>
                  </a:rPr>
                  <a:t>Python script file</a:t>
                </a:r>
                <a:endParaRPr lang="ko-KR" altLang="en-US" sz="1200" dirty="0">
                  <a:latin typeface="SamsungOne 400" panose="020B0503030303020204" pitchFamily="34" charset="0"/>
                </a:endParaRPr>
              </a:p>
            </p:txBody>
          </p:sp>
          <p:sp>
            <p:nvSpPr>
              <p:cNvPr id="71" name="직사각형 70">
                <a:extLst>
                  <a:ext uri="{FF2B5EF4-FFF2-40B4-BE49-F238E27FC236}">
                    <a16:creationId xmlns="" xmlns:a16="http://schemas.microsoft.com/office/drawing/2014/main" id="{1A1C1840-FB95-457F-B946-E542E0AA3DFE}"/>
                  </a:ext>
                </a:extLst>
              </p:cNvPr>
              <p:cNvSpPr/>
              <p:nvPr/>
            </p:nvSpPr>
            <p:spPr>
              <a:xfrm>
                <a:off x="1489360" y="2811312"/>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a</a:t>
                </a:r>
                <a:endParaRPr lang="ko-KR" altLang="en-US" sz="1400">
                  <a:solidFill>
                    <a:schemeClr val="tx1"/>
                  </a:solidFill>
                  <a:latin typeface="SamsungOne 400" panose="020B0503030303020204" pitchFamily="34" charset="0"/>
                </a:endParaRPr>
              </a:p>
            </p:txBody>
          </p:sp>
          <p:sp>
            <p:nvSpPr>
              <p:cNvPr id="72" name="직사각형 71">
                <a:extLst>
                  <a:ext uri="{FF2B5EF4-FFF2-40B4-BE49-F238E27FC236}">
                    <a16:creationId xmlns="" xmlns:a16="http://schemas.microsoft.com/office/drawing/2014/main" id="{05C52413-F623-49FF-812D-07D7A1239F0B}"/>
                  </a:ext>
                </a:extLst>
              </p:cNvPr>
              <p:cNvSpPr/>
              <p:nvPr/>
            </p:nvSpPr>
            <p:spPr>
              <a:xfrm>
                <a:off x="1489360" y="3120023"/>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b</a:t>
                </a:r>
                <a:endParaRPr lang="ko-KR" altLang="en-US" sz="1400">
                  <a:solidFill>
                    <a:schemeClr val="tx1"/>
                  </a:solidFill>
                  <a:latin typeface="SamsungOne 400" panose="020B0503030303020204" pitchFamily="34" charset="0"/>
                </a:endParaRPr>
              </a:p>
            </p:txBody>
          </p:sp>
          <p:sp>
            <p:nvSpPr>
              <p:cNvPr id="73" name="직사각형 72">
                <a:extLst>
                  <a:ext uri="{FF2B5EF4-FFF2-40B4-BE49-F238E27FC236}">
                    <a16:creationId xmlns="" xmlns:a16="http://schemas.microsoft.com/office/drawing/2014/main" id="{B0EE3AE1-0129-4F6D-9287-343415F18A71}"/>
                  </a:ext>
                </a:extLst>
              </p:cNvPr>
              <p:cNvSpPr/>
              <p:nvPr/>
            </p:nvSpPr>
            <p:spPr>
              <a:xfrm>
                <a:off x="3482960" y="2811312"/>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10</a:t>
                </a:r>
                <a:endParaRPr lang="ko-KR" altLang="en-US" sz="1400">
                  <a:solidFill>
                    <a:schemeClr val="tx1"/>
                  </a:solidFill>
                  <a:latin typeface="SamsungOne 400" panose="020B0503030303020204" pitchFamily="34" charset="0"/>
                </a:endParaRPr>
              </a:p>
            </p:txBody>
          </p:sp>
          <p:sp>
            <p:nvSpPr>
              <p:cNvPr id="74" name="직사각형 73">
                <a:extLst>
                  <a:ext uri="{FF2B5EF4-FFF2-40B4-BE49-F238E27FC236}">
                    <a16:creationId xmlns="" xmlns:a16="http://schemas.microsoft.com/office/drawing/2014/main" id="{F091D2A2-2FDE-43BF-BBC9-5885270C8339}"/>
                  </a:ext>
                </a:extLst>
              </p:cNvPr>
              <p:cNvSpPr/>
              <p:nvPr/>
            </p:nvSpPr>
            <p:spPr>
              <a:xfrm>
                <a:off x="3482960" y="3120023"/>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20</a:t>
                </a:r>
                <a:endParaRPr lang="ko-KR" altLang="en-US" sz="1400">
                  <a:solidFill>
                    <a:schemeClr val="tx1"/>
                  </a:solidFill>
                  <a:latin typeface="SamsungOne 400" panose="020B0503030303020204" pitchFamily="34" charset="0"/>
                </a:endParaRPr>
              </a:p>
            </p:txBody>
          </p:sp>
          <p:sp>
            <p:nvSpPr>
              <p:cNvPr id="75" name="직사각형 74">
                <a:extLst>
                  <a:ext uri="{FF2B5EF4-FFF2-40B4-BE49-F238E27FC236}">
                    <a16:creationId xmlns="" xmlns:a16="http://schemas.microsoft.com/office/drawing/2014/main" id="{E5A40EC8-0DB5-488B-91C6-A7AFB958BEB8}"/>
                  </a:ext>
                </a:extLst>
              </p:cNvPr>
              <p:cNvSpPr/>
              <p:nvPr/>
            </p:nvSpPr>
            <p:spPr>
              <a:xfrm>
                <a:off x="5186995" y="2604554"/>
                <a:ext cx="1831047" cy="100567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sp>
            <p:nvSpPr>
              <p:cNvPr id="76" name="TextBox 14">
                <a:extLst>
                  <a:ext uri="{FF2B5EF4-FFF2-40B4-BE49-F238E27FC236}">
                    <a16:creationId xmlns="" xmlns:a16="http://schemas.microsoft.com/office/drawing/2014/main" id="{9CB249BB-A439-4787-820B-C98A37A17872}"/>
                  </a:ext>
                </a:extLst>
              </p:cNvPr>
              <p:cNvSpPr txBox="1"/>
              <p:nvPr/>
            </p:nvSpPr>
            <p:spPr>
              <a:xfrm>
                <a:off x="5334566" y="3763119"/>
                <a:ext cx="192232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latin typeface="SamsungOne 400" panose="020B0503030303020204" pitchFamily="34" charset="0"/>
                    <a:ea typeface="SamsungOne 400" panose="020B0503030303020204" pitchFamily="34" charset="0"/>
                  </a:rPr>
                  <a:t>The print_sum function is</a:t>
                </a:r>
              </a:p>
              <a:p>
                <a:r>
                  <a:rPr lang="en-US" altLang="ko-KR" sz="1200" dirty="0">
                    <a:latin typeface="SamsungOne 400" panose="020B0503030303020204" pitchFamily="34" charset="0"/>
                    <a:ea typeface="SamsungOne 400" panose="020B0503030303020204" pitchFamily="34" charset="0"/>
                  </a:rPr>
                  <a:t>using global variables</a:t>
                </a:r>
                <a:endParaRPr lang="ko-KR" altLang="en-US" sz="1200" dirty="0">
                  <a:latin typeface="SamsungOne 400" panose="020B0503030303020204" pitchFamily="34" charset="0"/>
                </a:endParaRPr>
              </a:p>
            </p:txBody>
          </p:sp>
          <p:sp>
            <p:nvSpPr>
              <p:cNvPr id="77" name="직사각형 76">
                <a:extLst>
                  <a:ext uri="{FF2B5EF4-FFF2-40B4-BE49-F238E27FC236}">
                    <a16:creationId xmlns="" xmlns:a16="http://schemas.microsoft.com/office/drawing/2014/main" id="{A14B43C0-479F-471D-9F53-31C55FF86201}"/>
                  </a:ext>
                </a:extLst>
              </p:cNvPr>
              <p:cNvSpPr/>
              <p:nvPr/>
            </p:nvSpPr>
            <p:spPr>
              <a:xfrm>
                <a:off x="5418928" y="2811312"/>
                <a:ext cx="1393095" cy="2315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a</a:t>
                </a:r>
                <a:endParaRPr lang="ko-KR" altLang="en-US" sz="1400">
                  <a:solidFill>
                    <a:schemeClr val="tx1"/>
                  </a:solidFill>
                  <a:latin typeface="SamsungOne 400" panose="020B0503030303020204" pitchFamily="34" charset="0"/>
                </a:endParaRPr>
              </a:p>
            </p:txBody>
          </p:sp>
          <p:sp>
            <p:nvSpPr>
              <p:cNvPr id="78" name="직사각형 77">
                <a:extLst>
                  <a:ext uri="{FF2B5EF4-FFF2-40B4-BE49-F238E27FC236}">
                    <a16:creationId xmlns="" xmlns:a16="http://schemas.microsoft.com/office/drawing/2014/main" id="{81D52192-9233-462E-ADF4-B660C80D392C}"/>
                  </a:ext>
                </a:extLst>
              </p:cNvPr>
              <p:cNvSpPr/>
              <p:nvPr/>
            </p:nvSpPr>
            <p:spPr>
              <a:xfrm>
                <a:off x="5418928" y="3120023"/>
                <a:ext cx="1393095" cy="2315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b</a:t>
                </a:r>
                <a:endParaRPr lang="ko-KR" altLang="en-US" sz="1400">
                  <a:solidFill>
                    <a:schemeClr val="tx1"/>
                  </a:solidFill>
                  <a:latin typeface="SamsungOne 400" panose="020B0503030303020204" pitchFamily="34" charset="0"/>
                </a:endParaRPr>
              </a:p>
            </p:txBody>
          </p:sp>
          <p:cxnSp>
            <p:nvCxnSpPr>
              <p:cNvPr id="79" name="직선 화살표 연결선 78">
                <a:extLst>
                  <a:ext uri="{FF2B5EF4-FFF2-40B4-BE49-F238E27FC236}">
                    <a16:creationId xmlns="" xmlns:a16="http://schemas.microsoft.com/office/drawing/2014/main" id="{894F0EF9-90EC-4B9D-9F98-3E697D4D766E}"/>
                  </a:ext>
                </a:extLst>
              </p:cNvPr>
              <p:cNvCxnSpPr>
                <a:stCxn id="71" idx="3"/>
                <a:endCxn id="73" idx="1"/>
              </p:cNvCxnSpPr>
              <p:nvPr/>
            </p:nvCxnSpPr>
            <p:spPr>
              <a:xfrm>
                <a:off x="2882455" y="2927079"/>
                <a:ext cx="600505"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B5F14CFE-C71A-4766-A606-5CB1C825597E}"/>
                  </a:ext>
                </a:extLst>
              </p:cNvPr>
              <p:cNvCxnSpPr>
                <a:stCxn id="72" idx="3"/>
                <a:endCxn id="74" idx="1"/>
              </p:cNvCxnSpPr>
              <p:nvPr/>
            </p:nvCxnSpPr>
            <p:spPr>
              <a:xfrm>
                <a:off x="2882455" y="3235790"/>
                <a:ext cx="600505"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 xmlns:a16="http://schemas.microsoft.com/office/drawing/2014/main" id="{DF525FFA-4F07-4497-BB14-DB710422E6CE}"/>
                  </a:ext>
                </a:extLst>
              </p:cNvPr>
              <p:cNvSpPr/>
              <p:nvPr/>
            </p:nvSpPr>
            <p:spPr>
              <a:xfrm>
                <a:off x="5520675" y="2296606"/>
                <a:ext cx="3472425"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latin typeface="SamsungOne 400" panose="020B0503030303020204" pitchFamily="34" charset="0"/>
                    <a:ea typeface="SamsungOne 400" panose="020B0503030303020204" pitchFamily="34" charset="0"/>
                  </a:rPr>
                  <a:t>Reference relation after declaring global a and b</a:t>
                </a:r>
              </a:p>
            </p:txBody>
          </p:sp>
          <p:sp>
            <p:nvSpPr>
              <p:cNvPr id="82" name="직사각형 81">
                <a:extLst>
                  <a:ext uri="{FF2B5EF4-FFF2-40B4-BE49-F238E27FC236}">
                    <a16:creationId xmlns="" xmlns:a16="http://schemas.microsoft.com/office/drawing/2014/main" id="{2158824D-C594-48D6-B637-FBB471453D7F}"/>
                  </a:ext>
                </a:extLst>
              </p:cNvPr>
              <p:cNvSpPr/>
              <p:nvPr/>
            </p:nvSpPr>
            <p:spPr>
              <a:xfrm>
                <a:off x="3054230" y="3779444"/>
                <a:ext cx="2231701" cy="461665"/>
              </a:xfrm>
              <a:prstGeom prst="rect">
                <a:avLst/>
              </a:prstGeom>
              <a:solidFill>
                <a:schemeClr val="accent1">
                  <a:lumMod val="20000"/>
                  <a:lumOff val="80000"/>
                </a:schemeClr>
              </a:solidFill>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latin typeface="SamsungOne 400" panose="020B0503030303020204" pitchFamily="34" charset="0"/>
                    <a:ea typeface="SamsungOne 400" panose="020B0503030303020204" pitchFamily="34" charset="0"/>
                  </a:rPr>
                  <a:t>Inside the print_sum function,</a:t>
                </a:r>
              </a:p>
              <a:p>
                <a:r>
                  <a:rPr lang="en-US" altLang="ko-KR" sz="1200" dirty="0">
                    <a:latin typeface="SamsungOne 400" panose="020B0503030303020204" pitchFamily="34" charset="0"/>
                    <a:ea typeface="SamsungOne 400" panose="020B0503030303020204" pitchFamily="34" charset="0"/>
                  </a:rPr>
                  <a:t>results : a = 100, b = 200</a:t>
                </a:r>
              </a:p>
            </p:txBody>
          </p:sp>
          <p:sp>
            <p:nvSpPr>
              <p:cNvPr id="83" name="직사각형 57">
                <a:extLst>
                  <a:ext uri="{FF2B5EF4-FFF2-40B4-BE49-F238E27FC236}">
                    <a16:creationId xmlns="" xmlns:a16="http://schemas.microsoft.com/office/drawing/2014/main" id="{3393342F-D483-F743-B2CF-321CE8F7A2CB}"/>
                  </a:ext>
                </a:extLst>
              </p:cNvPr>
              <p:cNvSpPr/>
              <p:nvPr/>
            </p:nvSpPr>
            <p:spPr>
              <a:xfrm>
                <a:off x="7129573" y="2947515"/>
                <a:ext cx="1495922" cy="276999"/>
              </a:xfrm>
              <a:prstGeom prst="rect">
                <a:avLst/>
              </a:prstGeom>
              <a:solidFill>
                <a:schemeClr val="accent2">
                  <a:lumMod val="20000"/>
                  <a:lumOff val="80000"/>
                </a:schemeClr>
              </a:solidFill>
            </p:spPr>
            <p:txBody>
              <a:bodyPr wrap="none">
                <a:spAutoFit/>
              </a:bodyPr>
              <a:lstStyle/>
              <a:p>
                <a:pPr algn="ctr"/>
                <a:r>
                  <a:rPr lang="en-US" altLang="ko-KR" sz="1200" dirty="0">
                    <a:latin typeface="SamsungOne 400" panose="020B0503030303020204" pitchFamily="34" charset="0"/>
                    <a:ea typeface="SamsungOne 400" panose="020B0503030303020204" pitchFamily="34" charset="0"/>
                    <a:cs typeface="+mn-cs"/>
                  </a:rPr>
                  <a:t>print_sum function</a:t>
                </a:r>
              </a:p>
            </p:txBody>
          </p:sp>
          <p:sp>
            <p:nvSpPr>
              <p:cNvPr id="84" name="원호 83"/>
              <p:cNvSpPr/>
              <p:nvPr/>
            </p:nvSpPr>
            <p:spPr>
              <a:xfrm>
                <a:off x="2075351" y="2403503"/>
                <a:ext cx="4156637" cy="1273334"/>
              </a:xfrm>
              <a:prstGeom prst="arc">
                <a:avLst>
                  <a:gd name="adj1" fmla="val 11224260"/>
                  <a:gd name="adj2" fmla="val 21167549"/>
                </a:avLst>
              </a:prstGeom>
              <a:ln w="22225">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latin typeface="SamsungOne 400" panose="020B0503030303020204" pitchFamily="34" charset="0"/>
                </a:endParaRPr>
              </a:p>
            </p:txBody>
          </p:sp>
          <p:sp>
            <p:nvSpPr>
              <p:cNvPr id="85" name="원호 84"/>
              <p:cNvSpPr/>
              <p:nvPr/>
            </p:nvSpPr>
            <p:spPr>
              <a:xfrm flipV="1">
                <a:off x="2037837" y="2577213"/>
                <a:ext cx="4264489" cy="1118902"/>
              </a:xfrm>
              <a:prstGeom prst="arc">
                <a:avLst>
                  <a:gd name="adj1" fmla="val 11224260"/>
                  <a:gd name="adj2" fmla="val 21167549"/>
                </a:avLst>
              </a:prstGeom>
              <a:ln w="22225">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latin typeface="SamsungOne 400" panose="020B0503030303020204" pitchFamily="34" charset="0"/>
                </a:endParaRPr>
              </a:p>
            </p:txBody>
          </p:sp>
        </p:grpSp>
      </p:grpSp>
    </p:spTree>
    <p:extLst>
      <p:ext uri="{BB962C8B-B14F-4D97-AF65-F5344CB8AC3E}">
        <p14:creationId xmlns:p14="http://schemas.microsoft.com/office/powerpoint/2010/main" val="34056175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6" name="직사각형 15">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4.5. Notes on using global constants in global variables</a:t>
            </a:r>
            <a:endParaRPr lang="ko-KR" altLang="en-US" b="1" dirty="0">
              <a:latin typeface="Samsung Sharp Sans" pitchFamily="2" charset="0"/>
            </a:endParaRPr>
          </a:p>
        </p:txBody>
      </p:sp>
      <p:grpSp>
        <p:nvGrpSpPr>
          <p:cNvPr id="4" name="그룹 3"/>
          <p:cNvGrpSpPr/>
          <p:nvPr/>
        </p:nvGrpSpPr>
        <p:grpSpPr>
          <a:xfrm>
            <a:off x="580388" y="2002103"/>
            <a:ext cx="8887612" cy="4293425"/>
            <a:chOff x="580388" y="2070683"/>
            <a:chExt cx="8887612" cy="4293425"/>
          </a:xfrm>
        </p:grpSpPr>
        <p:sp>
          <p:nvSpPr>
            <p:cNvPr id="20" name="모서리가 둥근 직사각형 41">
              <a:extLst>
                <a:ext uri="{FF2B5EF4-FFF2-40B4-BE49-F238E27FC236}">
                  <a16:creationId xmlns="" xmlns:a16="http://schemas.microsoft.com/office/drawing/2014/main" id="{3097456C-9BB3-4084-A2EA-A5E4E3B6D875}"/>
                </a:ext>
              </a:extLst>
            </p:cNvPr>
            <p:cNvSpPr/>
            <p:nvPr/>
          </p:nvSpPr>
          <p:spPr>
            <a:xfrm>
              <a:off x="582758" y="2077547"/>
              <a:ext cx="8878822" cy="42865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21" name="모서리가 둥근 직사각형 46">
              <a:extLst>
                <a:ext uri="{FF2B5EF4-FFF2-40B4-BE49-F238E27FC236}">
                  <a16:creationId xmlns="" xmlns:a16="http://schemas.microsoft.com/office/drawing/2014/main" id="{2A14CE6E-0E5E-4908-8835-8D36C49B9C38}"/>
                </a:ext>
              </a:extLst>
            </p:cNvPr>
            <p:cNvSpPr/>
            <p:nvPr/>
          </p:nvSpPr>
          <p:spPr>
            <a:xfrm>
              <a:off x="580388" y="2070683"/>
              <a:ext cx="8887612" cy="329618"/>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a:extLst>
                <a:ext uri="{FF2B5EF4-FFF2-40B4-BE49-F238E27FC236}">
                  <a16:creationId xmlns="" xmlns:a16="http://schemas.microsoft.com/office/drawing/2014/main" id="{5619BB4E-ADB1-4E62-8692-0E302A560C10}"/>
                </a:ext>
              </a:extLst>
            </p:cNvPr>
            <p:cNvGrpSpPr/>
            <p:nvPr/>
          </p:nvGrpSpPr>
          <p:grpSpPr>
            <a:xfrm>
              <a:off x="689739" y="2097203"/>
              <a:ext cx="8733741" cy="302156"/>
              <a:chOff x="712599" y="2180951"/>
              <a:chExt cx="8733741" cy="302156"/>
            </a:xfrm>
          </p:grpSpPr>
          <p:sp>
            <p:nvSpPr>
              <p:cNvPr id="22" name="TextBox 21">
                <a:extLst>
                  <a:ext uri="{FF2B5EF4-FFF2-40B4-BE49-F238E27FC236}">
                    <a16:creationId xmlns="" xmlns:a16="http://schemas.microsoft.com/office/drawing/2014/main" id="{35F809EA-B64E-41BA-8A43-D57C096AA194}"/>
                  </a:ext>
                </a:extLst>
              </p:cNvPr>
              <p:cNvSpPr txBox="1"/>
              <p:nvPr/>
            </p:nvSpPr>
            <p:spPr>
              <a:xfrm>
                <a:off x="903562" y="2180951"/>
                <a:ext cx="8542778" cy="302156"/>
              </a:xfrm>
              <a:prstGeom prst="rect">
                <a:avLst/>
              </a:prstGeom>
              <a:noFill/>
            </p:spPr>
            <p:txBody>
              <a:bodyPr wrap="square" anchor="ctr">
                <a:spAutoFit/>
              </a:bodyPr>
              <a:lstStyle/>
              <a:p>
                <a:pPr latinLnBrk="0"/>
                <a:r>
                  <a:rPr lang="en-US" altLang="ko-KR" sz="1300" b="1" dirty="0">
                    <a:solidFill>
                      <a:schemeClr val="bg1"/>
                    </a:solidFill>
                    <a:latin typeface="SamsungOne 400" panose="020B0503030303020204" pitchFamily="34" charset="0"/>
                    <a:cs typeface="Malgun Gothic Semilight" panose="020B0503020000020004" pitchFamily="34" charset="-127"/>
                  </a:rPr>
                  <a:t>Global Variables vs. Global Constants</a:t>
                </a:r>
                <a:endParaRPr lang="ko-KR" altLang="en-US" sz="1300" b="1" dirty="0">
                  <a:solidFill>
                    <a:schemeClr val="bg1"/>
                  </a:solidFill>
                  <a:latin typeface="SamsungOne 400" panose="020B0503030303020204" pitchFamily="34" charset="0"/>
                  <a:cs typeface="Malgun Gothic Semilight" panose="020B0503020000020004" pitchFamily="34" charset="-127"/>
                </a:endParaRPr>
              </a:p>
            </p:txBody>
          </p:sp>
          <p:pic>
            <p:nvPicPr>
              <p:cNvPr id="23" name="그림 22">
                <a:extLst>
                  <a:ext uri="{FF2B5EF4-FFF2-40B4-BE49-F238E27FC236}">
                    <a16:creationId xmlns="" xmlns:a16="http://schemas.microsoft.com/office/drawing/2014/main" id="{3FFCD135-C6A8-406B-BF26-5BB595399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599" y="2216124"/>
                <a:ext cx="217269" cy="215934"/>
              </a:xfrm>
              <a:prstGeom prst="rect">
                <a:avLst/>
              </a:prstGeom>
            </p:spPr>
          </p:pic>
        </p:grpSp>
        <p:sp>
          <p:nvSpPr>
            <p:cNvPr id="24" name="직사각형 23">
              <a:extLst>
                <a:ext uri="{FF2B5EF4-FFF2-40B4-BE49-F238E27FC236}">
                  <a16:creationId xmlns="" xmlns:a16="http://schemas.microsoft.com/office/drawing/2014/main" id="{F1B12DA7-C15F-4B00-8AB3-088BA5E0B6A4}"/>
                </a:ext>
              </a:extLst>
            </p:cNvPr>
            <p:cNvSpPr/>
            <p:nvPr/>
          </p:nvSpPr>
          <p:spPr>
            <a:xfrm>
              <a:off x="746760" y="2514739"/>
              <a:ext cx="8585752"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Using global variables is a very bad practice in all programming languages, not just Python. When the length of the code becomes long, global variables become the main cause of errors.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On the other hand, global constants are not necessarily bad.</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global constant is declared with the keyword global as follows. It can be declared outside of a function and referenced throughout the module. Global constant values are usually in uppercase.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constant is a number that does not change.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Looking at the code below, after assigning a value of 1024 to a variable named GLOBAL_VALUE, it was declared as global GLOBAL_VALUE to call and use the value of this variable in the foo function.</a:t>
              </a:r>
            </a:p>
          </p:txBody>
        </p:sp>
        <p:grpSp>
          <p:nvGrpSpPr>
            <p:cNvPr id="3" name="그룹 2"/>
            <p:cNvGrpSpPr/>
            <p:nvPr/>
          </p:nvGrpSpPr>
          <p:grpSpPr>
            <a:xfrm>
              <a:off x="805992" y="4442688"/>
              <a:ext cx="8372271" cy="1836192"/>
              <a:chOff x="805992" y="4442688"/>
              <a:chExt cx="8372271" cy="1836192"/>
            </a:xfrm>
          </p:grpSpPr>
          <p:pic>
            <p:nvPicPr>
              <p:cNvPr id="25" name="그림 24">
                <a:extLst>
                  <a:ext uri="{FF2B5EF4-FFF2-40B4-BE49-F238E27FC236}">
                    <a16:creationId xmlns="" xmlns:a16="http://schemas.microsoft.com/office/drawing/2014/main" id="{860DA914-D648-4F35-8CF2-BC4520CEE4FF}"/>
                  </a:ext>
                </a:extLst>
              </p:cNvPr>
              <p:cNvPicPr>
                <a:picLocks noChangeAspect="1"/>
              </p:cNvPicPr>
              <p:nvPr/>
            </p:nvPicPr>
            <p:blipFill>
              <a:blip r:embed="rId4"/>
              <a:stretch>
                <a:fillRect/>
              </a:stretch>
            </p:blipFill>
            <p:spPr>
              <a:xfrm>
                <a:off x="805992" y="4442688"/>
                <a:ext cx="8372271" cy="1836192"/>
              </a:xfrm>
              <a:prstGeom prst="rect">
                <a:avLst/>
              </a:prstGeom>
            </p:spPr>
          </p:pic>
          <p:sp>
            <p:nvSpPr>
              <p:cNvPr id="17" name="직사각형 16"/>
              <p:cNvSpPr/>
              <p:nvPr/>
            </p:nvSpPr>
            <p:spPr>
              <a:xfrm>
                <a:off x="2927394" y="4594306"/>
                <a:ext cx="4951686" cy="168194"/>
              </a:xfrm>
              <a:prstGeom prst="rect">
                <a:avLst/>
              </a:prstGeom>
              <a:solidFill>
                <a:srgbClr val="F7F7F7"/>
              </a:solidFill>
            </p:spPr>
            <p:txBody>
              <a:bodyPr wrap="none" lIns="0" tIns="0" rIns="0" bIns="0" anchor="ctr">
                <a:noAutofit/>
              </a:bodyPr>
              <a:lstStyle/>
              <a:p>
                <a:r>
                  <a:rPr lang="en-US" altLang="ko-KR" sz="1200" i="1" dirty="0">
                    <a:solidFill>
                      <a:srgbClr val="3F9999"/>
                    </a:solidFill>
                    <a:latin typeface="D2Coding" panose="020B0609020101020101" pitchFamily="49" charset="-127"/>
                    <a:ea typeface="D2Coding" panose="020B0609020101020101" pitchFamily="49" charset="-127"/>
                  </a:rPr>
                  <a:t>#</a:t>
                </a:r>
                <a:r>
                  <a:rPr lang="ko-KR" altLang="en-US" sz="1200" i="1" dirty="0">
                    <a:solidFill>
                      <a:srgbClr val="3F9999"/>
                    </a:solidFill>
                    <a:latin typeface="D2Coding" panose="020B0609020101020101" pitchFamily="49" charset="-127"/>
                    <a:ea typeface="D2Coding" panose="020B0609020101020101" pitchFamily="49" charset="-127"/>
                  </a:rPr>
                  <a:t> </a:t>
                </a:r>
                <a:r>
                  <a:rPr lang="en-US" altLang="ko-KR" sz="1200" i="1" dirty="0">
                    <a:solidFill>
                      <a:srgbClr val="3F9999"/>
                    </a:solidFill>
                    <a:latin typeface="D2Coding" panose="020B0609020101020101" pitchFamily="49" charset="-127"/>
                    <a:ea typeface="D2Coding" panose="020B0609020101020101" pitchFamily="49" charset="-127"/>
                  </a:rPr>
                  <a:t>Capitalizing global constants makes them easier to distinguish</a:t>
                </a:r>
                <a:endParaRPr lang="x-none" altLang="ko-KR" sz="1200" i="1" dirty="0">
                  <a:solidFill>
                    <a:srgbClr val="3F9999"/>
                  </a:solidFill>
                  <a:latin typeface="D2Coding" panose="020B0609020101020101" pitchFamily="49" charset="-127"/>
                  <a:ea typeface="D2Coding" panose="020B0609020101020101" pitchFamily="49" charset="-127"/>
                </a:endParaRPr>
              </a:p>
            </p:txBody>
          </p:sp>
        </p:grpSp>
      </p:grpSp>
    </p:spTree>
    <p:extLst>
      <p:ext uri="{BB962C8B-B14F-4D97-AF65-F5344CB8AC3E}">
        <p14:creationId xmlns:p14="http://schemas.microsoft.com/office/powerpoint/2010/main" val="11571599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90EFA62F-9637-4E5A-AAB1-9E61461D75DD}"/>
              </a:ext>
            </a:extLst>
          </p:cNvPr>
          <p:cNvSpPr/>
          <p:nvPr/>
        </p:nvSpPr>
        <p:spPr>
          <a:xfrm>
            <a:off x="580388" y="2014585"/>
            <a:ext cx="888761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Functions and methods are equivalent in that they perform a defined action to do a specific task. However, there is a difference between the two.</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Function – A module in programming that receives parameters (optionally ignored) when called, performs a specific operation, and returns the result if necessary.</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Method - A function attached to an object dealt with in object-oriented programming.</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3" name="직사각형 1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4" name="TextBox 13">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5.1. Difference between function and method</a:t>
            </a:r>
            <a:endParaRPr lang="ko-KR" altLang="en-US" b="1" dirty="0">
              <a:latin typeface="Samsung Sharp Sans" pitchFamily="2" charset="0"/>
            </a:endParaRPr>
          </a:p>
        </p:txBody>
      </p:sp>
      <p:sp>
        <p:nvSpPr>
          <p:cNvPr id="16" name="직사각형 15">
            <a:extLst>
              <a:ext uri="{FF2B5EF4-FFF2-40B4-BE49-F238E27FC236}">
                <a16:creationId xmlns="" xmlns:a16="http://schemas.microsoft.com/office/drawing/2014/main" id="{F1B12DA7-C15F-4B00-8AB3-088BA5E0B6A4}"/>
              </a:ext>
            </a:extLst>
          </p:cNvPr>
          <p:cNvSpPr/>
          <p:nvPr/>
        </p:nvSpPr>
        <p:spPr>
          <a:xfrm>
            <a:off x="690341" y="3227087"/>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method can call objects with different values, called instances.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will be covered in class later.</a:t>
            </a:r>
          </a:p>
        </p:txBody>
      </p:sp>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39047875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546395" y="2981844"/>
            <a:ext cx="8921605" cy="2101445"/>
            <a:chOff x="546395" y="3470476"/>
            <a:chExt cx="8921605" cy="2101445"/>
          </a:xfrm>
        </p:grpSpPr>
        <p:grpSp>
          <p:nvGrpSpPr>
            <p:cNvPr id="2" name="그룹 1"/>
            <p:cNvGrpSpPr/>
            <p:nvPr/>
          </p:nvGrpSpPr>
          <p:grpSpPr>
            <a:xfrm>
              <a:off x="546395" y="3470476"/>
              <a:ext cx="8921605" cy="1939724"/>
              <a:chOff x="819150" y="3834701"/>
              <a:chExt cx="8186352" cy="1712226"/>
            </a:xfrm>
          </p:grpSpPr>
          <p:pic>
            <p:nvPicPr>
              <p:cNvPr id="5" name="그림 4" descr="테이블이(가) 표시된 사진&#10;&#10;자동 생성된 설명">
                <a:extLst>
                  <a:ext uri="{FF2B5EF4-FFF2-40B4-BE49-F238E27FC236}">
                    <a16:creationId xmlns="" xmlns:a16="http://schemas.microsoft.com/office/drawing/2014/main" id="{34766AF7-F63D-4974-9FB7-E5F5270F7348}"/>
                  </a:ext>
                </a:extLst>
              </p:cNvPr>
              <p:cNvPicPr>
                <a:picLocks noChangeAspect="1"/>
              </p:cNvPicPr>
              <p:nvPr/>
            </p:nvPicPr>
            <p:blipFill>
              <a:blip r:embed="rId3"/>
              <a:stretch>
                <a:fillRect/>
              </a:stretch>
            </p:blipFill>
            <p:spPr>
              <a:xfrm>
                <a:off x="819150" y="3834701"/>
                <a:ext cx="8186352" cy="1712226"/>
              </a:xfrm>
              <a:prstGeom prst="rect">
                <a:avLst/>
              </a:prstGeom>
            </p:spPr>
          </p:pic>
          <p:sp>
            <p:nvSpPr>
              <p:cNvPr id="20" name="직사각형 19">
                <a:extLst>
                  <a:ext uri="{FF2B5EF4-FFF2-40B4-BE49-F238E27FC236}">
                    <a16:creationId xmlns="" xmlns:a16="http://schemas.microsoft.com/office/drawing/2014/main" id="{AD8E6906-4E7B-4875-B82E-AF4E2FF39CC7}"/>
                  </a:ext>
                </a:extLst>
              </p:cNvPr>
              <p:cNvSpPr/>
              <p:nvPr/>
            </p:nvSpPr>
            <p:spPr>
              <a:xfrm>
                <a:off x="1145220" y="5113537"/>
                <a:ext cx="887766" cy="239697"/>
              </a:xfrm>
              <a:prstGeom prst="rect">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설명선 1 5">
              <a:extLst>
                <a:ext uri="{FF2B5EF4-FFF2-40B4-BE49-F238E27FC236}">
                  <a16:creationId xmlns="" xmlns:a16="http://schemas.microsoft.com/office/drawing/2014/main" id="{7AFCB5E5-170C-4D5A-BD45-84690FE9D505}"/>
                </a:ext>
              </a:extLst>
            </p:cNvPr>
            <p:cNvSpPr/>
            <p:nvPr/>
          </p:nvSpPr>
          <p:spPr>
            <a:xfrm>
              <a:off x="3343369" y="4210053"/>
              <a:ext cx="1750772" cy="298849"/>
            </a:xfrm>
            <a:prstGeom prst="borderCallout1">
              <a:avLst>
                <a:gd name="adj1" fmla="val 50374"/>
                <a:gd name="adj2" fmla="val -225"/>
                <a:gd name="adj3" fmla="val -143553"/>
                <a:gd name="adj4" fmla="val -126754"/>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Placeholder</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 {}</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6" name="설명선 1 6">
              <a:extLst>
                <a:ext uri="{FF2B5EF4-FFF2-40B4-BE49-F238E27FC236}">
                  <a16:creationId xmlns="" xmlns:a16="http://schemas.microsoft.com/office/drawing/2014/main" id="{9C87B8D6-F436-484C-8C6C-692E6D7EC338}"/>
                </a:ext>
              </a:extLst>
            </p:cNvPr>
            <p:cNvSpPr/>
            <p:nvPr/>
          </p:nvSpPr>
          <p:spPr>
            <a:xfrm>
              <a:off x="3350989" y="3818107"/>
              <a:ext cx="2851691" cy="278564"/>
            </a:xfrm>
            <a:prstGeom prst="borderCallout1">
              <a:avLst>
                <a:gd name="adj1" fmla="val 50374"/>
                <a:gd name="adj2" fmla="val -225"/>
                <a:gd name="adj3" fmla="val -9721"/>
                <a:gd name="adj4" fmla="val -19379"/>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What goes into the placeholder</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8" name="설명선 1 7">
              <a:extLst>
                <a:ext uri="{FF2B5EF4-FFF2-40B4-BE49-F238E27FC236}">
                  <a16:creationId xmlns="" xmlns:a16="http://schemas.microsoft.com/office/drawing/2014/main" id="{E0EEFF72-1383-42B0-A018-419D131500D7}"/>
                </a:ext>
              </a:extLst>
            </p:cNvPr>
            <p:cNvSpPr/>
            <p:nvPr/>
          </p:nvSpPr>
          <p:spPr>
            <a:xfrm>
              <a:off x="3343369" y="5248479"/>
              <a:ext cx="3446051" cy="323442"/>
            </a:xfrm>
            <a:prstGeom prst="borderCallout1">
              <a:avLst>
                <a:gd name="adj1" fmla="val 50374"/>
                <a:gd name="adj2" fmla="val -225"/>
                <a:gd name="adj3" fmla="val -15164"/>
                <a:gd name="adj4" fmla="val -41917"/>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This is called a base string or template string</a:t>
              </a:r>
              <a:endParaRPr lang="ko-KR" altLang="en-US" sz="1300" dirty="0">
                <a:solidFill>
                  <a:schemeClr val="tx1"/>
                </a:solidFill>
                <a:latin typeface="SamsungOne 400" panose="020B0503030303020204" pitchFamily="34" charset="0"/>
                <a:ea typeface="SamsungOne 400" panose="020B0503030303020204" pitchFamily="34" charset="0"/>
              </a:endParaRPr>
            </a:p>
          </p:txBody>
        </p:sp>
      </p:gr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24" name="직사각형 23">
            <a:extLst>
              <a:ext uri="{FF2B5EF4-FFF2-40B4-BE49-F238E27FC236}">
                <a16:creationId xmlns="" xmlns:a16="http://schemas.microsoft.com/office/drawing/2014/main" id="{90EFA62F-9637-4E5A-AAB1-9E61461D75DD}"/>
              </a:ext>
            </a:extLst>
          </p:cNvPr>
          <p:cNvSpPr/>
          <p:nvPr/>
        </p:nvSpPr>
        <p:spPr>
          <a:xfrm>
            <a:off x="580388" y="2011041"/>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Learn how to do formatted output when outputting a string. Formatted output can be produced by calling the string method format.</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Placeholder: Braces {} in a string used to output an argument are called a placeholder.</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If you put an argument in the .format() method as follows, this argument value appears in the placeholder.</a:t>
            </a:r>
          </a:p>
        </p:txBody>
      </p:sp>
    </p:spTree>
    <p:extLst>
      <p:ext uri="{BB962C8B-B14F-4D97-AF65-F5344CB8AC3E}">
        <p14:creationId xmlns:p14="http://schemas.microsoft.com/office/powerpoint/2010/main" val="36938229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 xmlns:a16="http://schemas.microsoft.com/office/drawing/2014/main" id="{50B1C648-9E8B-4F45-AD35-B42A08FCCE20}"/>
              </a:ext>
            </a:extLst>
          </p:cNvPr>
          <p:cNvPicPr>
            <a:picLocks noChangeAspect="1"/>
          </p:cNvPicPr>
          <p:nvPr/>
        </p:nvPicPr>
        <p:blipFill>
          <a:blip r:embed="rId3"/>
          <a:stretch>
            <a:fillRect/>
          </a:stretch>
        </p:blipFill>
        <p:spPr>
          <a:xfrm>
            <a:off x="580388" y="2445678"/>
            <a:ext cx="8913986" cy="1872417"/>
          </a:xfrm>
          <a:prstGeom prst="rect">
            <a:avLst/>
          </a:prstGeom>
        </p:spPr>
      </p:pic>
      <p:sp>
        <p:nvSpPr>
          <p:cNvPr id="22" name="설명선 1 8">
            <a:extLst>
              <a:ext uri="{FF2B5EF4-FFF2-40B4-BE49-F238E27FC236}">
                <a16:creationId xmlns="" xmlns:a16="http://schemas.microsoft.com/office/drawing/2014/main" id="{5772325B-3696-4284-A81A-D7986100C860}"/>
              </a:ext>
            </a:extLst>
          </p:cNvPr>
          <p:cNvSpPr/>
          <p:nvPr/>
        </p:nvSpPr>
        <p:spPr>
          <a:xfrm>
            <a:off x="4370970" y="3443191"/>
            <a:ext cx="4696829" cy="503969"/>
          </a:xfrm>
          <a:prstGeom prst="borderCallout1">
            <a:avLst>
              <a:gd name="adj1" fmla="val 50374"/>
              <a:gd name="adj2" fmla="val -225"/>
              <a:gd name="adj3" fmla="val -16113"/>
              <a:gd name="adj4" fmla="val -42228"/>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You can put index in placeholders with 0, 1, …  etc. Depending on the index, Python or Java is entered, respectively.</a:t>
            </a:r>
            <a:endParaRPr lang="ko-KR" altLang="en-US" sz="1300" dirty="0">
              <a:solidFill>
                <a:schemeClr val="tx1"/>
              </a:solidFill>
              <a:latin typeface="SamsungOne 400" panose="020B0503030303020204" pitchFamily="34" charset="0"/>
              <a:ea typeface="SamsungOne 400" panose="020B0503030303020204" pitchFamily="34" charset="0"/>
            </a:endParaRPr>
          </a:p>
        </p:txBody>
      </p:sp>
      <p:grpSp>
        <p:nvGrpSpPr>
          <p:cNvPr id="3" name="그룹 2">
            <a:extLst>
              <a:ext uri="{FF2B5EF4-FFF2-40B4-BE49-F238E27FC236}">
                <a16:creationId xmlns="" xmlns:a16="http://schemas.microsoft.com/office/drawing/2014/main" id="{AE8D05E1-B3A1-428A-A9DD-E9B475CA4476}"/>
              </a:ext>
            </a:extLst>
          </p:cNvPr>
          <p:cNvGrpSpPr/>
          <p:nvPr/>
        </p:nvGrpSpPr>
        <p:grpSpPr>
          <a:xfrm>
            <a:off x="2985153" y="4333335"/>
            <a:ext cx="3935693" cy="1987556"/>
            <a:chOff x="771525" y="4292975"/>
            <a:chExt cx="3935693" cy="1987556"/>
          </a:xfrm>
        </p:grpSpPr>
        <p:grpSp>
          <p:nvGrpSpPr>
            <p:cNvPr id="2" name="그룹 1">
              <a:extLst>
                <a:ext uri="{FF2B5EF4-FFF2-40B4-BE49-F238E27FC236}">
                  <a16:creationId xmlns="" xmlns:a16="http://schemas.microsoft.com/office/drawing/2014/main" id="{837BCCBE-5E8C-4251-B6CE-299B337381E5}"/>
                </a:ext>
              </a:extLst>
            </p:cNvPr>
            <p:cNvGrpSpPr/>
            <p:nvPr/>
          </p:nvGrpSpPr>
          <p:grpSpPr>
            <a:xfrm>
              <a:off x="771525" y="4292975"/>
              <a:ext cx="3935693" cy="1594375"/>
              <a:chOff x="771525" y="4230829"/>
              <a:chExt cx="3935693" cy="1594375"/>
            </a:xfrm>
          </p:grpSpPr>
          <p:sp>
            <p:nvSpPr>
              <p:cNvPr id="34" name="TextBox 3">
                <a:extLst>
                  <a:ext uri="{FF2B5EF4-FFF2-40B4-BE49-F238E27FC236}">
                    <a16:creationId xmlns="" xmlns:a16="http://schemas.microsoft.com/office/drawing/2014/main" id="{11B72C6A-05FF-4762-8A27-40E2B02295AD}"/>
                  </a:ext>
                </a:extLst>
              </p:cNvPr>
              <p:cNvSpPr txBox="1"/>
              <p:nvPr/>
            </p:nvSpPr>
            <p:spPr>
              <a:xfrm>
                <a:off x="771525" y="4230829"/>
                <a:ext cx="3768980"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‘I like {} and {}’.format(‘Python’, ‘Java’)</a:t>
                </a:r>
                <a:endParaRPr lang="ko-KR" altLang="en-US" sz="1300" dirty="0">
                  <a:latin typeface="D2Coding" panose="020B0609020101020101" pitchFamily="49" charset="-127"/>
                  <a:ea typeface="D2Coding" panose="020B0609020101020101" pitchFamily="49" charset="-127"/>
                </a:endParaRPr>
              </a:p>
            </p:txBody>
          </p:sp>
          <p:sp>
            <p:nvSpPr>
              <p:cNvPr id="35" name="자유형 11">
                <a:extLst>
                  <a:ext uri="{FF2B5EF4-FFF2-40B4-BE49-F238E27FC236}">
                    <a16:creationId xmlns="" xmlns:a16="http://schemas.microsoft.com/office/drawing/2014/main" id="{7AE53B06-BE5B-4B3E-BE16-6B716ED5A35E}"/>
                  </a:ext>
                </a:extLst>
              </p:cNvPr>
              <p:cNvSpPr/>
              <p:nvPr/>
            </p:nvSpPr>
            <p:spPr>
              <a:xfrm>
                <a:off x="1610946" y="4473311"/>
                <a:ext cx="1729756" cy="147932"/>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36" name="자유형 12">
                <a:extLst>
                  <a:ext uri="{FF2B5EF4-FFF2-40B4-BE49-F238E27FC236}">
                    <a16:creationId xmlns="" xmlns:a16="http://schemas.microsoft.com/office/drawing/2014/main" id="{26E70442-F3C8-43D0-9D2E-9BC264E3F698}"/>
                  </a:ext>
                </a:extLst>
              </p:cNvPr>
              <p:cNvSpPr/>
              <p:nvPr/>
            </p:nvSpPr>
            <p:spPr>
              <a:xfrm>
                <a:off x="2181260" y="4472273"/>
                <a:ext cx="1906202" cy="232790"/>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30" name="TextBox 15">
                <a:extLst>
                  <a:ext uri="{FF2B5EF4-FFF2-40B4-BE49-F238E27FC236}">
                    <a16:creationId xmlns="" xmlns:a16="http://schemas.microsoft.com/office/drawing/2014/main" id="{D95A6F7F-5F82-45ED-B436-EC22B2298D6B}"/>
                  </a:ext>
                </a:extLst>
              </p:cNvPr>
              <p:cNvSpPr txBox="1"/>
              <p:nvPr/>
            </p:nvSpPr>
            <p:spPr>
              <a:xfrm>
                <a:off x="771525" y="4807748"/>
                <a:ext cx="3935693"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‘I like {0} and {1}’.format(‘Python’, ‘Java’)</a:t>
                </a:r>
                <a:endParaRPr lang="ko-KR" altLang="en-US" sz="1300" dirty="0">
                  <a:latin typeface="D2Coding" panose="020B0609020101020101" pitchFamily="49" charset="-127"/>
                  <a:ea typeface="D2Coding" panose="020B0609020101020101" pitchFamily="49" charset="-127"/>
                </a:endParaRPr>
              </a:p>
            </p:txBody>
          </p:sp>
          <p:sp>
            <p:nvSpPr>
              <p:cNvPr id="31" name="자유형 16">
                <a:extLst>
                  <a:ext uri="{FF2B5EF4-FFF2-40B4-BE49-F238E27FC236}">
                    <a16:creationId xmlns="" xmlns:a16="http://schemas.microsoft.com/office/drawing/2014/main" id="{A0B1BB1D-78EC-4827-B83D-04EC9A31EB21}"/>
                  </a:ext>
                </a:extLst>
              </p:cNvPr>
              <p:cNvSpPr/>
              <p:nvPr/>
            </p:nvSpPr>
            <p:spPr>
              <a:xfrm>
                <a:off x="1656384" y="5019749"/>
                <a:ext cx="1798618" cy="150134"/>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solidFill>
                    <a:srgbClr val="193EB0"/>
                  </a:solidFill>
                </a:endParaRPr>
              </a:p>
            </p:txBody>
          </p:sp>
          <p:sp>
            <p:nvSpPr>
              <p:cNvPr id="33" name="자유형 17">
                <a:extLst>
                  <a:ext uri="{FF2B5EF4-FFF2-40B4-BE49-F238E27FC236}">
                    <a16:creationId xmlns="" xmlns:a16="http://schemas.microsoft.com/office/drawing/2014/main" id="{328FCD94-0C5D-436D-A298-4F23F64ECABC}"/>
                  </a:ext>
                </a:extLst>
              </p:cNvPr>
              <p:cNvSpPr/>
              <p:nvPr/>
            </p:nvSpPr>
            <p:spPr>
              <a:xfrm>
                <a:off x="2304381" y="5011091"/>
                <a:ext cx="1958341" cy="250232"/>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solidFill>
                    <a:srgbClr val="193EB0"/>
                  </a:solidFill>
                </a:endParaRPr>
              </a:p>
            </p:txBody>
          </p:sp>
          <p:sp>
            <p:nvSpPr>
              <p:cNvPr id="26" name="TextBox 19">
                <a:extLst>
                  <a:ext uri="{FF2B5EF4-FFF2-40B4-BE49-F238E27FC236}">
                    <a16:creationId xmlns="" xmlns:a16="http://schemas.microsoft.com/office/drawing/2014/main" id="{990926AA-2D2E-4335-89AA-5C015A187C15}"/>
                  </a:ext>
                </a:extLst>
              </p:cNvPr>
              <p:cNvSpPr txBox="1"/>
              <p:nvPr/>
            </p:nvSpPr>
            <p:spPr>
              <a:xfrm>
                <a:off x="771525" y="5381328"/>
                <a:ext cx="3935693"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‘I like {1} and {0}’.format(‘Python’, ‘Java’)</a:t>
                </a:r>
                <a:endParaRPr lang="ko-KR" altLang="en-US" sz="1300" dirty="0">
                  <a:latin typeface="D2Coding" panose="020B0609020101020101" pitchFamily="49" charset="-127"/>
                  <a:ea typeface="D2Coding" panose="020B0609020101020101" pitchFamily="49" charset="-127"/>
                </a:endParaRPr>
              </a:p>
            </p:txBody>
          </p:sp>
          <p:sp>
            <p:nvSpPr>
              <p:cNvPr id="27" name="자유형 20">
                <a:extLst>
                  <a:ext uri="{FF2B5EF4-FFF2-40B4-BE49-F238E27FC236}">
                    <a16:creationId xmlns="" xmlns:a16="http://schemas.microsoft.com/office/drawing/2014/main" id="{F084393D-2A40-4638-8980-7F9CE38111F2}"/>
                  </a:ext>
                </a:extLst>
              </p:cNvPr>
              <p:cNvSpPr/>
              <p:nvPr/>
            </p:nvSpPr>
            <p:spPr>
              <a:xfrm>
                <a:off x="2311246" y="5600949"/>
                <a:ext cx="1143755" cy="148053"/>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29" name="자유형 21">
                <a:extLst>
                  <a:ext uri="{FF2B5EF4-FFF2-40B4-BE49-F238E27FC236}">
                    <a16:creationId xmlns="" xmlns:a16="http://schemas.microsoft.com/office/drawing/2014/main" id="{FD2890D2-7AFC-44D5-BC8B-926095C9BC94}"/>
                  </a:ext>
                </a:extLst>
              </p:cNvPr>
              <p:cNvSpPr/>
              <p:nvPr/>
            </p:nvSpPr>
            <p:spPr>
              <a:xfrm>
                <a:off x="1656384" y="5622772"/>
                <a:ext cx="2598718" cy="202432"/>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grpSp>
        <p:sp>
          <p:nvSpPr>
            <p:cNvPr id="39" name="TextBox 38">
              <a:extLst>
                <a:ext uri="{FF2B5EF4-FFF2-40B4-BE49-F238E27FC236}">
                  <a16:creationId xmlns="" xmlns:a16="http://schemas.microsoft.com/office/drawing/2014/main" id="{195F9844-FC5D-43CA-866F-8F296D4CCAC8}"/>
                </a:ext>
              </a:extLst>
            </p:cNvPr>
            <p:cNvSpPr txBox="1"/>
            <p:nvPr/>
          </p:nvSpPr>
          <p:spPr>
            <a:xfrm>
              <a:off x="1273627" y="5988143"/>
              <a:ext cx="2989095" cy="292388"/>
            </a:xfrm>
            <a:prstGeom prst="rect">
              <a:avLst/>
            </a:prstGeom>
            <a:noFill/>
            <a:ln>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3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dirty="0">
                  <a:latin typeface="SamsungOne 400" panose="020B0503030303020204" pitchFamily="34" charset="0"/>
                  <a:ea typeface="SamsungOne 400" panose="020B0503030303020204" pitchFamily="34" charset="0"/>
                </a:rPr>
                <a:t>Role of placeholders and indexes</a:t>
              </a:r>
              <a:endParaRPr lang="ko-KR" altLang="en-US" dirty="0">
                <a:latin typeface="SamsungOne 400" panose="020B0503030303020204" pitchFamily="34" charset="0"/>
                <a:ea typeface="SamsungOne 400" panose="020B0503030303020204" pitchFamily="34" charset="0"/>
              </a:endParaRPr>
            </a:p>
          </p:txBody>
        </p:sp>
      </p:grpSp>
      <p:sp>
        <p:nvSpPr>
          <p:cNvPr id="38" name="직사각형 37">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40" name="직사각형 3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43" name="직사각형 4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44" name="TextBox 43">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45" name="직사각형 44">
            <a:extLst>
              <a:ext uri="{FF2B5EF4-FFF2-40B4-BE49-F238E27FC236}">
                <a16:creationId xmlns="" xmlns:a16="http://schemas.microsoft.com/office/drawing/2014/main" id="{90EFA62F-9637-4E5A-AAB1-9E61461D75DD}"/>
              </a:ext>
            </a:extLst>
          </p:cNvPr>
          <p:cNvSpPr/>
          <p:nvPr/>
        </p:nvSpPr>
        <p:spPr>
          <a:xfrm>
            <a:off x="580388" y="2012690"/>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You can control the output order by assigning the required integer value (index) within the placeholder. (By default, 0, 1, .. are assigned.)</a:t>
            </a:r>
          </a:p>
        </p:txBody>
      </p:sp>
    </p:spTree>
    <p:extLst>
      <p:ext uri="{BB962C8B-B14F-4D97-AF65-F5344CB8AC3E}">
        <p14:creationId xmlns:p14="http://schemas.microsoft.com/office/powerpoint/2010/main" val="4388405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 xmlns:a16="http://schemas.microsoft.com/office/drawing/2014/main" id="{37D2BD49-B614-46E9-9C05-CEB4D2B21379}"/>
              </a:ext>
            </a:extLst>
          </p:cNvPr>
          <p:cNvPicPr>
            <a:picLocks noChangeAspect="1"/>
          </p:cNvPicPr>
          <p:nvPr/>
        </p:nvPicPr>
        <p:blipFill>
          <a:blip r:embed="rId3"/>
          <a:stretch>
            <a:fillRect/>
          </a:stretch>
        </p:blipFill>
        <p:spPr>
          <a:xfrm>
            <a:off x="580388" y="2955406"/>
            <a:ext cx="8887226" cy="2517650"/>
          </a:xfrm>
          <a:prstGeom prst="rect">
            <a:avLst/>
          </a:prstGeom>
        </p:spPr>
      </p:pic>
      <p:grpSp>
        <p:nvGrpSpPr>
          <p:cNvPr id="3" name="그룹 2">
            <a:extLst>
              <a:ext uri="{FF2B5EF4-FFF2-40B4-BE49-F238E27FC236}">
                <a16:creationId xmlns="" xmlns:a16="http://schemas.microsoft.com/office/drawing/2014/main" id="{36C2EA64-7191-4FC4-B59F-7D6859F5D589}"/>
              </a:ext>
            </a:extLst>
          </p:cNvPr>
          <p:cNvGrpSpPr/>
          <p:nvPr/>
        </p:nvGrpSpPr>
        <p:grpSpPr>
          <a:xfrm>
            <a:off x="1344031" y="5589885"/>
            <a:ext cx="7217938" cy="589935"/>
            <a:chOff x="969067" y="5586645"/>
            <a:chExt cx="7217938" cy="589935"/>
          </a:xfrm>
        </p:grpSpPr>
        <p:grpSp>
          <p:nvGrpSpPr>
            <p:cNvPr id="2" name="그룹 1">
              <a:extLst>
                <a:ext uri="{FF2B5EF4-FFF2-40B4-BE49-F238E27FC236}">
                  <a16:creationId xmlns="" xmlns:a16="http://schemas.microsoft.com/office/drawing/2014/main" id="{792D10D9-5EEF-481B-ABAB-1B86A42F983C}"/>
                </a:ext>
              </a:extLst>
            </p:cNvPr>
            <p:cNvGrpSpPr/>
            <p:nvPr/>
          </p:nvGrpSpPr>
          <p:grpSpPr>
            <a:xfrm>
              <a:off x="969067" y="5586645"/>
              <a:ext cx="4019049" cy="589935"/>
              <a:chOff x="969067" y="5693266"/>
              <a:chExt cx="4019049" cy="589935"/>
            </a:xfrm>
          </p:grpSpPr>
          <p:sp>
            <p:nvSpPr>
              <p:cNvPr id="16" name="TextBox 3">
                <a:extLst>
                  <a:ext uri="{FF2B5EF4-FFF2-40B4-BE49-F238E27FC236}">
                    <a16:creationId xmlns="" xmlns:a16="http://schemas.microsoft.com/office/drawing/2014/main" id="{02C9FAFC-493E-45CF-BB48-CA5016E267B9}"/>
                  </a:ext>
                </a:extLst>
              </p:cNvPr>
              <p:cNvSpPr txBox="1"/>
              <p:nvPr/>
            </p:nvSpPr>
            <p:spPr>
              <a:xfrm>
                <a:off x="969067" y="5693266"/>
                <a:ext cx="4019049"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 {0}, {0}, {0}! </a:t>
                </a:r>
                <a:r>
                  <a:rPr lang="en-US" altLang="ko-KR" sz="1300" dirty="0" err="1">
                    <a:latin typeface="D2Coding" panose="020B0609020101020101" pitchFamily="49" charset="-127"/>
                    <a:ea typeface="D2Coding" panose="020B0609020101020101" pitchFamily="49" charset="-127"/>
                  </a:rPr>
                  <a:t>Python’.format</a:t>
                </a:r>
                <a:r>
                  <a:rPr lang="en-US" altLang="ko-KR" sz="1300" dirty="0">
                    <a:latin typeface="D2Coding" panose="020B0609020101020101" pitchFamily="49" charset="-127"/>
                    <a:ea typeface="D2Coding" panose="020B0609020101020101" pitchFamily="49" charset="-127"/>
                  </a:rPr>
                  <a:t>(‘Hello’, ‘hi’)</a:t>
                </a:r>
                <a:endParaRPr lang="ko-KR" altLang="en-US" sz="1300" dirty="0">
                  <a:latin typeface="D2Coding" panose="020B0609020101020101" pitchFamily="49" charset="-127"/>
                  <a:ea typeface="D2Coding" panose="020B0609020101020101" pitchFamily="49" charset="-127"/>
                </a:endParaRPr>
              </a:p>
            </p:txBody>
          </p:sp>
          <p:sp>
            <p:nvSpPr>
              <p:cNvPr id="18" name="자유형 11">
                <a:extLst>
                  <a:ext uri="{FF2B5EF4-FFF2-40B4-BE49-F238E27FC236}">
                    <a16:creationId xmlns="" xmlns:a16="http://schemas.microsoft.com/office/drawing/2014/main" id="{3822299E-53A8-44EA-A493-934651BDCA67}"/>
                  </a:ext>
                </a:extLst>
              </p:cNvPr>
              <p:cNvSpPr/>
              <p:nvPr/>
            </p:nvSpPr>
            <p:spPr>
              <a:xfrm>
                <a:off x="2169039" y="5924724"/>
                <a:ext cx="1744980" cy="145117"/>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20" name="자유형 12">
                <a:extLst>
                  <a:ext uri="{FF2B5EF4-FFF2-40B4-BE49-F238E27FC236}">
                    <a16:creationId xmlns="" xmlns:a16="http://schemas.microsoft.com/office/drawing/2014/main" id="{E6933B71-614D-4BC3-92C1-E68BB21A42CA}"/>
                  </a:ext>
                </a:extLst>
              </p:cNvPr>
              <p:cNvSpPr/>
              <p:nvPr/>
            </p:nvSpPr>
            <p:spPr>
              <a:xfrm>
                <a:off x="1742062" y="5916816"/>
                <a:ext cx="2309118" cy="259705"/>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21" name="자유형 12">
                <a:extLst>
                  <a:ext uri="{FF2B5EF4-FFF2-40B4-BE49-F238E27FC236}">
                    <a16:creationId xmlns="" xmlns:a16="http://schemas.microsoft.com/office/drawing/2014/main" id="{353F06D3-D71D-4B7B-830C-89C5980075BE}"/>
                  </a:ext>
                </a:extLst>
              </p:cNvPr>
              <p:cNvSpPr/>
              <p:nvPr/>
            </p:nvSpPr>
            <p:spPr>
              <a:xfrm>
                <a:off x="1362682" y="5913102"/>
                <a:ext cx="2795177" cy="370099"/>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grpSp>
        <p:sp>
          <p:nvSpPr>
            <p:cNvPr id="22" name="TextBox 21">
              <a:extLst>
                <a:ext uri="{FF2B5EF4-FFF2-40B4-BE49-F238E27FC236}">
                  <a16:creationId xmlns="" xmlns:a16="http://schemas.microsoft.com/office/drawing/2014/main" id="{B3229042-A9F5-4E12-AEF1-DAA278A522DF}"/>
                </a:ext>
              </a:extLst>
            </p:cNvPr>
            <p:cNvSpPr txBox="1"/>
            <p:nvPr/>
          </p:nvSpPr>
          <p:spPr>
            <a:xfrm>
              <a:off x="4964933" y="5663157"/>
              <a:ext cx="3222072" cy="477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3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latinLnBrk="0">
                <a:spcAft>
                  <a:spcPts val="600"/>
                </a:spcAft>
                <a:buSzPct val="120000"/>
                <a:defRPr/>
              </a:pPr>
              <a:r>
                <a:rPr lang="en-US" altLang="ko-KR" dirty="0">
                  <a:latin typeface="SamsungOne 400" panose="020B0503030303020204" pitchFamily="34" charset="0"/>
                  <a:ea typeface="SamsungOne 400" panose="020B0503030303020204" pitchFamily="34" charset="0"/>
                </a:rPr>
                <a:t>You can select an output value by putting an index in the placeholder.</a:t>
              </a:r>
              <a:endParaRPr lang="ko-KR" altLang="en-US" dirty="0">
                <a:latin typeface="SamsungOne 400" panose="020B0503030303020204" pitchFamily="34" charset="0"/>
                <a:ea typeface="SamsungOne 400" panose="020B0503030303020204" pitchFamily="34" charset="0"/>
              </a:endParaRPr>
            </a:p>
          </p:txBody>
        </p:sp>
      </p:grpSp>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25" name="직사각형 24">
            <a:extLst>
              <a:ext uri="{FF2B5EF4-FFF2-40B4-BE49-F238E27FC236}">
                <a16:creationId xmlns="" xmlns:a16="http://schemas.microsoft.com/office/drawing/2014/main" id="{90EFA62F-9637-4E5A-AAB1-9E61461D75DD}"/>
              </a:ext>
            </a:extLst>
          </p:cNvPr>
          <p:cNvSpPr/>
          <p:nvPr/>
        </p:nvSpPr>
        <p:spPr>
          <a:xfrm>
            <a:off x="580388" y="2014750"/>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You can make various outputs by using the number of the placeholder, such as {0}, {1}, {2}.</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 placeholder can be not only a string, but also an arbitrary data type such as an integer type like 100 or 200 or a real number type.</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Let's take a look at the different output methods.</a:t>
            </a:r>
          </a:p>
        </p:txBody>
      </p:sp>
    </p:spTree>
    <p:extLst>
      <p:ext uri="{BB962C8B-B14F-4D97-AF65-F5344CB8AC3E}">
        <p14:creationId xmlns:p14="http://schemas.microsoft.com/office/powerpoint/2010/main" val="30235461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 xmlns:a16="http://schemas.microsoft.com/office/drawing/2014/main" id="{4E91515B-9C58-4254-9687-E21EE23E510D}"/>
              </a:ext>
            </a:extLst>
          </p:cNvPr>
          <p:cNvPicPr>
            <a:picLocks noChangeAspect="1"/>
          </p:cNvPicPr>
          <p:nvPr/>
        </p:nvPicPr>
        <p:blipFill>
          <a:blip r:embed="rId3"/>
          <a:stretch>
            <a:fillRect/>
          </a:stretch>
        </p:blipFill>
        <p:spPr>
          <a:xfrm>
            <a:off x="526324" y="2428335"/>
            <a:ext cx="8936493" cy="1609544"/>
          </a:xfrm>
          <a:prstGeom prst="rect">
            <a:avLst/>
          </a:prstGeom>
        </p:spPr>
      </p:pic>
      <p:sp>
        <p:nvSpPr>
          <p:cNvPr id="15" name="직사각형 14">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3" name="직사각형 2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25" name="직사각형 24">
            <a:extLst>
              <a:ext uri="{FF2B5EF4-FFF2-40B4-BE49-F238E27FC236}">
                <a16:creationId xmlns="" xmlns:a16="http://schemas.microsoft.com/office/drawing/2014/main" id="{90EFA62F-9637-4E5A-AAB1-9E61461D75DD}"/>
              </a:ext>
            </a:extLst>
          </p:cNvPr>
          <p:cNvSpPr/>
          <p:nvPr/>
        </p:nvSpPr>
        <p:spPr>
          <a:xfrm>
            <a:off x="580388" y="2014750"/>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format, you can put not only string literals (fixed values such as integers, strings, and Boolean data types), but also variables or objects as follows.</a:t>
            </a:r>
          </a:p>
        </p:txBody>
      </p:sp>
      <p:grpSp>
        <p:nvGrpSpPr>
          <p:cNvPr id="27" name="그룹 26">
            <a:extLst>
              <a:ext uri="{FF2B5EF4-FFF2-40B4-BE49-F238E27FC236}">
                <a16:creationId xmlns="" xmlns:a16="http://schemas.microsoft.com/office/drawing/2014/main" id="{A9DB7DD0-AA7A-4B07-8996-7FC36E5F9099}"/>
              </a:ext>
            </a:extLst>
          </p:cNvPr>
          <p:cNvGrpSpPr/>
          <p:nvPr/>
        </p:nvGrpSpPr>
        <p:grpSpPr>
          <a:xfrm>
            <a:off x="526324" y="4187526"/>
            <a:ext cx="8919517" cy="1028328"/>
            <a:chOff x="676851" y="3081413"/>
            <a:chExt cx="8919517" cy="1028328"/>
          </a:xfrm>
        </p:grpSpPr>
        <p:sp>
          <p:nvSpPr>
            <p:cNvPr id="29" name="모서리가 둥근 직사각형 4">
              <a:extLst>
                <a:ext uri="{FF2B5EF4-FFF2-40B4-BE49-F238E27FC236}">
                  <a16:creationId xmlns="" xmlns:a16="http://schemas.microsoft.com/office/drawing/2014/main" id="{D49205AF-D745-4C79-8100-FE9EACB201DB}"/>
                </a:ext>
              </a:extLst>
            </p:cNvPr>
            <p:cNvSpPr/>
            <p:nvPr/>
          </p:nvSpPr>
          <p:spPr>
            <a:xfrm>
              <a:off x="676851" y="3081413"/>
              <a:ext cx="8919517" cy="10283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0"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p>
          </p:txBody>
        </p:sp>
        <p:sp>
          <p:nvSpPr>
            <p:cNvPr id="33" name="TextBox 21">
              <a:extLst>
                <a:ext uri="{FF2B5EF4-FFF2-40B4-BE49-F238E27FC236}">
                  <a16:creationId xmlns="" xmlns:a16="http://schemas.microsoft.com/office/drawing/2014/main" id="{56521AD1-2372-4709-9497-BC4191E7C8E0}"/>
                </a:ext>
              </a:extLst>
            </p:cNvPr>
            <p:cNvSpPr txBox="1"/>
            <p:nvPr/>
          </p:nvSpPr>
          <p:spPr>
            <a:xfrm>
              <a:off x="1036274" y="3504419"/>
              <a:ext cx="8108322" cy="44627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Enter the string ‘David’ in name.</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If you enter a name using the format method, the name value is entered in {} (placeholder).</a:t>
              </a:r>
            </a:p>
          </p:txBody>
        </p:sp>
      </p:grpSp>
    </p:spTree>
    <p:extLst>
      <p:ext uri="{BB962C8B-B14F-4D97-AF65-F5344CB8AC3E}">
        <p14:creationId xmlns:p14="http://schemas.microsoft.com/office/powerpoint/2010/main" val="311802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(4/4)</a:t>
            </a:r>
          </a:p>
        </p:txBody>
      </p:sp>
      <p:sp>
        <p:nvSpPr>
          <p:cNvPr id="40" name="직사각형 3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17</a:t>
            </a:r>
            <a:endParaRPr lang="en-US" altLang="ko-KR" sz="160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 xmlns:a16="http://schemas.microsoft.com/office/drawing/2014/main" id="{4B906A48-6E01-497A-BFFC-56175B66AEB4}"/>
              </a:ext>
            </a:extLst>
          </p:cNvPr>
          <p:cNvSpPr/>
          <p:nvPr/>
        </p:nvSpPr>
        <p:spPr>
          <a:xfrm>
            <a:off x="562574" y="190526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5" name="그룹 4"/>
          <p:cNvGrpSpPr/>
          <p:nvPr/>
        </p:nvGrpSpPr>
        <p:grpSpPr>
          <a:xfrm>
            <a:off x="546019" y="2971731"/>
            <a:ext cx="8830239" cy="2426358"/>
            <a:chOff x="702159" y="2644071"/>
            <a:chExt cx="8830239" cy="2426358"/>
          </a:xfrm>
        </p:grpSpPr>
        <p:grpSp>
          <p:nvGrpSpPr>
            <p:cNvPr id="4" name="그룹 3">
              <a:extLst>
                <a:ext uri="{FF2B5EF4-FFF2-40B4-BE49-F238E27FC236}">
                  <a16:creationId xmlns="" xmlns:a16="http://schemas.microsoft.com/office/drawing/2014/main" id="{719CB275-9A35-49AD-BF19-659CB59F2FD2}"/>
                </a:ext>
              </a:extLst>
            </p:cNvPr>
            <p:cNvGrpSpPr/>
            <p:nvPr/>
          </p:nvGrpSpPr>
          <p:grpSpPr>
            <a:xfrm>
              <a:off x="3764997" y="2644071"/>
              <a:ext cx="2671776" cy="1103649"/>
              <a:chOff x="3621638" y="2597349"/>
              <a:chExt cx="2671776" cy="1103649"/>
            </a:xfrm>
          </p:grpSpPr>
          <p:grpSp>
            <p:nvGrpSpPr>
              <p:cNvPr id="28" name="그룹 27">
                <a:extLst>
                  <a:ext uri="{FF2B5EF4-FFF2-40B4-BE49-F238E27FC236}">
                    <a16:creationId xmlns="" xmlns:a16="http://schemas.microsoft.com/office/drawing/2014/main"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 xmlns:a16="http://schemas.microsoft.com/office/drawing/2014/main"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6" name="모서리가 둥근 직사각형 26">
                  <a:extLst>
                    <a:ext uri="{FF2B5EF4-FFF2-40B4-BE49-F238E27FC236}">
                      <a16:creationId xmlns="" xmlns:a16="http://schemas.microsoft.com/office/drawing/2014/main"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0" name="직사각형 29">
                <a:extLst>
                  <a:ext uri="{FF2B5EF4-FFF2-40B4-BE49-F238E27FC236}">
                    <a16:creationId xmlns="" xmlns:a16="http://schemas.microsoft.com/office/drawing/2014/main"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D0D0D"/>
                    </a:solidFill>
                    <a:latin typeface="SamsungOne 700" panose="020B0803030303020204" pitchFamily="34" charset="0"/>
                  </a:rPr>
                  <a:t>Parameter</a:t>
                </a:r>
              </a:p>
            </p:txBody>
          </p:sp>
        </p:grpSp>
        <p:grpSp>
          <p:nvGrpSpPr>
            <p:cNvPr id="3" name="그룹 2">
              <a:extLst>
                <a:ext uri="{FF2B5EF4-FFF2-40B4-BE49-F238E27FC236}">
                  <a16:creationId xmlns="" xmlns:a16="http://schemas.microsoft.com/office/drawing/2014/main" id="{E64A22A4-35A5-4D58-A2C4-FD20F13CAA73}"/>
                </a:ext>
              </a:extLst>
            </p:cNvPr>
            <p:cNvGrpSpPr/>
            <p:nvPr/>
          </p:nvGrpSpPr>
          <p:grpSpPr>
            <a:xfrm>
              <a:off x="702159" y="2644071"/>
              <a:ext cx="2671776" cy="1103649"/>
              <a:chOff x="558800" y="2598858"/>
              <a:chExt cx="2671776" cy="1103649"/>
            </a:xfrm>
          </p:grpSpPr>
          <p:grpSp>
            <p:nvGrpSpPr>
              <p:cNvPr id="27" name="그룹 26">
                <a:extLst>
                  <a:ext uri="{FF2B5EF4-FFF2-40B4-BE49-F238E27FC236}">
                    <a16:creationId xmlns="" xmlns:a16="http://schemas.microsoft.com/office/drawing/2014/main"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 xmlns:a16="http://schemas.microsoft.com/office/drawing/2014/main"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9" name="모서리가 둥근 직사각형 22">
                  <a:extLst>
                    <a:ext uri="{FF2B5EF4-FFF2-40B4-BE49-F238E27FC236}">
                      <a16:creationId xmlns="" xmlns:a16="http://schemas.microsoft.com/office/drawing/2014/main"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1" name="직사각형 30">
                <a:extLst>
                  <a:ext uri="{FF2B5EF4-FFF2-40B4-BE49-F238E27FC236}">
                    <a16:creationId xmlns="" xmlns:a16="http://schemas.microsoft.com/office/drawing/2014/main"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D0D0D"/>
                    </a:solidFill>
                    <a:latin typeface="SamsungOne 700" panose="020B0803030303020204" pitchFamily="34" charset="0"/>
                  </a:rPr>
                  <a:t>Function</a:t>
                </a:r>
                <a:endParaRPr lang="ko-KR" altLang="en-US" sz="2000" b="1">
                  <a:solidFill>
                    <a:srgbClr val="0D0D0D"/>
                  </a:solidFill>
                  <a:latin typeface="SamsungOne 700" panose="020B0803030303020204" pitchFamily="34" charset="0"/>
                </a:endParaRPr>
              </a:p>
            </p:txBody>
          </p:sp>
        </p:grpSp>
        <p:grpSp>
          <p:nvGrpSpPr>
            <p:cNvPr id="2" name="그룹 1">
              <a:extLst>
                <a:ext uri="{FF2B5EF4-FFF2-40B4-BE49-F238E27FC236}">
                  <a16:creationId xmlns="" xmlns:a16="http://schemas.microsoft.com/office/drawing/2014/main" id="{A4F7A7E7-599A-42C7-8534-4FE09E7D8E2F}"/>
                </a:ext>
              </a:extLst>
            </p:cNvPr>
            <p:cNvGrpSpPr/>
            <p:nvPr/>
          </p:nvGrpSpPr>
          <p:grpSpPr>
            <a:xfrm>
              <a:off x="5370902" y="3928680"/>
              <a:ext cx="2671776" cy="1103649"/>
              <a:chOff x="1727435" y="4055186"/>
              <a:chExt cx="2671776" cy="1103649"/>
            </a:xfrm>
          </p:grpSpPr>
          <p:grpSp>
            <p:nvGrpSpPr>
              <p:cNvPr id="29" name="그룹 28">
                <a:extLst>
                  <a:ext uri="{FF2B5EF4-FFF2-40B4-BE49-F238E27FC236}">
                    <a16:creationId xmlns="" xmlns:a16="http://schemas.microsoft.com/office/drawing/2014/main" id="{88189FCA-10F4-4D8F-9B19-E830597F1CEC}"/>
                  </a:ext>
                </a:extLst>
              </p:cNvPr>
              <p:cNvGrpSpPr/>
              <p:nvPr/>
            </p:nvGrpSpPr>
            <p:grpSpPr>
              <a:xfrm>
                <a:off x="1727435" y="4055186"/>
                <a:ext cx="2671776" cy="1103649"/>
                <a:chOff x="1727435" y="3896236"/>
                <a:chExt cx="2671776" cy="1145711"/>
              </a:xfrm>
            </p:grpSpPr>
            <p:sp>
              <p:nvSpPr>
                <p:cNvPr id="33" name="모서리가 둥근 직사각형 35">
                  <a:extLst>
                    <a:ext uri="{FF2B5EF4-FFF2-40B4-BE49-F238E27FC236}">
                      <a16:creationId xmlns="" xmlns:a16="http://schemas.microsoft.com/office/drawing/2014/main" id="{0D617726-09FD-4AA1-803C-F49BD5438036}"/>
                    </a:ext>
                  </a:extLst>
                </p:cNvPr>
                <p:cNvSpPr/>
                <p:nvPr/>
              </p:nvSpPr>
              <p:spPr>
                <a:xfrm>
                  <a:off x="1727435" y="3896236"/>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4" name="모서리가 둥근 직사각형 36">
                  <a:extLst>
                    <a:ext uri="{FF2B5EF4-FFF2-40B4-BE49-F238E27FC236}">
                      <a16:creationId xmlns="" xmlns:a16="http://schemas.microsoft.com/office/drawing/2014/main" id="{0C5578C8-FCFC-467A-B101-ABF5E283A898}"/>
                    </a:ext>
                  </a:extLst>
                </p:cNvPr>
                <p:cNvSpPr/>
                <p:nvPr/>
              </p:nvSpPr>
              <p:spPr>
                <a:xfrm>
                  <a:off x="1816460" y="3979006"/>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2" name="직사각형 31">
                <a:extLst>
                  <a:ext uri="{FF2B5EF4-FFF2-40B4-BE49-F238E27FC236}">
                    <a16:creationId xmlns="" xmlns:a16="http://schemas.microsoft.com/office/drawing/2014/main" id="{35B62464-4BE3-4952-B6A0-2DBD8E6CDEA8}"/>
                  </a:ext>
                </a:extLst>
              </p:cNvPr>
              <p:cNvSpPr/>
              <p:nvPr/>
            </p:nvSpPr>
            <p:spPr>
              <a:xfrm>
                <a:off x="1985817" y="4337024"/>
                <a:ext cx="2142838"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D0D0D"/>
                    </a:solidFill>
                    <a:latin typeface="SamsungOne 700" panose="020B0803030303020204" pitchFamily="34" charset="0"/>
                  </a:rPr>
                  <a:t>Return</a:t>
                </a:r>
                <a:endParaRPr lang="ko-KR" altLang="en-US" sz="2000" b="1">
                  <a:solidFill>
                    <a:srgbClr val="0D0D0D"/>
                  </a:solidFill>
                  <a:latin typeface="SamsungOne 700" panose="020B0803030303020204" pitchFamily="34" charset="0"/>
                </a:endParaRPr>
              </a:p>
            </p:txBody>
          </p:sp>
        </p:grpSp>
        <p:grpSp>
          <p:nvGrpSpPr>
            <p:cNvPr id="45" name="그룹 44">
              <a:extLst>
                <a:ext uri="{FF2B5EF4-FFF2-40B4-BE49-F238E27FC236}">
                  <a16:creationId xmlns="" xmlns:a16="http://schemas.microsoft.com/office/drawing/2014/main" id="{D55D177E-01CF-4561-8569-BB29539EDA2E}"/>
                </a:ext>
              </a:extLst>
            </p:cNvPr>
            <p:cNvGrpSpPr/>
            <p:nvPr/>
          </p:nvGrpSpPr>
          <p:grpSpPr>
            <a:xfrm>
              <a:off x="2024777" y="3966780"/>
              <a:ext cx="2671776" cy="1103649"/>
              <a:chOff x="1727435" y="4055186"/>
              <a:chExt cx="2671776" cy="1103649"/>
            </a:xfrm>
          </p:grpSpPr>
          <p:grpSp>
            <p:nvGrpSpPr>
              <p:cNvPr id="46" name="그룹 45">
                <a:extLst>
                  <a:ext uri="{FF2B5EF4-FFF2-40B4-BE49-F238E27FC236}">
                    <a16:creationId xmlns="" xmlns:a16="http://schemas.microsoft.com/office/drawing/2014/main" id="{66553CFB-8181-4148-8FC3-20B28EF052B8}"/>
                  </a:ext>
                </a:extLst>
              </p:cNvPr>
              <p:cNvGrpSpPr/>
              <p:nvPr/>
            </p:nvGrpSpPr>
            <p:grpSpPr>
              <a:xfrm>
                <a:off x="1727435" y="4055186"/>
                <a:ext cx="2671776" cy="1103649"/>
                <a:chOff x="1727435" y="3896236"/>
                <a:chExt cx="2671776" cy="1145711"/>
              </a:xfrm>
            </p:grpSpPr>
            <p:sp>
              <p:nvSpPr>
                <p:cNvPr id="48" name="모서리가 둥근 직사각형 35">
                  <a:extLst>
                    <a:ext uri="{FF2B5EF4-FFF2-40B4-BE49-F238E27FC236}">
                      <a16:creationId xmlns="" xmlns:a16="http://schemas.microsoft.com/office/drawing/2014/main" id="{488DCB57-E0C4-469B-9380-9D457ACDCAF4}"/>
                    </a:ext>
                  </a:extLst>
                </p:cNvPr>
                <p:cNvSpPr/>
                <p:nvPr/>
              </p:nvSpPr>
              <p:spPr>
                <a:xfrm>
                  <a:off x="1727435" y="3896236"/>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9" name="모서리가 둥근 직사각형 36">
                  <a:extLst>
                    <a:ext uri="{FF2B5EF4-FFF2-40B4-BE49-F238E27FC236}">
                      <a16:creationId xmlns="" xmlns:a16="http://schemas.microsoft.com/office/drawing/2014/main" id="{5F657BA0-328A-4E98-BDBF-05B854366068}"/>
                    </a:ext>
                  </a:extLst>
                </p:cNvPr>
                <p:cNvSpPr/>
                <p:nvPr/>
              </p:nvSpPr>
              <p:spPr>
                <a:xfrm>
                  <a:off x="1816460" y="3979006"/>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47" name="직사각형 46">
                <a:extLst>
                  <a:ext uri="{FF2B5EF4-FFF2-40B4-BE49-F238E27FC236}">
                    <a16:creationId xmlns="" xmlns:a16="http://schemas.microsoft.com/office/drawing/2014/main" id="{96124CBA-F0F1-41C6-9D2E-0133AA377605}"/>
                  </a:ext>
                </a:extLst>
              </p:cNvPr>
              <p:cNvSpPr/>
              <p:nvPr/>
            </p:nvSpPr>
            <p:spPr>
              <a:xfrm>
                <a:off x="1886302" y="4365599"/>
                <a:ext cx="2442948"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Variable, Default, Keyword</a:t>
                </a:r>
                <a:r>
                  <a:rPr lang="ko-KR" altLang="en-US" sz="2000" b="1" dirty="0">
                    <a:solidFill>
                      <a:srgbClr val="0D0D0D"/>
                    </a:solidFill>
                    <a:latin typeface="SamsungOne 700" panose="020B0803030303020204" pitchFamily="34" charset="0"/>
                  </a:rPr>
                  <a:t> </a:t>
                </a:r>
                <a:r>
                  <a:rPr lang="en-US" altLang="ko-KR" sz="2000" b="1" dirty="0">
                    <a:solidFill>
                      <a:srgbClr val="0D0D0D"/>
                    </a:solidFill>
                    <a:latin typeface="SamsungOne 700" panose="020B0803030303020204" pitchFamily="34" charset="0"/>
                  </a:rPr>
                  <a:t>Parameter</a:t>
                </a:r>
                <a:endParaRPr lang="ko-KR" altLang="en-US" sz="2000" b="1" dirty="0">
                  <a:solidFill>
                    <a:srgbClr val="0D0D0D"/>
                  </a:solidFill>
                  <a:latin typeface="SamsungOne 700" panose="020B0803030303020204" pitchFamily="34" charset="0"/>
                </a:endParaRPr>
              </a:p>
            </p:txBody>
          </p:sp>
        </p:grpSp>
        <p:grpSp>
          <p:nvGrpSpPr>
            <p:cNvPr id="25" name="그룹 24">
              <a:extLst>
                <a:ext uri="{FF2B5EF4-FFF2-40B4-BE49-F238E27FC236}">
                  <a16:creationId xmlns="" xmlns:a16="http://schemas.microsoft.com/office/drawing/2014/main" id="{15D56F5E-81B8-45DA-8C3B-B7FC38D937EB}"/>
                </a:ext>
              </a:extLst>
            </p:cNvPr>
            <p:cNvGrpSpPr/>
            <p:nvPr/>
          </p:nvGrpSpPr>
          <p:grpSpPr>
            <a:xfrm>
              <a:off x="6860622" y="2672646"/>
              <a:ext cx="2671776" cy="1103649"/>
              <a:chOff x="3621638" y="2597349"/>
              <a:chExt cx="2671776" cy="1103649"/>
            </a:xfrm>
          </p:grpSpPr>
          <p:grpSp>
            <p:nvGrpSpPr>
              <p:cNvPr id="41" name="그룹 40">
                <a:extLst>
                  <a:ext uri="{FF2B5EF4-FFF2-40B4-BE49-F238E27FC236}">
                    <a16:creationId xmlns="" xmlns:a16="http://schemas.microsoft.com/office/drawing/2014/main"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 xmlns:a16="http://schemas.microsoft.com/office/drawing/2014/main"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4" name="모서리가 둥근 직사각형 26">
                  <a:extLst>
                    <a:ext uri="{FF2B5EF4-FFF2-40B4-BE49-F238E27FC236}">
                      <a16:creationId xmlns="" xmlns:a16="http://schemas.microsoft.com/office/drawing/2014/main"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42" name="직사각형 41">
                <a:extLst>
                  <a:ext uri="{FF2B5EF4-FFF2-40B4-BE49-F238E27FC236}">
                    <a16:creationId xmlns="" xmlns:a16="http://schemas.microsoft.com/office/drawing/2014/main"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D0D0D"/>
                    </a:solidFill>
                    <a:latin typeface="SamsungOne 700" panose="020B0803030303020204" pitchFamily="34" charset="0"/>
                  </a:rPr>
                  <a:t>Type Error</a:t>
                </a:r>
                <a:endParaRPr lang="ko-KR" altLang="en-US" sz="2000" b="1">
                  <a:solidFill>
                    <a:srgbClr val="0D0D0D"/>
                  </a:solidFill>
                  <a:latin typeface="SamsungOne 700" panose="020B0803030303020204" pitchFamily="34" charset="0"/>
                </a:endParaRPr>
              </a:p>
            </p:txBody>
          </p:sp>
        </p:grpSp>
      </p:grpSp>
    </p:spTree>
    <p:extLst>
      <p:ext uri="{BB962C8B-B14F-4D97-AF65-F5344CB8AC3E}">
        <p14:creationId xmlns:p14="http://schemas.microsoft.com/office/powerpoint/2010/main" val="23426586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1D4B5715-79B3-4F12-A9E1-8892FA66A4DC}"/>
              </a:ext>
            </a:extLst>
          </p:cNvPr>
          <p:cNvGrpSpPr/>
          <p:nvPr/>
        </p:nvGrpSpPr>
        <p:grpSpPr>
          <a:xfrm>
            <a:off x="553542" y="2072656"/>
            <a:ext cx="8630827" cy="400110"/>
            <a:chOff x="712182" y="1757635"/>
            <a:chExt cx="8630827" cy="400110"/>
          </a:xfrm>
        </p:grpSpPr>
        <p:sp>
          <p:nvSpPr>
            <p:cNvPr id="13" name="직사각형 12">
              <a:extLst>
                <a:ext uri="{FF2B5EF4-FFF2-40B4-BE49-F238E27FC236}">
                  <a16:creationId xmlns="" xmlns:a16="http://schemas.microsoft.com/office/drawing/2014/main" id="{CE125251-C458-4788-B3D9-30DE563DD7E9}"/>
                </a:ext>
              </a:extLst>
            </p:cNvPr>
            <p:cNvSpPr/>
            <p:nvPr/>
          </p:nvSpPr>
          <p:spPr>
            <a:xfrm>
              <a:off x="1095270" y="1757635"/>
              <a:ext cx="824773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300" dirty="0">
                  <a:solidFill>
                    <a:prstClr val="black">
                      <a:lumMod val="85000"/>
                      <a:lumOff val="15000"/>
                    </a:prstClr>
                  </a:solidFill>
                  <a:latin typeface="SamsungOne 400" panose="020B0503030303020204" pitchFamily="34" charset="0"/>
                </a:rPr>
                <a:t>This is an example code that takes a user's name, age, and job as inputs, stores them in variables named name, age, and job, and outputs them using the format method.</a:t>
              </a:r>
            </a:p>
          </p:txBody>
        </p:sp>
        <p:sp>
          <p:nvSpPr>
            <p:cNvPr id="18" name="사각형: 둥근 모서리 17">
              <a:extLst>
                <a:ext uri="{FF2B5EF4-FFF2-40B4-BE49-F238E27FC236}">
                  <a16:creationId xmlns="" xmlns:a16="http://schemas.microsoft.com/office/drawing/2014/main" id="{80B070BE-DFC9-4AC5-9C5B-A1E590768204}"/>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a:solidFill>
                    <a:schemeClr val="bg1"/>
                  </a:solidFill>
                  <a:latin typeface="SamsungOne 400" panose="020B0503030303020204" pitchFamily="34" charset="0"/>
                </a:rPr>
                <a:t>Ex</a:t>
              </a:r>
              <a:endParaRPr lang="ko-KR" altLang="en-US" sz="1100" b="1">
                <a:solidFill>
                  <a:schemeClr val="bg1"/>
                </a:solidFill>
                <a:latin typeface="SamsungOne 400" panose="020B0503030303020204" pitchFamily="34" charset="0"/>
              </a:endParaRPr>
            </a:p>
          </p:txBody>
        </p:sp>
      </p:grpSp>
      <p:sp>
        <p:nvSpPr>
          <p:cNvPr id="14" name="직사각형 13">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5" name="TextBox 14">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19" name="직사각형 18">
            <a:extLst>
              <a:ext uri="{FF2B5EF4-FFF2-40B4-BE49-F238E27FC236}">
                <a16:creationId xmlns="" xmlns:a16="http://schemas.microsoft.com/office/drawing/2014/main" id="{F1B12DA7-C15F-4B00-8AB3-088BA5E0B6A4}"/>
              </a:ext>
            </a:extLst>
          </p:cNvPr>
          <p:cNvSpPr/>
          <p:nvPr/>
        </p:nvSpPr>
        <p:spPr>
          <a:xfrm>
            <a:off x="715991" y="4484332"/>
            <a:ext cx="8619913"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meaning of {} inside the print function means to print the argument value of the format function where {} is present.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Using the format method of a string, the name, age, and job are printed out in the {} fields, respectively.</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format method is not used as above, the print statement appears in a complex form. In this case, there are too many commas and quotation marks, so it makes the code hard to read and causes errors.</a:t>
            </a:r>
          </a:p>
        </p:txBody>
      </p:sp>
      <p:sp>
        <p:nvSpPr>
          <p:cNvPr id="20" name="직사각형 1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3" name="그룹 2"/>
          <p:cNvGrpSpPr/>
          <p:nvPr/>
        </p:nvGrpSpPr>
        <p:grpSpPr>
          <a:xfrm>
            <a:off x="551580" y="2579391"/>
            <a:ext cx="8914458" cy="1798316"/>
            <a:chOff x="551580" y="2585487"/>
            <a:chExt cx="8914458" cy="1798316"/>
          </a:xfrm>
        </p:grpSpPr>
        <p:grpSp>
          <p:nvGrpSpPr>
            <p:cNvPr id="2" name="그룹 1">
              <a:extLst>
                <a:ext uri="{FF2B5EF4-FFF2-40B4-BE49-F238E27FC236}">
                  <a16:creationId xmlns="" xmlns:a16="http://schemas.microsoft.com/office/drawing/2014/main" id="{AEEA4886-1222-4C89-94CE-65952983D7E4}"/>
                </a:ext>
              </a:extLst>
            </p:cNvPr>
            <p:cNvGrpSpPr/>
            <p:nvPr/>
          </p:nvGrpSpPr>
          <p:grpSpPr>
            <a:xfrm>
              <a:off x="551580" y="2585487"/>
              <a:ext cx="8914458" cy="1798316"/>
              <a:chOff x="553542" y="2615423"/>
              <a:chExt cx="8914458" cy="1798316"/>
            </a:xfrm>
          </p:grpSpPr>
          <p:pic>
            <p:nvPicPr>
              <p:cNvPr id="5" name="그림 4" descr="텍스트이(가) 표시된 사진&#10;&#10;자동 생성된 설명">
                <a:extLst>
                  <a:ext uri="{FF2B5EF4-FFF2-40B4-BE49-F238E27FC236}">
                    <a16:creationId xmlns="" xmlns:a16="http://schemas.microsoft.com/office/drawing/2014/main" id="{27AF000B-ABAC-4383-A4AE-E8D52FE63417}"/>
                  </a:ext>
                </a:extLst>
              </p:cNvPr>
              <p:cNvPicPr>
                <a:picLocks noChangeAspect="1"/>
              </p:cNvPicPr>
              <p:nvPr/>
            </p:nvPicPr>
            <p:blipFill rotWithShape="1">
              <a:blip r:embed="rId3"/>
              <a:srcRect b="40390"/>
              <a:stretch/>
            </p:blipFill>
            <p:spPr>
              <a:xfrm>
                <a:off x="676218" y="2643648"/>
                <a:ext cx="8676240" cy="998168"/>
              </a:xfrm>
              <a:prstGeom prst="rect">
                <a:avLst/>
              </a:prstGeom>
            </p:spPr>
          </p:pic>
          <p:sp>
            <p:nvSpPr>
              <p:cNvPr id="16" name="직사각형 15">
                <a:extLst>
                  <a:ext uri="{FF2B5EF4-FFF2-40B4-BE49-F238E27FC236}">
                    <a16:creationId xmlns="" xmlns:a16="http://schemas.microsoft.com/office/drawing/2014/main" id="{3BF69B31-1EE8-4EAB-A8C9-6172BD33D961}"/>
                  </a:ext>
                </a:extLst>
              </p:cNvPr>
              <p:cNvSpPr/>
              <p:nvPr/>
            </p:nvSpPr>
            <p:spPr>
              <a:xfrm>
                <a:off x="553542" y="2615423"/>
                <a:ext cx="8914458" cy="179831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직사각형 23"/>
            <p:cNvSpPr/>
            <p:nvPr/>
          </p:nvSpPr>
          <p:spPr>
            <a:xfrm>
              <a:off x="1901884" y="2769713"/>
              <a:ext cx="2350076" cy="13579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your name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5" name="직사각형 24"/>
            <p:cNvSpPr/>
            <p:nvPr/>
          </p:nvSpPr>
          <p:spPr>
            <a:xfrm>
              <a:off x="1841364" y="2904384"/>
              <a:ext cx="1861956" cy="15885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your age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6" name="직사각형 25"/>
            <p:cNvSpPr/>
            <p:nvPr/>
          </p:nvSpPr>
          <p:spPr>
            <a:xfrm>
              <a:off x="1836284" y="3051350"/>
              <a:ext cx="1861956" cy="15885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your job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7" name="직사각형 26"/>
            <p:cNvSpPr/>
            <p:nvPr/>
          </p:nvSpPr>
          <p:spPr>
            <a:xfrm>
              <a:off x="1414644" y="3349983"/>
              <a:ext cx="5255396" cy="15089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Your name is {}, age is {}, job is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.format(name, age, job)</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8" name="직사각형 27"/>
            <p:cNvSpPr/>
            <p:nvPr/>
          </p:nvSpPr>
          <p:spPr>
            <a:xfrm>
              <a:off x="777187" y="3632094"/>
              <a:ext cx="2573669" cy="675745"/>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Enter your name : David</a:t>
              </a:r>
            </a:p>
            <a:p>
              <a:r>
                <a:rPr lang="en-US" altLang="ko-KR" sz="1100" dirty="0">
                  <a:latin typeface="D2Coding" panose="020B0609020101020101" pitchFamily="49" charset="-127"/>
                  <a:ea typeface="D2Coding" panose="020B0609020101020101" pitchFamily="49" charset="-127"/>
                </a:rPr>
                <a:t>Enter your age : 23</a:t>
              </a:r>
            </a:p>
            <a:p>
              <a:r>
                <a:rPr lang="en-US" altLang="ko-KR" sz="1100" dirty="0">
                  <a:latin typeface="D2Coding" panose="020B0609020101020101" pitchFamily="49" charset="-127"/>
                  <a:ea typeface="D2Coding" panose="020B0609020101020101" pitchFamily="49" charset="-127"/>
                </a:rPr>
                <a:t>Enter your job : Programmer</a:t>
              </a:r>
            </a:p>
            <a:p>
              <a:r>
                <a:rPr lang="en-US" altLang="ko-KR" sz="1100" dirty="0">
                  <a:latin typeface="D2Coding" panose="020B0609020101020101" pitchFamily="49" charset="-127"/>
                  <a:ea typeface="D2Coding" panose="020B0609020101020101" pitchFamily="49" charset="-127"/>
                </a:rPr>
                <a:t>Your name is David, age is 23, job is Programmer.</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9086301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6" name="직사각형 15">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6. Product Set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6.1. The concept of a product set</a:t>
            </a:r>
            <a:endParaRPr lang="ko-KR" altLang="en-US" b="1" dirty="0">
              <a:latin typeface="Samsung Sharp Sans" pitchFamily="2" charset="0"/>
            </a:endParaRPr>
          </a:p>
        </p:txBody>
      </p:sp>
      <p:sp>
        <p:nvSpPr>
          <p:cNvPr id="19" name="직사각형 18">
            <a:extLst>
              <a:ext uri="{FF2B5EF4-FFF2-40B4-BE49-F238E27FC236}">
                <a16:creationId xmlns="" xmlns:a16="http://schemas.microsoft.com/office/drawing/2014/main" id="{90EFA62F-9637-4E5A-AAB1-9E61461D75DD}"/>
              </a:ext>
            </a:extLst>
          </p:cNvPr>
          <p:cNvSpPr/>
          <p:nvPr/>
        </p:nvSpPr>
        <p:spPr>
          <a:xfrm>
            <a:off x="580388" y="200584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a product set, the advanced topic of sets discussed in the previous section.</a:t>
            </a:r>
          </a:p>
        </p:txBody>
      </p:sp>
      <p:sp>
        <p:nvSpPr>
          <p:cNvPr id="21" name="직사각형 20">
            <a:extLst>
              <a:ext uri="{FF2B5EF4-FFF2-40B4-BE49-F238E27FC236}">
                <a16:creationId xmlns="" xmlns:a16="http://schemas.microsoft.com/office/drawing/2014/main" id="{F1B12DA7-C15F-4B00-8AB3-088BA5E0B6A4}"/>
              </a:ext>
            </a:extLst>
          </p:cNvPr>
          <p:cNvSpPr/>
          <p:nvPr/>
        </p:nvSpPr>
        <p:spPr>
          <a:xfrm>
            <a:off x="690340" y="2256057"/>
            <a:ext cx="8619913"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see how to easily create a product set using a function.</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product set A3, a concept used in mathematics, can be defined as A x A x A.</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x A x A has the following elements.</a:t>
            </a:r>
          </a:p>
        </p:txBody>
      </p:sp>
      <p:sp>
        <p:nvSpPr>
          <p:cNvPr id="22" name="직사각형 21">
            <a:extLst>
              <a:ext uri="{FF2B5EF4-FFF2-40B4-BE49-F238E27FC236}">
                <a16:creationId xmlns="" xmlns:a16="http://schemas.microsoft.com/office/drawing/2014/main" id="{F1B12DA7-C15F-4B00-8AB3-088BA5E0B6A4}"/>
              </a:ext>
            </a:extLst>
          </p:cNvPr>
          <p:cNvSpPr/>
          <p:nvPr/>
        </p:nvSpPr>
        <p:spPr>
          <a:xfrm>
            <a:off x="690341" y="423232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above operation can be implemented by repeating the product_set function.</a:t>
            </a:r>
            <a:endParaRPr lang="ko-KR" altLang="en-US" sz="1300" dirty="0">
              <a:solidFill>
                <a:prstClr val="black">
                  <a:lumMod val="85000"/>
                  <a:lumOff val="15000"/>
                </a:prstClr>
              </a:solidFill>
              <a:latin typeface="SamsungOne 400" panose="020B0503030303020204" pitchFamily="34" charset="0"/>
            </a:endParaRPr>
          </a:p>
        </p:txBody>
      </p:sp>
      <p:grpSp>
        <p:nvGrpSpPr>
          <p:cNvPr id="3" name="그룹 2"/>
          <p:cNvGrpSpPr/>
          <p:nvPr/>
        </p:nvGrpSpPr>
        <p:grpSpPr>
          <a:xfrm>
            <a:off x="858129" y="3094893"/>
            <a:ext cx="6393765" cy="1005840"/>
            <a:chOff x="858129" y="3094893"/>
            <a:chExt cx="6393765" cy="1005840"/>
          </a:xfrm>
        </p:grpSpPr>
        <p:pic>
          <p:nvPicPr>
            <p:cNvPr id="15" name="그림 14">
              <a:extLst>
                <a:ext uri="{FF2B5EF4-FFF2-40B4-BE49-F238E27FC236}">
                  <a16:creationId xmlns="" xmlns:a16="http://schemas.microsoft.com/office/drawing/2014/main" id="{D95674A9-2E96-4637-8C50-6877D7D6BF2C}"/>
                </a:ext>
              </a:extLst>
            </p:cNvPr>
            <p:cNvPicPr>
              <a:picLocks noChangeAspect="1"/>
            </p:cNvPicPr>
            <p:nvPr/>
          </p:nvPicPr>
          <p:blipFill>
            <a:blip r:embed="rId4"/>
            <a:stretch>
              <a:fillRect/>
            </a:stretch>
          </p:blipFill>
          <p:spPr>
            <a:xfrm>
              <a:off x="1005196" y="3205380"/>
              <a:ext cx="6066786" cy="804111"/>
            </a:xfrm>
            <a:prstGeom prst="rect">
              <a:avLst/>
            </a:prstGeom>
          </p:spPr>
        </p:pic>
        <p:sp>
          <p:nvSpPr>
            <p:cNvPr id="2" name="직사각형 1"/>
            <p:cNvSpPr/>
            <p:nvPr/>
          </p:nvSpPr>
          <p:spPr>
            <a:xfrm>
              <a:off x="858129" y="3094893"/>
              <a:ext cx="6393765" cy="10058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885580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3" name="직사각형 2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6. Product Set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 xmlns:a16="http://schemas.microsoft.com/office/drawing/2014/main"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6.1. The concept of a product set</a:t>
            </a:r>
            <a:endParaRPr lang="ko-KR" altLang="en-US" b="1" dirty="0">
              <a:latin typeface="Samsung Sharp Sans" pitchFamily="2" charset="0"/>
            </a:endParaRPr>
          </a:p>
        </p:txBody>
      </p:sp>
      <p:sp>
        <p:nvSpPr>
          <p:cNvPr id="25" name="직사각형 24">
            <a:extLst>
              <a:ext uri="{FF2B5EF4-FFF2-40B4-BE49-F238E27FC236}">
                <a16:creationId xmlns="" xmlns:a16="http://schemas.microsoft.com/office/drawing/2014/main" id="{90EFA62F-9637-4E5A-AAB1-9E61461D75DD}"/>
              </a:ext>
            </a:extLst>
          </p:cNvPr>
          <p:cNvSpPr/>
          <p:nvPr/>
        </p:nvSpPr>
        <p:spPr>
          <a:xfrm>
            <a:off x="580388" y="200394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Find the set of products using a function.</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Review the product set discussed in the key concept of the previous unit once more.</a:t>
            </a:r>
          </a:p>
        </p:txBody>
      </p:sp>
      <p:grpSp>
        <p:nvGrpSpPr>
          <p:cNvPr id="26" name="그룹 25">
            <a:extLst>
              <a:ext uri="{FF2B5EF4-FFF2-40B4-BE49-F238E27FC236}">
                <a16:creationId xmlns="" xmlns:a16="http://schemas.microsoft.com/office/drawing/2014/main" id="{A9DB7DD0-AA7A-4B07-8996-7FC36E5F9099}"/>
              </a:ext>
            </a:extLst>
          </p:cNvPr>
          <p:cNvGrpSpPr/>
          <p:nvPr/>
        </p:nvGrpSpPr>
        <p:grpSpPr>
          <a:xfrm>
            <a:off x="583278" y="5264738"/>
            <a:ext cx="8884722" cy="903047"/>
            <a:chOff x="676851" y="3081412"/>
            <a:chExt cx="8884722" cy="903047"/>
          </a:xfrm>
        </p:grpSpPr>
        <p:sp>
          <p:nvSpPr>
            <p:cNvPr id="27"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884722" cy="9030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36933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When an argument is passed in the exp function, exp calls product_set to perform a multiplication set. That is, the third power is performed.</a:t>
              </a:r>
            </a:p>
          </p:txBody>
        </p:sp>
      </p:grpSp>
      <p:grpSp>
        <p:nvGrpSpPr>
          <p:cNvPr id="4" name="그룹 3"/>
          <p:cNvGrpSpPr/>
          <p:nvPr/>
        </p:nvGrpSpPr>
        <p:grpSpPr>
          <a:xfrm>
            <a:off x="562632" y="2481002"/>
            <a:ext cx="8999105" cy="2675241"/>
            <a:chOff x="562632" y="2481002"/>
            <a:chExt cx="8999105" cy="2675241"/>
          </a:xfrm>
        </p:grpSpPr>
        <p:pic>
          <p:nvPicPr>
            <p:cNvPr id="7" name="그림 6" descr="텍스트이(가) 표시된 사진&#10;&#10;자동 생성된 설명">
              <a:extLst>
                <a:ext uri="{FF2B5EF4-FFF2-40B4-BE49-F238E27FC236}">
                  <a16:creationId xmlns="" xmlns:a16="http://schemas.microsoft.com/office/drawing/2014/main" id="{04EF0F42-6B1E-459A-B30C-2661C57B9A07}"/>
                </a:ext>
              </a:extLst>
            </p:cNvPr>
            <p:cNvPicPr>
              <a:picLocks noChangeAspect="1"/>
            </p:cNvPicPr>
            <p:nvPr/>
          </p:nvPicPr>
          <p:blipFill>
            <a:blip r:embed="rId5"/>
            <a:stretch>
              <a:fillRect/>
            </a:stretch>
          </p:blipFill>
          <p:spPr>
            <a:xfrm>
              <a:off x="562632" y="2481002"/>
              <a:ext cx="8131129" cy="2674044"/>
            </a:xfrm>
            <a:prstGeom prst="rect">
              <a:avLst/>
            </a:prstGeom>
          </p:spPr>
        </p:pic>
        <p:grpSp>
          <p:nvGrpSpPr>
            <p:cNvPr id="2" name="그룹 1"/>
            <p:cNvGrpSpPr/>
            <p:nvPr/>
          </p:nvGrpSpPr>
          <p:grpSpPr>
            <a:xfrm>
              <a:off x="1907923" y="3159315"/>
              <a:ext cx="4468708" cy="1553362"/>
              <a:chOff x="1907923" y="3159315"/>
              <a:chExt cx="4468708" cy="1553362"/>
            </a:xfrm>
          </p:grpSpPr>
          <p:sp>
            <p:nvSpPr>
              <p:cNvPr id="20" name="직사각형 19"/>
              <p:cNvSpPr/>
              <p:nvPr/>
            </p:nvSpPr>
            <p:spPr>
              <a:xfrm>
                <a:off x="3267357" y="3159315"/>
                <a:ext cx="2605905" cy="174727"/>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Product set using double for loop</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1" name="직사각형 20"/>
              <p:cNvSpPr/>
              <p:nvPr/>
            </p:nvSpPr>
            <p:spPr>
              <a:xfrm>
                <a:off x="2943799" y="3592479"/>
                <a:ext cx="3302256" cy="163595"/>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A function that performs powers on input_set</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2" name="직사각형 21"/>
              <p:cNvSpPr/>
              <p:nvPr/>
            </p:nvSpPr>
            <p:spPr>
              <a:xfrm>
                <a:off x="2472533" y="3749040"/>
                <a:ext cx="1564895" cy="126609"/>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res initialization</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8" name="직사각형 27"/>
              <p:cNvSpPr/>
              <p:nvPr/>
            </p:nvSpPr>
            <p:spPr>
              <a:xfrm>
                <a:off x="3074375" y="3876967"/>
                <a:ext cx="3302256" cy="163595"/>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Repeated for (exponent-1) to become a power</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32" name="직사각형 31"/>
              <p:cNvSpPr/>
              <p:nvPr/>
            </p:nvSpPr>
            <p:spPr>
              <a:xfrm>
                <a:off x="1907923" y="4551695"/>
                <a:ext cx="2621874" cy="160982"/>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Perform 3 powers on set A</a:t>
                </a:r>
                <a:endParaRPr lang="x-none" altLang="ko-KR" sz="1100" i="1" dirty="0">
                  <a:solidFill>
                    <a:srgbClr val="3F9999"/>
                  </a:solidFill>
                  <a:latin typeface="D2Coding" panose="020B0609020101020101" pitchFamily="49" charset="-127"/>
                  <a:ea typeface="D2Coding" panose="020B0609020101020101" pitchFamily="49" charset="-127"/>
                </a:endParaRPr>
              </a:p>
            </p:txBody>
          </p:sp>
        </p:grpSp>
        <p:pic>
          <p:nvPicPr>
            <p:cNvPr id="33" name="그림 32" descr="텍스트이(가) 표시된 사진&#10;&#10;자동 생성된 설명">
              <a:extLst>
                <a:ext uri="{FF2B5EF4-FFF2-40B4-BE49-F238E27FC236}">
                  <a16:creationId xmlns="" xmlns:a16="http://schemas.microsoft.com/office/drawing/2014/main" id="{04EF0F42-6B1E-459A-B30C-2661C57B9A07}"/>
                </a:ext>
              </a:extLst>
            </p:cNvPr>
            <p:cNvPicPr>
              <a:picLocks noChangeAspect="1"/>
            </p:cNvPicPr>
            <p:nvPr/>
          </p:nvPicPr>
          <p:blipFill rotWithShape="1">
            <a:blip r:embed="rId5"/>
            <a:srcRect l="86645"/>
            <a:stretch/>
          </p:blipFill>
          <p:spPr>
            <a:xfrm>
              <a:off x="8475785" y="2482199"/>
              <a:ext cx="1085952" cy="2674044"/>
            </a:xfrm>
            <a:prstGeom prst="rect">
              <a:avLst/>
            </a:prstGeom>
          </p:spPr>
        </p:pic>
      </p:grpSp>
    </p:spTree>
    <p:extLst>
      <p:ext uri="{BB962C8B-B14F-4D97-AF65-F5344CB8AC3E}">
        <p14:creationId xmlns:p14="http://schemas.microsoft.com/office/powerpoint/2010/main" val="30505157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3" name="직사각형 22">
            <a:extLst>
              <a:ext uri="{FF2B5EF4-FFF2-40B4-BE49-F238E27FC236}">
                <a16:creationId xmlns="" xmlns:a16="http://schemas.microsoft.com/office/drawing/2014/main"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6. Product Set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 xmlns:a16="http://schemas.microsoft.com/office/drawing/2014/main" id="{F19CC24E-A2BB-4E2A-BB13-4BD1D588FDEB}"/>
              </a:ext>
            </a:extLst>
          </p:cNvPr>
          <p:cNvSpPr txBox="1"/>
          <p:nvPr/>
        </p:nvSpPr>
        <p:spPr>
          <a:xfrm>
            <a:off x="361949" y="1586913"/>
            <a:ext cx="9018958" cy="369332"/>
          </a:xfrm>
          <a:prstGeom prst="rect">
            <a:avLst/>
          </a:prstGeom>
          <a:noFill/>
        </p:spPr>
        <p:txBody>
          <a:bodyPr wrap="square">
            <a:spAutoFit/>
          </a:bodyPr>
          <a:lstStyle/>
          <a:p>
            <a:r>
              <a:rPr lang="en-US" altLang="ko-KR" b="1" dirty="0">
                <a:latin typeface="Samsung Sharp Sans" pitchFamily="2" charset="0"/>
              </a:rPr>
              <a:t>6.2. The number of all possible outcomes when a die is rolled twice</a:t>
            </a:r>
            <a:endParaRPr lang="ko-KR" altLang="en-US" b="1" dirty="0">
              <a:latin typeface="Samsung Sharp Sans" pitchFamily="2" charset="0"/>
            </a:endParaRPr>
          </a:p>
        </p:txBody>
      </p:sp>
      <p:sp>
        <p:nvSpPr>
          <p:cNvPr id="25" name="직사각형 24">
            <a:extLst>
              <a:ext uri="{FF2B5EF4-FFF2-40B4-BE49-F238E27FC236}">
                <a16:creationId xmlns="" xmlns:a16="http://schemas.microsoft.com/office/drawing/2014/main" id="{90EFA62F-9637-4E5A-AAB1-9E61461D75DD}"/>
              </a:ext>
            </a:extLst>
          </p:cNvPr>
          <p:cNvSpPr/>
          <p:nvPr/>
        </p:nvSpPr>
        <p:spPr>
          <a:xfrm>
            <a:off x="580388" y="200588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the product_set function to count the number of cases in which a dice is rolled twice.</a:t>
            </a:r>
          </a:p>
        </p:txBody>
      </p:sp>
      <p:grpSp>
        <p:nvGrpSpPr>
          <p:cNvPr id="26" name="그룹 25">
            <a:extLst>
              <a:ext uri="{FF2B5EF4-FFF2-40B4-BE49-F238E27FC236}">
                <a16:creationId xmlns="" xmlns:a16="http://schemas.microsoft.com/office/drawing/2014/main" id="{A9DB7DD0-AA7A-4B07-8996-7FC36E5F9099}"/>
              </a:ext>
            </a:extLst>
          </p:cNvPr>
          <p:cNvGrpSpPr/>
          <p:nvPr/>
        </p:nvGrpSpPr>
        <p:grpSpPr>
          <a:xfrm>
            <a:off x="580388" y="4728694"/>
            <a:ext cx="8680179" cy="1186771"/>
            <a:chOff x="676851" y="3081412"/>
            <a:chExt cx="8680179" cy="1186771"/>
          </a:xfrm>
        </p:grpSpPr>
        <p:sp>
          <p:nvSpPr>
            <p:cNvPr id="27"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1867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 9</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682751"/>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lnSpc>
                  <a:spcPts val="1600"/>
                </a:lnSpc>
                <a:spcAft>
                  <a:spcPts val="600"/>
                </a:spcAft>
                <a:buClr>
                  <a:srgbClr val="193EB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cases variable is assigned as a set type from 1 to 6.</a:t>
              </a:r>
            </a:p>
            <a:p>
              <a:pPr marL="182563" indent="-182563" latinLnBrk="0">
                <a:lnSpc>
                  <a:spcPts val="1600"/>
                </a:lnSpc>
                <a:spcAft>
                  <a:spcPts val="600"/>
                </a:spcAft>
                <a:buClr>
                  <a:srgbClr val="193EB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Multiply the two cases. Then, the combination of two numbers is assigned as a set type. All cases are returned without duplicates.</a:t>
              </a:r>
            </a:p>
          </p:txBody>
        </p:sp>
      </p:grpSp>
      <p:grpSp>
        <p:nvGrpSpPr>
          <p:cNvPr id="2" name="그룹 1"/>
          <p:cNvGrpSpPr/>
          <p:nvPr/>
        </p:nvGrpSpPr>
        <p:grpSpPr>
          <a:xfrm>
            <a:off x="550107" y="2235973"/>
            <a:ext cx="8830800" cy="2286829"/>
            <a:chOff x="550107" y="2214871"/>
            <a:chExt cx="8830800" cy="2286829"/>
          </a:xfrm>
        </p:grpSpPr>
        <p:pic>
          <p:nvPicPr>
            <p:cNvPr id="5" name="그림 4" descr="텍스트이(가) 표시된 사진&#10;&#10;자동 생성된 설명">
              <a:extLst>
                <a:ext uri="{FF2B5EF4-FFF2-40B4-BE49-F238E27FC236}">
                  <a16:creationId xmlns="" xmlns:a16="http://schemas.microsoft.com/office/drawing/2014/main" id="{CC99DE2B-4B59-41F7-A185-AA619CB67C81}"/>
                </a:ext>
              </a:extLst>
            </p:cNvPr>
            <p:cNvPicPr>
              <a:picLocks noChangeAspect="1"/>
            </p:cNvPicPr>
            <p:nvPr/>
          </p:nvPicPr>
          <p:blipFill>
            <a:blip r:embed="rId5"/>
            <a:stretch>
              <a:fillRect/>
            </a:stretch>
          </p:blipFill>
          <p:spPr>
            <a:xfrm>
              <a:off x="550107" y="2214871"/>
              <a:ext cx="8830800" cy="2286829"/>
            </a:xfrm>
            <a:prstGeom prst="rect">
              <a:avLst/>
            </a:prstGeom>
          </p:spPr>
        </p:pic>
        <p:sp>
          <p:nvSpPr>
            <p:cNvPr id="18" name="직사각형 17"/>
            <p:cNvSpPr/>
            <p:nvPr/>
          </p:nvSpPr>
          <p:spPr>
            <a:xfrm>
              <a:off x="3568475" y="2932186"/>
              <a:ext cx="2605905" cy="174727"/>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Product set using double for loop</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19" name="직사각형 18"/>
            <p:cNvSpPr/>
            <p:nvPr/>
          </p:nvSpPr>
          <p:spPr>
            <a:xfrm>
              <a:off x="3568474" y="3373868"/>
              <a:ext cx="2605905" cy="174727"/>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Integers from 1 to 6 on the die</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0" name="직사각형 19"/>
            <p:cNvSpPr/>
            <p:nvPr/>
          </p:nvSpPr>
          <p:spPr>
            <a:xfrm>
              <a:off x="3828725" y="3537974"/>
              <a:ext cx="2605905" cy="174727"/>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Get product_set for case</a:t>
              </a:r>
              <a:endParaRPr lang="x-none" altLang="ko-KR" sz="1100" i="1" dirty="0">
                <a:solidFill>
                  <a:srgbClr val="3F999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55376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p:cNvGrpSpPr/>
          <p:nvPr/>
        </p:nvGrpSpPr>
        <p:grpSpPr>
          <a:xfrm>
            <a:off x="451456" y="435607"/>
            <a:ext cx="4619519" cy="277000"/>
            <a:chOff x="451456" y="435607"/>
            <a:chExt cx="4619519" cy="277000"/>
          </a:xfrm>
        </p:grpSpPr>
        <p:sp>
          <p:nvSpPr>
            <p:cNvPr id="8"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9" name="직사각형 8">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Tree>
    <p:extLst>
      <p:ext uri="{BB962C8B-B14F-4D97-AF65-F5344CB8AC3E}">
        <p14:creationId xmlns:p14="http://schemas.microsoft.com/office/powerpoint/2010/main" val="7919041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17</a:t>
              </a:r>
              <a:endPar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33786265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 xmlns:a16="http://schemas.microsoft.com/office/drawing/2014/main"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 xmlns:a16="http://schemas.microsoft.com/office/drawing/2014/main"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 xmlns:a16="http://schemas.microsoft.com/office/drawing/2014/main"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17</a:t>
              </a:r>
              <a:endPar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22043582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 xmlns:a16="http://schemas.microsoft.com/office/drawing/2014/main" id="{7542A997-2C7A-4AC1-BD8F-67D53CF6B113}"/>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 xmlns:a16="http://schemas.microsoft.com/office/drawing/2014/main" id="{3901F440-7A12-4428-8A4F-1D9DF459BC3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 xmlns:a16="http://schemas.microsoft.com/office/drawing/2014/main" id="{88955468-9D2C-44AB-9952-5D30BE9719C3}"/>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17</a:t>
              </a:r>
              <a:endPar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Q1.</a:t>
            </a:r>
          </a:p>
        </p:txBody>
      </p:sp>
      <p:sp>
        <p:nvSpPr>
          <p:cNvPr id="6" name="직사각형 5">
            <a:extLst>
              <a:ext uri="{FF2B5EF4-FFF2-40B4-BE49-F238E27FC236}">
                <a16:creationId xmlns="" xmlns:a16="http://schemas.microsoft.com/office/drawing/2014/main" id="{6D5B003C-573B-4BFF-AC16-2D36B1D29ADC}"/>
              </a:ext>
            </a:extLst>
          </p:cNvPr>
          <p:cNvSpPr/>
          <p:nvPr/>
        </p:nvSpPr>
        <p:spPr>
          <a:xfrm>
            <a:off x="1305295" y="1356451"/>
            <a:ext cx="8009724" cy="538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lnSpc>
                <a:spcPts val="1400"/>
              </a:lnSpc>
            </a:pPr>
            <a:r>
              <a:rPr lang="en-US" altLang="ko-KR" sz="1250" dirty="0">
                <a:solidFill>
                  <a:schemeClr val="tx1"/>
                </a:solidFill>
                <a:latin typeface="SamsungOne 400" panose="020B0503030303020204" pitchFamily="34" charset="0"/>
                <a:ea typeface="SamsungOne 400" panose="020B0503030303020204" pitchFamily="34" charset="0"/>
              </a:rPr>
              <a:t>Let the user input three integers a, b, and c. And print the average, maximum, and minimum values of these three numbers as follows. In this case, mean3(a, b, c), max3(a, b, c), min3(a, b, c) that takes three numbers as parameters and returns the average, maximum, and minimum values of these three numbers. Define and call each function.</a:t>
            </a:r>
          </a:p>
        </p:txBody>
      </p:sp>
      <p:grpSp>
        <p:nvGrpSpPr>
          <p:cNvPr id="2" name="그룹 1"/>
          <p:cNvGrpSpPr/>
          <p:nvPr/>
        </p:nvGrpSpPr>
        <p:grpSpPr>
          <a:xfrm>
            <a:off x="582342" y="2176570"/>
            <a:ext cx="8631076" cy="1168078"/>
            <a:chOff x="589962" y="2283250"/>
            <a:chExt cx="8631076" cy="1168078"/>
          </a:xfrm>
        </p:grpSpPr>
        <p:sp>
          <p:nvSpPr>
            <p:cNvPr id="13" name="TextBox 12">
              <a:extLst>
                <a:ext uri="{FF2B5EF4-FFF2-40B4-BE49-F238E27FC236}">
                  <a16:creationId xmlns="" xmlns:a16="http://schemas.microsoft.com/office/drawing/2014/main" id="{FCF9EF0A-EFDF-4513-9257-DE98E20D6077}"/>
                </a:ext>
              </a:extLst>
            </p:cNvPr>
            <p:cNvSpPr txBox="1"/>
            <p:nvPr/>
          </p:nvSpPr>
          <p:spPr>
            <a:xfrm>
              <a:off x="589962" y="2283250"/>
              <a:ext cx="8631076"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Output Example</a:t>
              </a:r>
              <a:r>
                <a:rPr lang="ko-KR" altLang="en-US" sz="1300" b="1" dirty="0">
                  <a:solidFill>
                    <a:srgbClr val="1429A0"/>
                  </a:solidFill>
                  <a:latin typeface="SamsungOne 400" panose="020B0503030303020204" pitchFamily="34" charset="0"/>
                  <a:ea typeface="SamsungOne 400" panose="020B0503030303020204" pitchFamily="34" charset="0"/>
                  <a:cs typeface="+mn-cs"/>
                  <a:sym typeface="Arial"/>
                </a:rPr>
                <a:t> </a:t>
              </a:r>
              <a:endParaRPr lang="en-US" altLang="ko-KR" sz="1300" b="1" dirty="0">
                <a:solidFill>
                  <a:srgbClr val="1429A0"/>
                </a:solidFill>
                <a:latin typeface="SamsungOne 400" panose="020B0503030303020204" pitchFamily="34" charset="0"/>
                <a:ea typeface="SamsungOne 400" panose="020B0503030303020204" pitchFamily="34" charset="0"/>
                <a:cs typeface="+mn-cs"/>
                <a:sym typeface="Arial"/>
              </a:endParaRPr>
            </a:p>
          </p:txBody>
        </p:sp>
        <p:sp>
          <p:nvSpPr>
            <p:cNvPr id="15" name="직사각형 14"/>
            <p:cNvSpPr/>
            <p:nvPr/>
          </p:nvSpPr>
          <p:spPr>
            <a:xfrm>
              <a:off x="664809" y="2592276"/>
              <a:ext cx="4287020" cy="859052"/>
            </a:xfrm>
            <a:prstGeom prst="rect">
              <a:avLst/>
            </a:prstGeom>
            <a:solidFill>
              <a:schemeClr val="bg1"/>
            </a:solidFill>
          </p:spPr>
          <p:txBody>
            <a:bodyPr wrap="none" lIns="0" tIns="0" rIns="0" bIns="0" anchor="ctr">
              <a:noAutofit/>
            </a:bodyPr>
            <a:lstStyle/>
            <a:p>
              <a:pPr marL="92075"/>
              <a:r>
                <a:rPr lang="en-US" altLang="ko-KR" sz="1300" dirty="0">
                  <a:latin typeface="D2Coding" panose="020B0609020101020101" pitchFamily="49" charset="-127"/>
                  <a:ea typeface="D2Coding" panose="020B0609020101020101" pitchFamily="49" charset="-127"/>
                </a:rPr>
                <a:t>Enter three numbers</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9</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2</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6</a:t>
              </a:r>
            </a:p>
            <a:p>
              <a:pPr marL="92075"/>
              <a:r>
                <a:rPr lang="en-US" altLang="ko-KR" sz="1300" dirty="0">
                  <a:latin typeface="D2Coding" panose="020B0609020101020101" pitchFamily="49" charset="-127"/>
                  <a:ea typeface="D2Coding" panose="020B0609020101020101" pitchFamily="49" charset="-127"/>
                </a:rPr>
                <a:t>The average value of 9, 2, 6 is 5.666666666666667</a:t>
              </a:r>
            </a:p>
            <a:p>
              <a:pPr marL="92075"/>
              <a:r>
                <a:rPr lang="en-US" altLang="ko-KR" sz="1300" dirty="0">
                  <a:latin typeface="D2Coding" panose="020B0609020101020101" pitchFamily="49" charset="-127"/>
                  <a:ea typeface="D2Coding" panose="020B0609020101020101" pitchFamily="49" charset="-127"/>
                </a:rPr>
                <a:t>The maximum value of 9, 2, 6 is 9</a:t>
              </a:r>
              <a:endParaRPr lang="x-none" altLang="ko-KR" sz="1300" dirty="0">
                <a:latin typeface="D2Coding" panose="020B0609020101020101" pitchFamily="49" charset="-127"/>
                <a:ea typeface="D2Coding" panose="020B0609020101020101" pitchFamily="49" charset="-127"/>
              </a:endParaRPr>
            </a:p>
            <a:p>
              <a:pPr marL="92075"/>
              <a:r>
                <a:rPr lang="en-US" altLang="ko-KR" sz="1300" dirty="0">
                  <a:latin typeface="D2Coding" panose="020B0609020101020101" pitchFamily="49" charset="-127"/>
                  <a:ea typeface="D2Coding" panose="020B0609020101020101" pitchFamily="49" charset="-127"/>
                </a:rPr>
                <a:t>The minimum value of 9, 2, 6 is 2</a:t>
              </a:r>
              <a:endParaRPr lang="x-none" altLang="ko-KR" sz="13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1495675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819135" y="2965214"/>
            <a:ext cx="8267731" cy="989127"/>
            <a:chOff x="980167" y="2522336"/>
            <a:chExt cx="8267731" cy="989127"/>
          </a:xfrm>
        </p:grpSpPr>
        <p:sp>
          <p:nvSpPr>
            <p:cNvPr id="6" name="직사각형 5">
              <a:extLst>
                <a:ext uri="{FF2B5EF4-FFF2-40B4-BE49-F238E27FC236}">
                  <a16:creationId xmlns:lc="http://schemas.openxmlformats.org/drawingml/2006/lockedCanvas" xmlns:a16="http://schemas.microsoft.com/office/drawing/2014/main" xmln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prstClr val="black"/>
                  </a:solidFill>
                  <a:latin typeface="Samsung Sharp Sans" pitchFamily="2" charset="0"/>
                  <a:cs typeface="Samsung Sharp Sans" pitchFamily="2" charset="0"/>
                </a:rPr>
                <a:t>Recursion Function</a:t>
              </a:r>
              <a:r>
                <a:rPr lang="ko-KR" altLang="en-US" sz="4000" dirty="0">
                  <a:solidFill>
                    <a:prstClr val="black"/>
                  </a:solidFill>
                  <a:latin typeface="Samsung Sharp Sans" pitchFamily="2" charset="0"/>
                  <a:cs typeface="Samsung Sharp Sans" pitchFamily="2" charset="0"/>
                </a:rPr>
                <a:t> </a:t>
              </a:r>
              <a:r>
                <a:rPr lang="en-US" altLang="ko-KR" sz="4000" dirty="0">
                  <a:solidFill>
                    <a:prstClr val="black"/>
                  </a:solidFill>
                  <a:latin typeface="Samsung Sharp Sans" pitchFamily="2" charset="0"/>
                  <a:cs typeface="Samsung Sharp Sans" pitchFamily="2" charset="0"/>
                </a:rPr>
                <a:t>Call</a:t>
              </a:r>
              <a:endParaRPr lang="ko-KR" altLang="en-US" sz="4000" dirty="0">
                <a:solidFill>
                  <a:prstClr val="black"/>
                </a:solidFill>
                <a:latin typeface="Samsung Sharp Sans" pitchFamily="2" charset="0"/>
                <a:cs typeface="Samsung Sharp Sans" pitchFamily="2" charset="0"/>
              </a:endParaRPr>
            </a:p>
          </p:txBody>
        </p:sp>
        <p:sp>
          <p:nvSpPr>
            <p:cNvPr id="7" name="직사각형 6">
              <a:extLst>
                <a:ext uri="{FF2B5EF4-FFF2-40B4-BE49-F238E27FC236}">
                  <a16:creationId xmlns:lc="http://schemas.openxmlformats.org/drawingml/2006/lockedCanvas" xmlns:a16="http://schemas.microsoft.com/office/drawing/2014/main" xmln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18.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6416985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13" name="직사각형 12">
            <a:extLst>
              <a:ext uri="{FF2B5EF4-FFF2-40B4-BE49-F238E27FC236}">
                <a16:creationId xmlns="" xmlns:a16="http://schemas.microsoft.com/office/drawing/2014/main" id="{6E9E3539-7A09-4457-B857-24687F94E0DE}"/>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3" name="그룹 2"/>
          <p:cNvGrpSpPr/>
          <p:nvPr/>
        </p:nvGrpSpPr>
        <p:grpSpPr>
          <a:xfrm>
            <a:off x="441747" y="1504783"/>
            <a:ext cx="8902281" cy="233767"/>
            <a:chOff x="441747" y="1504783"/>
            <a:chExt cx="8902281" cy="233767"/>
          </a:xfrm>
        </p:grpSpPr>
        <p:sp>
          <p:nvSpPr>
            <p:cNvPr id="14" name="직사각형 13">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5"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grpSp>
        <p:nvGrpSpPr>
          <p:cNvPr id="2" name="그룹 1"/>
          <p:cNvGrpSpPr/>
          <p:nvPr/>
        </p:nvGrpSpPr>
        <p:grpSpPr>
          <a:xfrm>
            <a:off x="711198" y="1834974"/>
            <a:ext cx="8632827" cy="2265760"/>
            <a:chOff x="711198" y="1891243"/>
            <a:chExt cx="8632827" cy="2473357"/>
          </a:xfrm>
        </p:grpSpPr>
        <p:sp>
          <p:nvSpPr>
            <p:cNvPr id="16" name="직사각형 15">
              <a:extLst>
                <a:ext uri="{FF2B5EF4-FFF2-40B4-BE49-F238E27FC236}">
                  <a16:creationId xmlns="" xmlns:a16="http://schemas.microsoft.com/office/drawing/2014/main"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be able to use recursive functions.</a:t>
              </a:r>
            </a:p>
          </p:txBody>
        </p:sp>
        <p:sp>
          <p:nvSpPr>
            <p:cNvPr id="17" name="직사각형 16">
              <a:extLst>
                <a:ext uri="{FF2B5EF4-FFF2-40B4-BE49-F238E27FC236}">
                  <a16:creationId xmlns="" xmlns:a16="http://schemas.microsoft.com/office/drawing/2014/main" id="{378E69BB-5596-4063-89A0-98BD99082961}"/>
                </a:ext>
              </a:extLst>
            </p:cNvPr>
            <p:cNvSpPr/>
            <p:nvPr/>
          </p:nvSpPr>
          <p:spPr>
            <a:xfrm>
              <a:off x="711200" y="248538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concept of factorial and be able to implement factorial with iterative statements.</a:t>
              </a:r>
            </a:p>
          </p:txBody>
        </p:sp>
        <p:sp>
          <p:nvSpPr>
            <p:cNvPr id="18" name="직사각형 17">
              <a:extLst>
                <a:ext uri="{FF2B5EF4-FFF2-40B4-BE49-F238E27FC236}">
                  <a16:creationId xmlns="" xmlns:a16="http://schemas.microsoft.com/office/drawing/2014/main" id="{378E69BB-5596-4063-89A0-98BD99082961}"/>
                </a:ext>
              </a:extLst>
            </p:cNvPr>
            <p:cNvSpPr/>
            <p:nvPr/>
          </p:nvSpPr>
          <p:spPr>
            <a:xfrm>
              <a:off x="711200" y="307953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implement factorial and Fibonacci functions through recursive calls rather than loops.</a:t>
              </a:r>
            </a:p>
          </p:txBody>
        </p:sp>
        <p:sp>
          <p:nvSpPr>
            <p:cNvPr id="19" name="직사각형 18">
              <a:extLst>
                <a:ext uri="{FF2B5EF4-FFF2-40B4-BE49-F238E27FC236}">
                  <a16:creationId xmlns="" xmlns:a16="http://schemas.microsoft.com/office/drawing/2014/main" id="{378E69BB-5596-4063-89A0-98BD99082961}"/>
                </a:ext>
              </a:extLst>
            </p:cNvPr>
            <p:cNvSpPr/>
            <p:nvPr/>
          </p:nvSpPr>
          <p:spPr>
            <a:xfrm>
              <a:off x="711200" y="3673678"/>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shortcomings of recursive functions and be able to implement faster Fibonacci sequences through memoization.</a:t>
              </a:r>
            </a:p>
          </p:txBody>
        </p:sp>
      </p:grpSp>
    </p:spTree>
    <p:extLst>
      <p:ext uri="{BB962C8B-B14F-4D97-AF65-F5344CB8AC3E}">
        <p14:creationId xmlns:p14="http://schemas.microsoft.com/office/powerpoint/2010/main" val="4275941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451456" y="435607"/>
            <a:ext cx="4619519" cy="277000"/>
            <a:chOff x="451456" y="435607"/>
            <a:chExt cx="4619519" cy="277000"/>
          </a:xfrm>
        </p:grpSpPr>
        <p:sp>
          <p:nvSpPr>
            <p:cNvPr id="9"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12" name="직사각형 11">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325830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 xmlns:a16="http://schemas.microsoft.com/office/drawing/2014/main" id="{984F8C8F-7043-44DF-886E-249096684907}"/>
              </a:ext>
            </a:extLst>
          </p:cNvPr>
          <p:cNvSpPr/>
          <p:nvPr/>
        </p:nvSpPr>
        <p:spPr>
          <a:xfrm>
            <a:off x="711202" y="1810852"/>
            <a:ext cx="8608297" cy="141096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6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solve the problem by calling a function itself. </a:t>
            </a:r>
          </a:p>
          <a:p>
            <a:pPr marL="285750" indent="-285750" defTabSz="457200">
              <a:spcAft>
                <a:spcPts val="6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implement factorial in a loop statement to check the efficiency of recursive functions.</a:t>
            </a:r>
          </a:p>
          <a:p>
            <a:pPr marL="285750" indent="-285750" defTabSz="457200">
              <a:spcAft>
                <a:spcPts val="6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create a recursive function and call this function to find the factorial and Fibonacci numbers.</a:t>
            </a:r>
          </a:p>
          <a:p>
            <a:pPr marL="285750" indent="-285750" defTabSz="457200">
              <a:spcAft>
                <a:spcPts val="6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the disadvantages and limitations of recursive calls, and how to implement the Fibonacci sequence in a better way through memoization.</a:t>
            </a:r>
          </a:p>
        </p:txBody>
      </p:sp>
      <p:grpSp>
        <p:nvGrpSpPr>
          <p:cNvPr id="5" name="그룹 4"/>
          <p:cNvGrpSpPr/>
          <p:nvPr/>
        </p:nvGrpSpPr>
        <p:grpSpPr>
          <a:xfrm>
            <a:off x="450000" y="3450506"/>
            <a:ext cx="6441669" cy="233767"/>
            <a:chOff x="566345" y="4077006"/>
            <a:chExt cx="6441669" cy="233767"/>
          </a:xfrm>
        </p:grpSpPr>
        <p:sp>
          <p:nvSpPr>
            <p:cNvPr id="26" name="직사각형 25">
              <a:extLst>
                <a:ext uri="{FF2B5EF4-FFF2-40B4-BE49-F238E27FC236}">
                  <a16:creationId xmlns="" xmlns:a16="http://schemas.microsoft.com/office/drawing/2014/main" id="{B277F73B-F3BE-4FBB-9570-B55D7EB14AE2}"/>
                </a:ext>
              </a:extLst>
            </p:cNvPr>
            <p:cNvSpPr/>
            <p:nvPr/>
          </p:nvSpPr>
          <p:spPr>
            <a:xfrm>
              <a:off x="834144" y="4086838"/>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cs typeface="Samsung Sharp Sans" pitchFamily="2" charset="0"/>
                </a:rPr>
                <a:t>Concepts You Will Need to Know From Previous Units</a:t>
              </a:r>
            </a:p>
          </p:txBody>
        </p:sp>
        <p:sp>
          <p:nvSpPr>
            <p:cNvPr id="27" name="AutoShape 2">
              <a:extLst>
                <a:ext uri="{FF2B5EF4-FFF2-40B4-BE49-F238E27FC236}">
                  <a16:creationId xmlns="" xmlns:a16="http://schemas.microsoft.com/office/drawing/2014/main" id="{D823C7A5-826A-44A8-95D9-C0F252B3EE3B}"/>
                </a:ext>
              </a:extLst>
            </p:cNvPr>
            <p:cNvSpPr>
              <a:spLocks noChangeAspect="1"/>
            </p:cNvSpPr>
            <p:nvPr/>
          </p:nvSpPr>
          <p:spPr bwMode="auto">
            <a:xfrm>
              <a:off x="566345" y="4077006"/>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9" name="그룹 8"/>
          <p:cNvGrpSpPr/>
          <p:nvPr/>
        </p:nvGrpSpPr>
        <p:grpSpPr>
          <a:xfrm>
            <a:off x="711202" y="3770142"/>
            <a:ext cx="8604814" cy="1543386"/>
            <a:chOff x="711202" y="3749040"/>
            <a:chExt cx="8604814" cy="1543386"/>
          </a:xfrm>
        </p:grpSpPr>
        <p:sp>
          <p:nvSpPr>
            <p:cNvPr id="28" name="직사각형 27">
              <a:extLst>
                <a:ext uri="{FF2B5EF4-FFF2-40B4-BE49-F238E27FC236}">
                  <a16:creationId xmlns="" xmlns:a16="http://schemas.microsoft.com/office/drawing/2014/main" id="{004B4F40-927A-45B5-951C-F206A80ECF03}"/>
                </a:ext>
              </a:extLst>
            </p:cNvPr>
            <p:cNvSpPr/>
            <p:nvPr/>
          </p:nvSpPr>
          <p:spPr>
            <a:xfrm>
              <a:off x="711202" y="3749040"/>
              <a:ext cx="8604814" cy="386863"/>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How to define and call user-defined functions using the def statement.</a:t>
              </a:r>
            </a:p>
          </p:txBody>
        </p:sp>
        <p:sp>
          <p:nvSpPr>
            <p:cNvPr id="29" name="직사각형 28">
              <a:extLst>
                <a:ext uri="{FF2B5EF4-FFF2-40B4-BE49-F238E27FC236}">
                  <a16:creationId xmlns="" xmlns:a16="http://schemas.microsoft.com/office/drawing/2014/main" id="{004B4F40-927A-45B5-951C-F206A80ECF03}"/>
                </a:ext>
              </a:extLst>
            </p:cNvPr>
            <p:cNvSpPr/>
            <p:nvPr/>
          </p:nvSpPr>
          <p:spPr>
            <a:xfrm>
              <a:off x="711202" y="4223018"/>
              <a:ext cx="8604814" cy="56654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How to pass values to functions efficiently using variable parameters, default parameters, and keyword parameters.</a:t>
              </a:r>
            </a:p>
          </p:txBody>
        </p:sp>
        <p:sp>
          <p:nvSpPr>
            <p:cNvPr id="30" name="직사각형 29">
              <a:extLst>
                <a:ext uri="{FF2B5EF4-FFF2-40B4-BE49-F238E27FC236}">
                  <a16:creationId xmlns="" xmlns:a16="http://schemas.microsoft.com/office/drawing/2014/main" id="{004B4F40-927A-45B5-951C-F206A80ECF03}"/>
                </a:ext>
              </a:extLst>
            </p:cNvPr>
            <p:cNvSpPr/>
            <p:nvPr/>
          </p:nvSpPr>
          <p:spPr>
            <a:xfrm>
              <a:off x="711202" y="4876675"/>
              <a:ext cx="8604814" cy="41575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How to return multiple values using the return statement of a function.</a:t>
              </a:r>
            </a:p>
          </p:txBody>
        </p:sp>
      </p:grpSp>
      <p:sp>
        <p:nvSpPr>
          <p:cNvPr id="31" name="직사각형 30">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32" name="직사각형 31">
            <a:extLst>
              <a:ext uri="{FF2B5EF4-FFF2-40B4-BE49-F238E27FC236}">
                <a16:creationId xmlns="" xmlns:a16="http://schemas.microsoft.com/office/drawing/2014/main" id="{6E9E3539-7A09-4457-B857-24687F94E0DE}"/>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16" name="그룹 15"/>
          <p:cNvGrpSpPr/>
          <p:nvPr/>
        </p:nvGrpSpPr>
        <p:grpSpPr>
          <a:xfrm>
            <a:off x="441747" y="1504783"/>
            <a:ext cx="8902281" cy="233767"/>
            <a:chOff x="441747" y="1504783"/>
            <a:chExt cx="8902281" cy="233767"/>
          </a:xfrm>
        </p:grpSpPr>
        <p:sp>
          <p:nvSpPr>
            <p:cNvPr id="17" name="직사각형 16">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cs typeface="Samsung Sharp Sans" pitchFamily="2" charset="0"/>
                </a:rPr>
                <a:t>Lesson </a:t>
              </a:r>
              <a:r>
                <a:rPr lang="en-US" altLang="ko-KR" sz="1400" b="1" dirty="0" smtClean="0">
                  <a:solidFill>
                    <a:schemeClr val="tx1">
                      <a:lumMod val="95000"/>
                      <a:lumOff val="5000"/>
                    </a:schemeClr>
                  </a:solidFill>
                  <a:latin typeface="Samsung Sharp Sans" pitchFamily="2" charset="0"/>
                  <a:cs typeface="Samsung Sharp Sans" pitchFamily="2" charset="0"/>
                </a:rPr>
                <a:t>overview</a:t>
              </a:r>
              <a:endPar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8"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spTree>
    <p:extLst>
      <p:ext uri="{BB962C8B-B14F-4D97-AF65-F5344CB8AC3E}">
        <p14:creationId xmlns:p14="http://schemas.microsoft.com/office/powerpoint/2010/main" val="7106825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4B906A48-6E01-497A-BFFC-56175B66AEB4}"/>
              </a:ext>
            </a:extLst>
          </p:cNvPr>
          <p:cNvSpPr/>
          <p:nvPr/>
        </p:nvSpPr>
        <p:spPr>
          <a:xfrm>
            <a:off x="562574" y="185555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 name="그룹 1">
            <a:extLst>
              <a:ext uri="{FF2B5EF4-FFF2-40B4-BE49-F238E27FC236}">
                <a16:creationId xmlns="" xmlns:a16="http://schemas.microsoft.com/office/drawing/2014/main" id="{1B6CA029-B804-4D0C-9382-239F5B27223A}"/>
              </a:ext>
            </a:extLst>
          </p:cNvPr>
          <p:cNvGrpSpPr/>
          <p:nvPr/>
        </p:nvGrpSpPr>
        <p:grpSpPr>
          <a:xfrm>
            <a:off x="2063437" y="2791559"/>
            <a:ext cx="5779126" cy="2473287"/>
            <a:chOff x="1779775" y="2658389"/>
            <a:chExt cx="5779126" cy="2473287"/>
          </a:xfrm>
        </p:grpSpPr>
        <p:grpSp>
          <p:nvGrpSpPr>
            <p:cNvPr id="4" name="그룹 3">
              <a:extLst>
                <a:ext uri="{FF2B5EF4-FFF2-40B4-BE49-F238E27FC236}">
                  <a16:creationId xmlns="" xmlns:a16="http://schemas.microsoft.com/office/drawing/2014/main" id="{719CB275-9A35-49AD-BF19-659CB59F2FD2}"/>
                </a:ext>
              </a:extLst>
            </p:cNvPr>
            <p:cNvGrpSpPr/>
            <p:nvPr/>
          </p:nvGrpSpPr>
          <p:grpSpPr>
            <a:xfrm>
              <a:off x="4842613" y="2658389"/>
              <a:ext cx="2671776" cy="1103649"/>
              <a:chOff x="3621638" y="2597349"/>
              <a:chExt cx="2671776" cy="1103649"/>
            </a:xfrm>
          </p:grpSpPr>
          <p:grpSp>
            <p:nvGrpSpPr>
              <p:cNvPr id="28" name="그룹 27">
                <a:extLst>
                  <a:ext uri="{FF2B5EF4-FFF2-40B4-BE49-F238E27FC236}">
                    <a16:creationId xmlns="" xmlns:a16="http://schemas.microsoft.com/office/drawing/2014/main"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 xmlns:a16="http://schemas.microsoft.com/office/drawing/2014/main"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6" name="모서리가 둥근 직사각형 26">
                  <a:extLst>
                    <a:ext uri="{FF2B5EF4-FFF2-40B4-BE49-F238E27FC236}">
                      <a16:creationId xmlns="" xmlns:a16="http://schemas.microsoft.com/office/drawing/2014/main"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0" name="직사각형 29">
                <a:extLst>
                  <a:ext uri="{FF2B5EF4-FFF2-40B4-BE49-F238E27FC236}">
                    <a16:creationId xmlns="" xmlns:a16="http://schemas.microsoft.com/office/drawing/2014/main"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Factorial</a:t>
                </a:r>
              </a:p>
            </p:txBody>
          </p:sp>
        </p:grpSp>
        <p:grpSp>
          <p:nvGrpSpPr>
            <p:cNvPr id="3" name="그룹 2">
              <a:extLst>
                <a:ext uri="{FF2B5EF4-FFF2-40B4-BE49-F238E27FC236}">
                  <a16:creationId xmlns="" xmlns:a16="http://schemas.microsoft.com/office/drawing/2014/main" id="{E64A22A4-35A5-4D58-A2C4-FD20F13CAA73}"/>
                </a:ext>
              </a:extLst>
            </p:cNvPr>
            <p:cNvGrpSpPr/>
            <p:nvPr/>
          </p:nvGrpSpPr>
          <p:grpSpPr>
            <a:xfrm>
              <a:off x="1779775" y="2658389"/>
              <a:ext cx="2671776" cy="1103649"/>
              <a:chOff x="558800" y="2598858"/>
              <a:chExt cx="2671776" cy="1103649"/>
            </a:xfrm>
          </p:grpSpPr>
          <p:grpSp>
            <p:nvGrpSpPr>
              <p:cNvPr id="27" name="그룹 26">
                <a:extLst>
                  <a:ext uri="{FF2B5EF4-FFF2-40B4-BE49-F238E27FC236}">
                    <a16:creationId xmlns="" xmlns:a16="http://schemas.microsoft.com/office/drawing/2014/main"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 xmlns:a16="http://schemas.microsoft.com/office/drawing/2014/main"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9" name="모서리가 둥근 직사각형 22">
                  <a:extLst>
                    <a:ext uri="{FF2B5EF4-FFF2-40B4-BE49-F238E27FC236}">
                      <a16:creationId xmlns="" xmlns:a16="http://schemas.microsoft.com/office/drawing/2014/main"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1" name="직사각형 30">
                <a:extLst>
                  <a:ext uri="{FF2B5EF4-FFF2-40B4-BE49-F238E27FC236}">
                    <a16:creationId xmlns="" xmlns:a16="http://schemas.microsoft.com/office/drawing/2014/main"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Recursive Call</a:t>
                </a:r>
                <a:endParaRPr lang="ko-KR" altLang="en-US" sz="2000" b="1" dirty="0">
                  <a:solidFill>
                    <a:srgbClr val="0D0D0D"/>
                  </a:solidFill>
                  <a:latin typeface="SamsungOne 700" panose="020B0803030303020204" pitchFamily="34" charset="0"/>
                </a:endParaRPr>
              </a:p>
            </p:txBody>
          </p:sp>
        </p:grpSp>
        <p:grpSp>
          <p:nvGrpSpPr>
            <p:cNvPr id="25" name="그룹 24">
              <a:extLst>
                <a:ext uri="{FF2B5EF4-FFF2-40B4-BE49-F238E27FC236}">
                  <a16:creationId xmlns="" xmlns:a16="http://schemas.microsoft.com/office/drawing/2014/main" id="{15D56F5E-81B8-45DA-8C3B-B7FC38D937EB}"/>
                </a:ext>
              </a:extLst>
            </p:cNvPr>
            <p:cNvGrpSpPr/>
            <p:nvPr/>
          </p:nvGrpSpPr>
          <p:grpSpPr>
            <a:xfrm>
              <a:off x="4887125" y="4028027"/>
              <a:ext cx="2671776" cy="1103649"/>
              <a:chOff x="3621638" y="2597349"/>
              <a:chExt cx="2671776" cy="1103649"/>
            </a:xfrm>
          </p:grpSpPr>
          <p:grpSp>
            <p:nvGrpSpPr>
              <p:cNvPr id="41" name="그룹 40">
                <a:extLst>
                  <a:ext uri="{FF2B5EF4-FFF2-40B4-BE49-F238E27FC236}">
                    <a16:creationId xmlns="" xmlns:a16="http://schemas.microsoft.com/office/drawing/2014/main"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 xmlns:a16="http://schemas.microsoft.com/office/drawing/2014/main"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44" name="모서리가 둥근 직사각형 26">
                  <a:extLst>
                    <a:ext uri="{FF2B5EF4-FFF2-40B4-BE49-F238E27FC236}">
                      <a16:creationId xmlns="" xmlns:a16="http://schemas.microsoft.com/office/drawing/2014/main"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42" name="직사각형 41">
                <a:extLst>
                  <a:ext uri="{FF2B5EF4-FFF2-40B4-BE49-F238E27FC236}">
                    <a16:creationId xmlns="" xmlns:a16="http://schemas.microsoft.com/office/drawing/2014/main"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memoization</a:t>
                </a:r>
                <a:endParaRPr lang="ko-KR" altLang="en-US" sz="2000" b="1" dirty="0">
                  <a:solidFill>
                    <a:srgbClr val="0D0D0D"/>
                  </a:solidFill>
                  <a:latin typeface="SamsungOne 700" panose="020B0803030303020204" pitchFamily="34" charset="0"/>
                </a:endParaRPr>
              </a:p>
            </p:txBody>
          </p:sp>
        </p:grpSp>
        <p:grpSp>
          <p:nvGrpSpPr>
            <p:cNvPr id="20" name="그룹 19">
              <a:extLst>
                <a:ext uri="{FF2B5EF4-FFF2-40B4-BE49-F238E27FC236}">
                  <a16:creationId xmlns="" xmlns:a16="http://schemas.microsoft.com/office/drawing/2014/main" id="{A1B1A4FB-89F2-4311-8D73-36B5E8C50DEF}"/>
                </a:ext>
              </a:extLst>
            </p:cNvPr>
            <p:cNvGrpSpPr/>
            <p:nvPr/>
          </p:nvGrpSpPr>
          <p:grpSpPr>
            <a:xfrm>
              <a:off x="1824287" y="4028027"/>
              <a:ext cx="2671776" cy="1103649"/>
              <a:chOff x="3621638" y="2597349"/>
              <a:chExt cx="2671776" cy="1103649"/>
            </a:xfrm>
          </p:grpSpPr>
          <p:grpSp>
            <p:nvGrpSpPr>
              <p:cNvPr id="21" name="그룹 20">
                <a:extLst>
                  <a:ext uri="{FF2B5EF4-FFF2-40B4-BE49-F238E27FC236}">
                    <a16:creationId xmlns="" xmlns:a16="http://schemas.microsoft.com/office/drawing/2014/main" id="{EFE5522B-DD38-4B6C-B7D7-AC7959DB0DEB}"/>
                  </a:ext>
                </a:extLst>
              </p:cNvPr>
              <p:cNvGrpSpPr/>
              <p:nvPr/>
            </p:nvGrpSpPr>
            <p:grpSpPr>
              <a:xfrm>
                <a:off x="3621638" y="2597349"/>
                <a:ext cx="2671776" cy="1103649"/>
                <a:chOff x="3621638" y="2382781"/>
                <a:chExt cx="2671776" cy="1145711"/>
              </a:xfrm>
            </p:grpSpPr>
            <p:sp>
              <p:nvSpPr>
                <p:cNvPr id="23" name="모서리가 둥근 직사각형 25">
                  <a:extLst>
                    <a:ext uri="{FF2B5EF4-FFF2-40B4-BE49-F238E27FC236}">
                      <a16:creationId xmlns="" xmlns:a16="http://schemas.microsoft.com/office/drawing/2014/main" id="{1C3F5CB7-C725-4C21-807B-597F73AB6640}"/>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24" name="모서리가 둥근 직사각형 26">
                  <a:extLst>
                    <a:ext uri="{FF2B5EF4-FFF2-40B4-BE49-F238E27FC236}">
                      <a16:creationId xmlns="" xmlns:a16="http://schemas.microsoft.com/office/drawing/2014/main" id="{2D90A583-8A6F-4610-84BA-24D9120092B2}"/>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22" name="직사각형 21">
                <a:extLst>
                  <a:ext uri="{FF2B5EF4-FFF2-40B4-BE49-F238E27FC236}">
                    <a16:creationId xmlns="" xmlns:a16="http://schemas.microsoft.com/office/drawing/2014/main" id="{CC8C06F1-68E9-4B3B-8357-D64CC4AE0CBA}"/>
                  </a:ext>
                </a:extLst>
              </p:cNvPr>
              <p:cNvSpPr/>
              <p:nvPr/>
            </p:nvSpPr>
            <p:spPr>
              <a:xfrm>
                <a:off x="3766559" y="2915778"/>
                <a:ext cx="2451652"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Fibonacci Sequence</a:t>
                </a:r>
                <a:endParaRPr lang="ko-KR" altLang="en-US" sz="2000" b="1" dirty="0">
                  <a:solidFill>
                    <a:srgbClr val="0D0D0D"/>
                  </a:solidFill>
                  <a:latin typeface="SamsungOne 700" panose="020B0803030303020204" pitchFamily="34" charset="0"/>
                </a:endParaRPr>
              </a:p>
            </p:txBody>
          </p:sp>
        </p:grpSp>
      </p:grpSp>
      <p:sp>
        <p:nvSpPr>
          <p:cNvPr id="29" name="직사각형 28">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32" name="직사각형 31">
            <a:extLst>
              <a:ext uri="{FF2B5EF4-FFF2-40B4-BE49-F238E27FC236}">
                <a16:creationId xmlns="" xmlns:a16="http://schemas.microsoft.com/office/drawing/2014/main" id="{6E9E3539-7A09-4457-B857-24687F94E0DE}"/>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Tree>
    <p:extLst>
      <p:ext uri="{BB962C8B-B14F-4D97-AF65-F5344CB8AC3E}">
        <p14:creationId xmlns:p14="http://schemas.microsoft.com/office/powerpoint/2010/main" val="31332735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 xmlns:a16="http://schemas.microsoft.com/office/drawing/2014/main"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Tree>
    <p:extLst>
      <p:ext uri="{BB962C8B-B14F-4D97-AF65-F5344CB8AC3E}">
        <p14:creationId xmlns:p14="http://schemas.microsoft.com/office/powerpoint/2010/main" val="4297444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28D25FAD-BAB0-4335-B78C-B4A20314B28D}"/>
              </a:ext>
            </a:extLst>
          </p:cNvPr>
          <p:cNvGrpSpPr/>
          <p:nvPr/>
        </p:nvGrpSpPr>
        <p:grpSpPr>
          <a:xfrm>
            <a:off x="761817" y="2084432"/>
            <a:ext cx="3272164" cy="3884761"/>
            <a:chOff x="775884" y="2042229"/>
            <a:chExt cx="3272164" cy="3884761"/>
          </a:xfrm>
        </p:grpSpPr>
        <p:pic>
          <p:nvPicPr>
            <p:cNvPr id="4100" name="Picture 4">
              <a:extLst>
                <a:ext uri="{FF2B5EF4-FFF2-40B4-BE49-F238E27FC236}">
                  <a16:creationId xmlns="" xmlns:a16="http://schemas.microsoft.com/office/drawing/2014/main" id="{B39B2742-EBC4-4944-9741-8A5359FF6B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3154" y="2042229"/>
              <a:ext cx="2180260" cy="2409498"/>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 xmlns:a16="http://schemas.microsoft.com/office/drawing/2014/main" id="{8E7EE684-D507-4F27-856A-AA626C0EFB71}"/>
                </a:ext>
              </a:extLst>
            </p:cNvPr>
            <p:cNvPicPr>
              <a:picLocks noChangeAspect="1"/>
            </p:cNvPicPr>
            <p:nvPr/>
          </p:nvPicPr>
          <p:blipFill>
            <a:blip r:embed="rId3"/>
            <a:stretch>
              <a:fillRect/>
            </a:stretch>
          </p:blipFill>
          <p:spPr>
            <a:xfrm>
              <a:off x="775884" y="4544145"/>
              <a:ext cx="3272164" cy="1382845"/>
            </a:xfrm>
            <a:prstGeom prst="rect">
              <a:avLst/>
            </a:prstGeom>
          </p:spPr>
        </p:pic>
        <p:sp>
          <p:nvSpPr>
            <p:cNvPr id="14" name="TextBox 13">
              <a:extLst>
                <a:ext uri="{FF2B5EF4-FFF2-40B4-BE49-F238E27FC236}">
                  <a16:creationId xmlns="" xmlns:a16="http://schemas.microsoft.com/office/drawing/2014/main" id="{18CC27C1-52F4-4E29-B404-23907D6FAA32}"/>
                </a:ext>
              </a:extLst>
            </p:cNvPr>
            <p:cNvSpPr txBox="1"/>
            <p:nvPr/>
          </p:nvSpPr>
          <p:spPr>
            <a:xfrm>
              <a:off x="825805" y="5720480"/>
              <a:ext cx="2888066" cy="16430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defPPr>
                <a:defRPr lang="ko-KR"/>
              </a:defPPr>
              <a:lvl1pPr algn="ctr">
                <a:defRPr sz="1050" b="1">
                  <a:solidFill>
                    <a:schemeClr val="bg1"/>
                  </a:solidFill>
                  <a:latin typeface="SamsungOne 400" panose="020B0503030303020204" pitchFamily="34" charset="0"/>
                  <a:ea typeface="SamsungOne 400" panose="020B05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ko-KR" altLang="en-US" sz="1000" b="0" dirty="0" err="1"/>
                <a:t>https</a:t>
              </a:r>
              <a:r>
                <a:rPr lang="ko-KR" altLang="en-US" sz="1000" b="0" dirty="0"/>
                <a:t>://</a:t>
              </a:r>
              <a:r>
                <a:rPr lang="ko-KR" altLang="en-US" sz="1000" b="0" dirty="0" err="1"/>
                <a:t>www.mdpi.com</a:t>
              </a:r>
              <a:r>
                <a:rPr lang="ko-KR" altLang="en-US" sz="1000" b="0" dirty="0"/>
                <a:t>/2504-3110/5/2/40/</a:t>
              </a:r>
              <a:r>
                <a:rPr lang="ko-KR" altLang="en-US" sz="1000" b="0" dirty="0" err="1"/>
                <a:t>htm</a:t>
              </a:r>
              <a:endParaRPr lang="ko-KR" altLang="en-US" sz="1000" b="0" dirty="0"/>
            </a:p>
          </p:txBody>
        </p:sp>
      </p:grpSp>
      <p:sp>
        <p:nvSpPr>
          <p:cNvPr id="10" name="직사각형 9">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2" name="직사각형 11">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5" name="TextBox 14">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1.1. How do we make a fractal shape?</a:t>
            </a:r>
            <a:endParaRPr lang="ko-KR" altLang="en-US" b="1" dirty="0">
              <a:latin typeface="Samsung Sharp Sans" pitchFamily="2" charset="0"/>
            </a:endParaRPr>
          </a:p>
        </p:txBody>
      </p:sp>
      <p:sp>
        <p:nvSpPr>
          <p:cNvPr id="19" name="직사각형 18">
            <a:extLst>
              <a:ext uri="{FF2B5EF4-FFF2-40B4-BE49-F238E27FC236}">
                <a16:creationId xmlns="" xmlns:a16="http://schemas.microsoft.com/office/drawing/2014/main" id="{F1B12DA7-C15F-4B00-8AB3-088BA5E0B6A4}"/>
              </a:ext>
            </a:extLst>
          </p:cNvPr>
          <p:cNvSpPr/>
          <p:nvPr/>
        </p:nvSpPr>
        <p:spPr>
          <a:xfrm>
            <a:off x="4252403" y="2084432"/>
            <a:ext cx="5215597" cy="2610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Humans have been using computers to solve complex and difficult problems.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There are still difficult problems in this world.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figure on the left is a representative example of a fractal figure. A fractal is a natural phenomenon that exhibits features with repeated self-similarity. This fractal is being used to create natural images such as mountains and clouds in special effects of video.</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Special effects in pictures can be created using these fractals.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 is a difficult problem to express such a fractal figure with computer code. However, there is a way to solve the problem through a technique called a recursion call.</a:t>
            </a:r>
          </a:p>
        </p:txBody>
      </p:sp>
    </p:spTree>
    <p:extLst>
      <p:ext uri="{BB962C8B-B14F-4D97-AF65-F5344CB8AC3E}">
        <p14:creationId xmlns:p14="http://schemas.microsoft.com/office/powerpoint/2010/main" val="16737638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0" name="직사각형 9">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4" name="TextBox 13">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1.2. Tower of Hanoi problem</a:t>
            </a:r>
            <a:endParaRPr lang="ko-KR" altLang="en-US" b="1" dirty="0">
              <a:latin typeface="Samsung Sharp Sans" pitchFamily="2" charset="0"/>
            </a:endParaRPr>
          </a:p>
        </p:txBody>
      </p:sp>
      <p:sp>
        <p:nvSpPr>
          <p:cNvPr id="15" name="직사각형 14">
            <a:extLst>
              <a:ext uri="{FF2B5EF4-FFF2-40B4-BE49-F238E27FC236}">
                <a16:creationId xmlns="" xmlns:a16="http://schemas.microsoft.com/office/drawing/2014/main" id="{F1B12DA7-C15F-4B00-8AB3-088BA5E0B6A4}"/>
              </a:ext>
            </a:extLst>
          </p:cNvPr>
          <p:cNvSpPr/>
          <p:nvPr/>
        </p:nvSpPr>
        <p:spPr>
          <a:xfrm>
            <a:off x="4346917" y="2051504"/>
            <a:ext cx="5135152" cy="2410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Tower of Hanoi problem is a representative problem among the relatively easy ways to solve difficult problems using recursive methods.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Tower of Hanoi is a game in which the disks shown in the picture are moved to other rods according to the rules.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playing this game, there is an optimal number. If there are n disks, you can move all the disks by moving 2^𝑛 -1 times.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don't know the process, you'll have to move more than the optimal number.</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learn the process while making the Tower of Hanoi program.</a:t>
            </a:r>
          </a:p>
        </p:txBody>
      </p:sp>
      <p:grpSp>
        <p:nvGrpSpPr>
          <p:cNvPr id="2" name="그룹 1"/>
          <p:cNvGrpSpPr/>
          <p:nvPr/>
        </p:nvGrpSpPr>
        <p:grpSpPr>
          <a:xfrm>
            <a:off x="559293" y="2068839"/>
            <a:ext cx="3657600" cy="1673166"/>
            <a:chOff x="559293" y="2104009"/>
            <a:chExt cx="3657600" cy="1673166"/>
          </a:xfrm>
        </p:grpSpPr>
        <p:pic>
          <p:nvPicPr>
            <p:cNvPr id="3" name="그림 2" descr="실내, 목재의이(가) 표시된 사진&#10;&#10;자동 생성된 설명">
              <a:extLst>
                <a:ext uri="{FF2B5EF4-FFF2-40B4-BE49-F238E27FC236}">
                  <a16:creationId xmlns="" xmlns:a16="http://schemas.microsoft.com/office/drawing/2014/main" id="{656ED122-1EE2-487E-A3D9-028B9B1CFCDE}"/>
                </a:ext>
              </a:extLst>
            </p:cNvPr>
            <p:cNvPicPr>
              <a:picLocks noChangeAspect="1"/>
            </p:cNvPicPr>
            <p:nvPr/>
          </p:nvPicPr>
          <p:blipFill>
            <a:blip r:embed="rId2"/>
            <a:stretch>
              <a:fillRect/>
            </a:stretch>
          </p:blipFill>
          <p:spPr>
            <a:xfrm>
              <a:off x="604910" y="2144190"/>
              <a:ext cx="3582621" cy="1555612"/>
            </a:xfrm>
            <a:prstGeom prst="rect">
              <a:avLst/>
            </a:prstGeom>
          </p:spPr>
        </p:pic>
        <p:sp>
          <p:nvSpPr>
            <p:cNvPr id="11" name="직사각형 10">
              <a:extLst>
                <a:ext uri="{FF2B5EF4-FFF2-40B4-BE49-F238E27FC236}">
                  <a16:creationId xmlns="" xmlns:a16="http://schemas.microsoft.com/office/drawing/2014/main" id="{DECCCC64-8190-4E4F-ABA0-963FEC92E275}"/>
                </a:ext>
              </a:extLst>
            </p:cNvPr>
            <p:cNvSpPr/>
            <p:nvPr/>
          </p:nvSpPr>
          <p:spPr>
            <a:xfrm>
              <a:off x="559293" y="2104009"/>
              <a:ext cx="3657600" cy="167316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8669194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 xmlns:a16="http://schemas.microsoft.com/office/drawing/2014/main" id="{459D7568-DF75-4733-8B7F-65107C81FC52}"/>
              </a:ext>
            </a:extLst>
          </p:cNvPr>
          <p:cNvSpPr/>
          <p:nvPr/>
        </p:nvSpPr>
        <p:spPr>
          <a:xfrm>
            <a:off x="569983" y="4435226"/>
            <a:ext cx="2827366" cy="15787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r>
              <a:rPr lang="en-US" altLang="ko-KR" sz="1000" dirty="0">
                <a:solidFill>
                  <a:schemeClr val="bg1"/>
                </a:solidFill>
                <a:latin typeface="SamsungOne 400" panose="020B0503030303020204" pitchFamily="34" charset="0"/>
                <a:ea typeface="SamsungOne 400" panose="020B0503030303020204" pitchFamily="34" charset="0"/>
              </a:rPr>
              <a:t>https://</a:t>
            </a:r>
            <a:r>
              <a:rPr lang="en-US" altLang="ko-KR" sz="1000" dirty="0" err="1">
                <a:solidFill>
                  <a:schemeClr val="bg1"/>
                </a:solidFill>
                <a:latin typeface="SamsungOne 400" panose="020B0503030303020204" pitchFamily="34" charset="0"/>
                <a:ea typeface="SamsungOne 400" panose="020B0503030303020204" pitchFamily="34" charset="0"/>
              </a:rPr>
              <a:t>en.wikipedia.org</a:t>
            </a:r>
            <a:r>
              <a:rPr lang="en-US" altLang="ko-KR" sz="1000" dirty="0">
                <a:solidFill>
                  <a:schemeClr val="bg1"/>
                </a:solidFill>
                <a:latin typeface="SamsungOne 400" panose="020B0503030303020204" pitchFamily="34" charset="0"/>
                <a:ea typeface="SamsungOne 400" panose="020B0503030303020204" pitchFamily="34" charset="0"/>
              </a:rPr>
              <a:t>/wiki/</a:t>
            </a:r>
            <a:r>
              <a:rPr lang="en-US" altLang="ko-KR" sz="1000" dirty="0" err="1">
                <a:solidFill>
                  <a:schemeClr val="bg1"/>
                </a:solidFill>
                <a:latin typeface="SamsungOne 400" panose="020B0503030303020204" pitchFamily="34" charset="0"/>
                <a:ea typeface="SamsungOne 400" panose="020B0503030303020204" pitchFamily="34" charset="0"/>
              </a:rPr>
              <a:t>Tower_of_Hanoi</a:t>
            </a:r>
            <a:endParaRPr lang="en-US" altLang="ko-KR" sz="1000" dirty="0">
              <a:solidFill>
                <a:schemeClr val="bg1"/>
              </a:solidFill>
              <a:latin typeface="SamsungOne 400" panose="020B0503030303020204" pitchFamily="34" charset="0"/>
              <a:ea typeface="SamsungOne 400" panose="020B0503030303020204" pitchFamily="34" charset="0"/>
            </a:endParaRPr>
          </a:p>
        </p:txBody>
      </p:sp>
      <p:sp>
        <p:nvSpPr>
          <p:cNvPr id="11" name="직사각형 10">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2" name="직사각형 11">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Solution</a:t>
            </a:r>
          </a:p>
        </p:txBody>
      </p:sp>
      <p:sp>
        <p:nvSpPr>
          <p:cNvPr id="15" name="TextBox 14">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2.1. Solve the Tower of Hanoi puzzle</a:t>
            </a:r>
            <a:endParaRPr lang="ko-KR" altLang="en-US" b="1" dirty="0">
              <a:latin typeface="Samsung Sharp Sans" pitchFamily="2" charset="0"/>
            </a:endParaRPr>
          </a:p>
        </p:txBody>
      </p:sp>
      <p:grpSp>
        <p:nvGrpSpPr>
          <p:cNvPr id="3" name="그룹 2">
            <a:extLst>
              <a:ext uri="{FF2B5EF4-FFF2-40B4-BE49-F238E27FC236}">
                <a16:creationId xmlns="" xmlns:a16="http://schemas.microsoft.com/office/drawing/2014/main" id="{E20DB98B-BB70-47FB-B59B-838990A0CE7E}"/>
              </a:ext>
            </a:extLst>
          </p:cNvPr>
          <p:cNvGrpSpPr/>
          <p:nvPr/>
        </p:nvGrpSpPr>
        <p:grpSpPr>
          <a:xfrm>
            <a:off x="4346917" y="2091521"/>
            <a:ext cx="5121083" cy="3691530"/>
            <a:chOff x="4479637" y="2160358"/>
            <a:chExt cx="5023874" cy="3691530"/>
          </a:xfrm>
        </p:grpSpPr>
        <p:sp>
          <p:nvSpPr>
            <p:cNvPr id="16" name="직사각형 15">
              <a:extLst>
                <a:ext uri="{FF2B5EF4-FFF2-40B4-BE49-F238E27FC236}">
                  <a16:creationId xmlns="" xmlns:a16="http://schemas.microsoft.com/office/drawing/2014/main" id="{F1B12DA7-C15F-4B00-8AB3-088BA5E0B6A4}"/>
                </a:ext>
              </a:extLst>
            </p:cNvPr>
            <p:cNvSpPr/>
            <p:nvPr/>
          </p:nvSpPr>
          <p:spPr>
            <a:xfrm>
              <a:off x="4479637" y="2160358"/>
              <a:ext cx="5023874"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Tower of Hanoi is also a kind of puzzle game.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There are three rods and discs of various sizes that can fit on these poles. Before starting the puzzle, the discs are stacked on one rod in order with the smaller one on top.</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objective of the game is to move the disks stuck in one rod to the other rods in that order and build them again while satisfying the following four conditions.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There are four conditions for the game.</a:t>
              </a:r>
            </a:p>
          </p:txBody>
        </p:sp>
        <p:sp>
          <p:nvSpPr>
            <p:cNvPr id="18" name="직사각형 17">
              <a:extLst>
                <a:ext uri="{FF2B5EF4-FFF2-40B4-BE49-F238E27FC236}">
                  <a16:creationId xmlns="" xmlns:a16="http://schemas.microsoft.com/office/drawing/2014/main" id="{F1B12DA7-C15F-4B00-8AB3-088BA5E0B6A4}"/>
                </a:ext>
              </a:extLst>
            </p:cNvPr>
            <p:cNvSpPr/>
            <p:nvPr/>
          </p:nvSpPr>
          <p:spPr>
            <a:xfrm>
              <a:off x="4687410" y="4143728"/>
              <a:ext cx="4648608" cy="170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60338" indent="-160338"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1. Move all n disks of different sizes from the starting point (A) to the ending point (C).</a:t>
              </a:r>
            </a:p>
            <a:p>
              <a:pPr marL="160338" indent="-160338"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2. Only one disc can be moved at a time.</a:t>
              </a:r>
            </a:p>
            <a:p>
              <a:pPr marL="160338" indent="-160338"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3. When moving a disk, remove the top disk of one rod and only move it to the top of the other rod.</a:t>
              </a:r>
            </a:p>
            <a:p>
              <a:pPr marL="160338" indent="-160338"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4. In the process of moving the disc, a large disc cannot be placed on top of a small disc.</a:t>
              </a:r>
            </a:p>
          </p:txBody>
        </p:sp>
      </p:grpSp>
      <p:grpSp>
        <p:nvGrpSpPr>
          <p:cNvPr id="2" name="그룹 1">
            <a:extLst>
              <a:ext uri="{FF2B5EF4-FFF2-40B4-BE49-F238E27FC236}">
                <a16:creationId xmlns="" xmlns:a16="http://schemas.microsoft.com/office/drawing/2014/main" id="{CE1D350F-F20D-4E42-A275-2C26157BA9B9}"/>
              </a:ext>
            </a:extLst>
          </p:cNvPr>
          <p:cNvGrpSpPr/>
          <p:nvPr/>
        </p:nvGrpSpPr>
        <p:grpSpPr>
          <a:xfrm>
            <a:off x="559293" y="2061805"/>
            <a:ext cx="3657600" cy="2299316"/>
            <a:chOff x="559293" y="2104009"/>
            <a:chExt cx="3657600" cy="2299316"/>
          </a:xfrm>
        </p:grpSpPr>
        <p:pic>
          <p:nvPicPr>
            <p:cNvPr id="1026" name="Picture 2">
              <a:extLst>
                <a:ext uri="{FF2B5EF4-FFF2-40B4-BE49-F238E27FC236}">
                  <a16:creationId xmlns="" xmlns:a16="http://schemas.microsoft.com/office/drawing/2014/main" id="{D0AF7D03-C5D8-4BCA-A654-31B2EB5D00D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3969" y="2178114"/>
              <a:ext cx="3475270" cy="2160459"/>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 xmlns:a16="http://schemas.microsoft.com/office/drawing/2014/main" id="{DECCCC64-8190-4E4F-ABA0-963FEC92E275}"/>
                </a:ext>
              </a:extLst>
            </p:cNvPr>
            <p:cNvSpPr/>
            <p:nvPr/>
          </p:nvSpPr>
          <p:spPr>
            <a:xfrm>
              <a:off x="559293" y="2104009"/>
              <a:ext cx="3657600" cy="229931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370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2" name="직사각형 11">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Solution</a:t>
            </a:r>
          </a:p>
        </p:txBody>
      </p:sp>
      <p:sp>
        <p:nvSpPr>
          <p:cNvPr id="13" name="TextBox 12">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2.1. Tower of Hanoi Puzzle Algorithm</a:t>
            </a:r>
            <a:endParaRPr lang="ko-KR" altLang="en-US" b="1" dirty="0">
              <a:latin typeface="Samsung Sharp Sans" pitchFamily="2" charset="0"/>
            </a:endParaRPr>
          </a:p>
        </p:txBody>
      </p:sp>
      <p:sp>
        <p:nvSpPr>
          <p:cNvPr id="15" name="직사각형 14">
            <a:extLst>
              <a:ext uri="{FF2B5EF4-FFF2-40B4-BE49-F238E27FC236}">
                <a16:creationId xmlns="" xmlns:a16="http://schemas.microsoft.com/office/drawing/2014/main" id="{90EFA62F-9637-4E5A-AAB1-9E61461D75DD}"/>
              </a:ext>
            </a:extLst>
          </p:cNvPr>
          <p:cNvSpPr/>
          <p:nvPr/>
        </p:nvSpPr>
        <p:spPr>
          <a:xfrm>
            <a:off x="580388" y="2008137"/>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To learn more about the Tower of Hanoi, visit https://</a:t>
            </a:r>
            <a:r>
              <a:rPr lang="en-US" altLang="ko-KR" sz="1300" dirty="0" err="1">
                <a:solidFill>
                  <a:schemeClr val="tx1"/>
                </a:solidFill>
                <a:latin typeface="SamsungOne 400" panose="020B0503030303020204" pitchFamily="34" charset="0"/>
                <a:ea typeface="SamsungOne 400" panose="020B0503030303020204" pitchFamily="34" charset="0"/>
              </a:rPr>
              <a:t>en.wikipedia.org</a:t>
            </a:r>
            <a:r>
              <a:rPr lang="en-US" altLang="ko-KR" sz="1300" dirty="0">
                <a:solidFill>
                  <a:schemeClr val="tx1"/>
                </a:solidFill>
                <a:latin typeface="SamsungOne 400" panose="020B0503030303020204" pitchFamily="34" charset="0"/>
                <a:ea typeface="SamsungOne 400" panose="020B0503030303020204" pitchFamily="34" charset="0"/>
              </a:rPr>
              <a:t>/wiki/</a:t>
            </a:r>
            <a:r>
              <a:rPr lang="en-US" altLang="ko-KR" sz="1300" dirty="0" err="1">
                <a:solidFill>
                  <a:schemeClr val="tx1"/>
                </a:solidFill>
                <a:latin typeface="SamsungOne 400" panose="020B0503030303020204" pitchFamily="34" charset="0"/>
                <a:ea typeface="SamsungOne 400" panose="020B0503030303020204" pitchFamily="34" charset="0"/>
              </a:rPr>
              <a:t>Tower_of_Hanoi</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This is a very popular puzzle problem in computer science.</a:t>
            </a:r>
          </a:p>
        </p:txBody>
      </p:sp>
      <p:grpSp>
        <p:nvGrpSpPr>
          <p:cNvPr id="2" name="그룹 1"/>
          <p:cNvGrpSpPr/>
          <p:nvPr/>
        </p:nvGrpSpPr>
        <p:grpSpPr>
          <a:xfrm>
            <a:off x="2430296" y="2779257"/>
            <a:ext cx="5053716" cy="2235875"/>
            <a:chOff x="2430296" y="2779257"/>
            <a:chExt cx="5053716" cy="2235875"/>
          </a:xfrm>
        </p:grpSpPr>
        <p:pic>
          <p:nvPicPr>
            <p:cNvPr id="8" name="그림 7" descr="실내, 목재의이(가) 표시된 사진&#10;&#10;자동 생성된 설명">
              <a:extLst>
                <a:ext uri="{FF2B5EF4-FFF2-40B4-BE49-F238E27FC236}">
                  <a16:creationId xmlns="" xmlns:a16="http://schemas.microsoft.com/office/drawing/2014/main" id="{1CDC22F1-CD7D-44E5-83FE-644DB7EC5617}"/>
                </a:ext>
              </a:extLst>
            </p:cNvPr>
            <p:cNvPicPr>
              <a:picLocks noChangeAspect="1"/>
            </p:cNvPicPr>
            <p:nvPr/>
          </p:nvPicPr>
          <p:blipFill>
            <a:blip r:embed="rId3"/>
            <a:stretch>
              <a:fillRect/>
            </a:stretch>
          </p:blipFill>
          <p:spPr>
            <a:xfrm>
              <a:off x="2466848" y="2816159"/>
              <a:ext cx="4972303" cy="2159026"/>
            </a:xfrm>
            <a:prstGeom prst="rect">
              <a:avLst/>
            </a:prstGeom>
          </p:spPr>
        </p:pic>
        <p:sp>
          <p:nvSpPr>
            <p:cNvPr id="9" name="직사각형 8">
              <a:extLst>
                <a:ext uri="{FF2B5EF4-FFF2-40B4-BE49-F238E27FC236}">
                  <a16:creationId xmlns="" xmlns:a16="http://schemas.microsoft.com/office/drawing/2014/main" id="{DECCCC64-8190-4E4F-ABA0-963FEC92E275}"/>
                </a:ext>
              </a:extLst>
            </p:cNvPr>
            <p:cNvSpPr/>
            <p:nvPr/>
          </p:nvSpPr>
          <p:spPr>
            <a:xfrm>
              <a:off x="2430296" y="2779257"/>
              <a:ext cx="5053716" cy="22358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5367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owers of Hanoi - 3plates">
            <a:extLst>
              <a:ext uri="{FF2B5EF4-FFF2-40B4-BE49-F238E27FC236}">
                <a16:creationId xmlns="" xmlns:a16="http://schemas.microsoft.com/office/drawing/2014/main" id="{96FE3DCB-BFB2-4EA2-8539-18A15DB74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2139250"/>
            <a:ext cx="5065102" cy="3295650"/>
          </a:xfrm>
          <a:prstGeom prst="rect">
            <a:avLst/>
          </a:prstGeom>
          <a:noFill/>
          <a:extLst>
            <a:ext uri="{909E8E84-426E-40DD-AFC4-6F175D3DCCD1}">
              <a14:hiddenFill xmlns:a14="http://schemas.microsoft.com/office/drawing/2010/main">
                <a:solidFill>
                  <a:srgbClr val="FFFFFF"/>
                </a:solidFill>
              </a14:hiddenFill>
            </a:ext>
          </a:extLst>
        </p:spPr>
      </p:pic>
      <p:sp>
        <p:nvSpPr>
          <p:cNvPr id="7" name="사각형: 둥근 모서리 6">
            <a:extLst>
              <a:ext uri="{FF2B5EF4-FFF2-40B4-BE49-F238E27FC236}">
                <a16:creationId xmlns="" xmlns:a16="http://schemas.microsoft.com/office/drawing/2014/main" id="{8C93F025-162C-4B1E-8556-4BFFAE300624}"/>
              </a:ext>
            </a:extLst>
          </p:cNvPr>
          <p:cNvSpPr/>
          <p:nvPr/>
        </p:nvSpPr>
        <p:spPr>
          <a:xfrm>
            <a:off x="527265" y="5507738"/>
            <a:ext cx="2997170" cy="20060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r>
              <a:rPr lang="en-US" altLang="ko-KR" sz="1050" b="1">
                <a:solidFill>
                  <a:schemeClr val="bg1"/>
                </a:solidFill>
                <a:latin typeface="SamsungOne 400" panose="020B0503030303020204" pitchFamily="34" charset="0"/>
                <a:ea typeface="SamsungOne 400" panose="020B0503030303020204" pitchFamily="34" charset="0"/>
              </a:rPr>
              <a:t>https://en.wikipedia.org/wiki/Tower_of_Hanoi</a:t>
            </a:r>
          </a:p>
        </p:txBody>
      </p:sp>
      <p:sp>
        <p:nvSpPr>
          <p:cNvPr id="10" name="직사각형 9">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2" name="직사각형 11">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3" name="TextBox 12">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3.1. Tower of Hanoi Puzzle Algorithm</a:t>
            </a:r>
            <a:endParaRPr lang="ko-KR" altLang="en-US" b="1" dirty="0">
              <a:latin typeface="Samsung Sharp Sans" pitchFamily="2" charset="0"/>
            </a:endParaRPr>
          </a:p>
        </p:txBody>
      </p:sp>
      <p:grpSp>
        <p:nvGrpSpPr>
          <p:cNvPr id="2" name="그룹 1">
            <a:extLst>
              <a:ext uri="{FF2B5EF4-FFF2-40B4-BE49-F238E27FC236}">
                <a16:creationId xmlns="" xmlns:a16="http://schemas.microsoft.com/office/drawing/2014/main" id="{1BE4E97F-DF12-4C48-B4F6-16CA22F45066}"/>
              </a:ext>
            </a:extLst>
          </p:cNvPr>
          <p:cNvGrpSpPr/>
          <p:nvPr/>
        </p:nvGrpSpPr>
        <p:grpSpPr>
          <a:xfrm>
            <a:off x="5715907" y="2174786"/>
            <a:ext cx="3627807" cy="2829416"/>
            <a:chOff x="5840194" y="2192542"/>
            <a:chExt cx="3627807" cy="2829416"/>
          </a:xfrm>
        </p:grpSpPr>
        <p:sp>
          <p:nvSpPr>
            <p:cNvPr id="15" name="직사각형 14">
              <a:extLst>
                <a:ext uri="{FF2B5EF4-FFF2-40B4-BE49-F238E27FC236}">
                  <a16:creationId xmlns="" xmlns:a16="http://schemas.microsoft.com/office/drawing/2014/main" id="{F1B12DA7-C15F-4B00-8AB3-088BA5E0B6A4}"/>
                </a:ext>
              </a:extLst>
            </p:cNvPr>
            <p:cNvSpPr/>
            <p:nvPr/>
          </p:nvSpPr>
          <p:spPr>
            <a:xfrm>
              <a:off x="5840195" y="2192542"/>
              <a:ext cx="3627806"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there is only one disk, it can be moved from the starting rod to the end rod in one turn.</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Assume there are 3 disks and 3 rods.</a:t>
              </a:r>
            </a:p>
          </p:txBody>
        </p:sp>
        <p:sp>
          <p:nvSpPr>
            <p:cNvPr id="16" name="직사각형 15">
              <a:extLst>
                <a:ext uri="{FF2B5EF4-FFF2-40B4-BE49-F238E27FC236}">
                  <a16:creationId xmlns="" xmlns:a16="http://schemas.microsoft.com/office/drawing/2014/main" id="{F1B12DA7-C15F-4B00-8AB3-088BA5E0B6A4}"/>
                </a:ext>
              </a:extLst>
            </p:cNvPr>
            <p:cNvSpPr/>
            <p:nvPr/>
          </p:nvSpPr>
          <p:spPr>
            <a:xfrm>
              <a:off x="6045693" y="3063080"/>
              <a:ext cx="3422308" cy="140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60338" indent="-160338" latinLnBrk="0">
                <a:spcAft>
                  <a:spcPts val="800"/>
                </a:spcAft>
                <a:buClr>
                  <a:srgbClr val="193EB0"/>
                </a:buClr>
                <a:tabLst>
                  <a:tab pos="141288" algn="l"/>
                </a:tabLst>
              </a:pPr>
              <a:r>
                <a:rPr lang="en-US" altLang="ko-KR" sz="1300" dirty="0">
                  <a:solidFill>
                    <a:prstClr val="black">
                      <a:lumMod val="85000"/>
                      <a:lumOff val="15000"/>
                    </a:prstClr>
                  </a:solidFill>
                  <a:latin typeface="SamsungOne 400" panose="020B0503030303020204" pitchFamily="34" charset="0"/>
                </a:rPr>
                <a:t>1. In order to move the lowest disk 3 to the arrival rod, move 3-1 disks placed on it to the auxiliary rod.</a:t>
              </a:r>
            </a:p>
            <a:p>
              <a:pPr marL="160338" indent="-160338" latinLnBrk="0">
                <a:spcAft>
                  <a:spcPts val="800"/>
                </a:spcAft>
                <a:buClr>
                  <a:srgbClr val="193EB0"/>
                </a:buClr>
                <a:tabLst>
                  <a:tab pos="141288" algn="l"/>
                </a:tabLst>
              </a:pPr>
              <a:r>
                <a:rPr lang="en-US" altLang="ko-KR" sz="1300" dirty="0">
                  <a:solidFill>
                    <a:prstClr val="black">
                      <a:lumMod val="85000"/>
                      <a:lumOff val="15000"/>
                    </a:prstClr>
                  </a:solidFill>
                  <a:latin typeface="SamsungOne 400" panose="020B0503030303020204" pitchFamily="34" charset="0"/>
                </a:rPr>
                <a:t>2. Move Disc 3 to the arrival rod.</a:t>
              </a:r>
            </a:p>
            <a:p>
              <a:pPr marL="160338" indent="-160338" latinLnBrk="0">
                <a:spcAft>
                  <a:spcPts val="800"/>
                </a:spcAft>
                <a:buClr>
                  <a:srgbClr val="193EB0"/>
                </a:buClr>
                <a:tabLst>
                  <a:tab pos="141288" algn="l"/>
                </a:tabLst>
              </a:pPr>
              <a:r>
                <a:rPr lang="en-US" altLang="ko-KR" sz="1300" dirty="0">
                  <a:solidFill>
                    <a:prstClr val="black">
                      <a:lumMod val="85000"/>
                      <a:lumOff val="15000"/>
                    </a:prstClr>
                  </a:solidFill>
                  <a:latin typeface="SamsungOne 400" panose="020B0503030303020204" pitchFamily="34" charset="0"/>
                </a:rPr>
                <a:t>3. Move 3-1 discs from the auxiliary rod to the arrival rod.</a:t>
              </a:r>
            </a:p>
          </p:txBody>
        </p:sp>
        <p:sp>
          <p:nvSpPr>
            <p:cNvPr id="18" name="직사각형 17">
              <a:extLst>
                <a:ext uri="{FF2B5EF4-FFF2-40B4-BE49-F238E27FC236}">
                  <a16:creationId xmlns="" xmlns:a16="http://schemas.microsoft.com/office/drawing/2014/main" id="{F1B12DA7-C15F-4B00-8AB3-088BA5E0B6A4}"/>
                </a:ext>
              </a:extLst>
            </p:cNvPr>
            <p:cNvSpPr/>
            <p:nvPr/>
          </p:nvSpPr>
          <p:spPr>
            <a:xfrm>
              <a:off x="5840194" y="4621848"/>
              <a:ext cx="3627806"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We can solve this problem using a recursive method.</a:t>
              </a:r>
            </a:p>
          </p:txBody>
        </p:sp>
      </p:grpSp>
    </p:spTree>
    <p:extLst>
      <p:ext uri="{BB962C8B-B14F-4D97-AF65-F5344CB8AC3E}">
        <p14:creationId xmlns:p14="http://schemas.microsoft.com/office/powerpoint/2010/main" val="24550212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DE035446-22CC-40B2-84B5-F86AB84D2514}"/>
              </a:ext>
            </a:extLst>
          </p:cNvPr>
          <p:cNvPicPr>
            <a:picLocks noChangeAspect="1"/>
          </p:cNvPicPr>
          <p:nvPr/>
        </p:nvPicPr>
        <p:blipFill>
          <a:blip r:embed="rId2"/>
          <a:stretch>
            <a:fillRect/>
          </a:stretch>
        </p:blipFill>
        <p:spPr>
          <a:xfrm>
            <a:off x="431606" y="4121371"/>
            <a:ext cx="9036393" cy="440976"/>
          </a:xfrm>
          <a:prstGeom prst="rect">
            <a:avLst/>
          </a:prstGeom>
        </p:spPr>
      </p:pic>
      <p:sp>
        <p:nvSpPr>
          <p:cNvPr id="11" name="직사각형 10">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2" name="직사각형 11">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5" name="TextBox 14">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3.2. Hanoi() function</a:t>
            </a:r>
            <a:endParaRPr lang="ko-KR" altLang="en-US" b="1" dirty="0">
              <a:latin typeface="Samsung Sharp Sans" pitchFamily="2" charset="0"/>
            </a:endParaRPr>
          </a:p>
        </p:txBody>
      </p:sp>
      <p:sp>
        <p:nvSpPr>
          <p:cNvPr id="18" name="직사각형 17">
            <a:extLst>
              <a:ext uri="{FF2B5EF4-FFF2-40B4-BE49-F238E27FC236}">
                <a16:creationId xmlns="" xmlns:a16="http://schemas.microsoft.com/office/drawing/2014/main" id="{F1B12DA7-C15F-4B00-8AB3-088BA5E0B6A4}"/>
              </a:ext>
            </a:extLst>
          </p:cNvPr>
          <p:cNvSpPr/>
          <p:nvPr/>
        </p:nvSpPr>
        <p:spPr>
          <a:xfrm>
            <a:off x="690341" y="3286646"/>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function, the else statement solves the problem by calling </a:t>
            </a:r>
            <a:r>
              <a:rPr lang="en-US" altLang="ko-KR" sz="1300" dirty="0" err="1">
                <a:solidFill>
                  <a:prstClr val="black">
                    <a:lumMod val="85000"/>
                    <a:lumOff val="15000"/>
                  </a:prstClr>
                </a:solidFill>
                <a:latin typeface="SamsungOne 400" panose="020B0503030303020204" pitchFamily="34" charset="0"/>
              </a:rPr>
              <a:t>hanoi</a:t>
            </a:r>
            <a:r>
              <a:rPr lang="en-US" altLang="ko-KR" sz="1300" dirty="0">
                <a:solidFill>
                  <a:prstClr val="black">
                    <a:lumMod val="85000"/>
                    <a:lumOff val="15000"/>
                  </a:prstClr>
                </a:solidFill>
                <a:latin typeface="SamsungOne 400" panose="020B0503030303020204" pitchFamily="34" charset="0"/>
              </a:rPr>
              <a:t>() itself to move the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is the core code of the Hanoi function. Let's define the Hanoi function, put this code below, and print it out by inserting 3 disks. It is assumed that the names of the rods are ‘A’, ‘B’, and ‘C’.</a:t>
            </a:r>
          </a:p>
        </p:txBody>
      </p:sp>
      <p:grpSp>
        <p:nvGrpSpPr>
          <p:cNvPr id="2" name="그룹 1"/>
          <p:cNvGrpSpPr/>
          <p:nvPr/>
        </p:nvGrpSpPr>
        <p:grpSpPr>
          <a:xfrm>
            <a:off x="431607" y="1965933"/>
            <a:ext cx="9067800" cy="1188744"/>
            <a:chOff x="431607" y="1965933"/>
            <a:chExt cx="9067800" cy="1188744"/>
          </a:xfrm>
        </p:grpSpPr>
        <p:pic>
          <p:nvPicPr>
            <p:cNvPr id="7" name="그림 6">
              <a:extLst>
                <a:ext uri="{FF2B5EF4-FFF2-40B4-BE49-F238E27FC236}">
                  <a16:creationId xmlns="" xmlns:a16="http://schemas.microsoft.com/office/drawing/2014/main" id="{6CA9C2F7-F76C-4DF8-A49F-F04164A51741}"/>
                </a:ext>
              </a:extLst>
            </p:cNvPr>
            <p:cNvPicPr>
              <a:picLocks noChangeAspect="1"/>
            </p:cNvPicPr>
            <p:nvPr/>
          </p:nvPicPr>
          <p:blipFill>
            <a:blip r:embed="rId3"/>
            <a:stretch>
              <a:fillRect/>
            </a:stretch>
          </p:blipFill>
          <p:spPr>
            <a:xfrm>
              <a:off x="431607" y="1965933"/>
              <a:ext cx="9067800" cy="1188744"/>
            </a:xfrm>
            <a:prstGeom prst="rect">
              <a:avLst/>
            </a:prstGeom>
          </p:spPr>
        </p:pic>
        <p:sp>
          <p:nvSpPr>
            <p:cNvPr id="14" name="직사각형 13"/>
            <p:cNvSpPr/>
            <p:nvPr/>
          </p:nvSpPr>
          <p:spPr>
            <a:xfrm>
              <a:off x="1483186" y="2274238"/>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sp>
          <p:nvSpPr>
            <p:cNvPr id="16" name="직사각형 15"/>
            <p:cNvSpPr/>
            <p:nvPr/>
          </p:nvSpPr>
          <p:spPr>
            <a:xfrm>
              <a:off x="1478106" y="2761918"/>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grpSp>
    </p:spTree>
    <p:extLst>
      <p:ext uri="{BB962C8B-B14F-4D97-AF65-F5344CB8AC3E}">
        <p14:creationId xmlns:p14="http://schemas.microsoft.com/office/powerpoint/2010/main" val="24245102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2" name="직사각형 11">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3" name="TextBox 12">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3.3. This is how the Tower of Hanoi works. (if n = 3)</a:t>
            </a:r>
          </a:p>
        </p:txBody>
      </p:sp>
      <p:grpSp>
        <p:nvGrpSpPr>
          <p:cNvPr id="2" name="그룹 1"/>
          <p:cNvGrpSpPr/>
          <p:nvPr/>
        </p:nvGrpSpPr>
        <p:grpSpPr>
          <a:xfrm>
            <a:off x="443250" y="1980001"/>
            <a:ext cx="9061694" cy="2676405"/>
            <a:chOff x="443250" y="1980001"/>
            <a:chExt cx="9061694" cy="2676405"/>
          </a:xfrm>
        </p:grpSpPr>
        <p:pic>
          <p:nvPicPr>
            <p:cNvPr id="6" name="그림 5" descr="텍스트이(가) 표시된 사진&#10;&#10;자동 생성된 설명">
              <a:extLst>
                <a:ext uri="{FF2B5EF4-FFF2-40B4-BE49-F238E27FC236}">
                  <a16:creationId xmlns="" xmlns:a16="http://schemas.microsoft.com/office/drawing/2014/main" id="{64C2A9AE-0663-47E5-8505-305D8D35548B}"/>
                </a:ext>
              </a:extLst>
            </p:cNvPr>
            <p:cNvPicPr>
              <a:picLocks noChangeAspect="1"/>
            </p:cNvPicPr>
            <p:nvPr/>
          </p:nvPicPr>
          <p:blipFill rotWithShape="1">
            <a:blip r:embed="rId2"/>
            <a:srcRect b="46612"/>
            <a:stretch/>
          </p:blipFill>
          <p:spPr>
            <a:xfrm>
              <a:off x="443250" y="1980001"/>
              <a:ext cx="9061694" cy="1487685"/>
            </a:xfrm>
            <a:prstGeom prst="rect">
              <a:avLst/>
            </a:prstGeom>
          </p:spPr>
        </p:pic>
        <p:sp>
          <p:nvSpPr>
            <p:cNvPr id="15" name="직사각형 14"/>
            <p:cNvSpPr/>
            <p:nvPr/>
          </p:nvSpPr>
          <p:spPr>
            <a:xfrm>
              <a:off x="1772141" y="2424850"/>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sp>
          <p:nvSpPr>
            <p:cNvPr id="16" name="직사각형 15"/>
            <p:cNvSpPr/>
            <p:nvPr/>
          </p:nvSpPr>
          <p:spPr>
            <a:xfrm>
              <a:off x="1772141" y="2913250"/>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sp>
          <p:nvSpPr>
            <p:cNvPr id="17" name="직사각형 16"/>
            <p:cNvSpPr/>
            <p:nvPr/>
          </p:nvSpPr>
          <p:spPr>
            <a:xfrm>
              <a:off x="534183" y="3541006"/>
              <a:ext cx="1287583" cy="1115400"/>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Number 1, A -&gt; C</a:t>
              </a:r>
              <a:endParaRPr lang="x-none"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Number 2, A -&gt; B</a:t>
              </a:r>
            </a:p>
            <a:p>
              <a:r>
                <a:rPr lang="en-US" altLang="ko-KR" sz="1100" dirty="0">
                  <a:latin typeface="D2Coding" panose="020B0609020101020101" pitchFamily="49" charset="-127"/>
                  <a:ea typeface="D2Coding" panose="020B0609020101020101" pitchFamily="49" charset="-127"/>
                </a:rPr>
                <a:t>Number 1, C -&gt; B</a:t>
              </a:r>
            </a:p>
            <a:p>
              <a:r>
                <a:rPr lang="en-US" altLang="ko-KR" sz="1100" dirty="0">
                  <a:latin typeface="D2Coding" panose="020B0609020101020101" pitchFamily="49" charset="-127"/>
                  <a:ea typeface="D2Coding" panose="020B0609020101020101" pitchFamily="49" charset="-127"/>
                </a:rPr>
                <a:t>Number 3, A -&gt; C</a:t>
              </a:r>
            </a:p>
            <a:p>
              <a:r>
                <a:rPr lang="en-US" altLang="ko-KR" sz="1100" dirty="0">
                  <a:latin typeface="D2Coding" panose="020B0609020101020101" pitchFamily="49" charset="-127"/>
                  <a:ea typeface="D2Coding" panose="020B0609020101020101" pitchFamily="49" charset="-127"/>
                </a:rPr>
                <a:t>Number 1, B -&gt; A</a:t>
              </a:r>
            </a:p>
            <a:p>
              <a:r>
                <a:rPr lang="en-US" altLang="ko-KR" sz="1100" dirty="0">
                  <a:latin typeface="D2Coding" panose="020B0609020101020101" pitchFamily="49" charset="-127"/>
                  <a:ea typeface="D2Coding" panose="020B0609020101020101" pitchFamily="49" charset="-127"/>
                </a:rPr>
                <a:t>Number 2, B -&gt; C</a:t>
              </a:r>
            </a:p>
            <a:p>
              <a:r>
                <a:rPr lang="en-US" altLang="ko-KR" sz="1100" dirty="0">
                  <a:latin typeface="D2Coding" panose="020B0609020101020101" pitchFamily="49" charset="-127"/>
                  <a:ea typeface="D2Coding" panose="020B0609020101020101" pitchFamily="49" charset="-127"/>
                </a:rPr>
                <a:t>Number 1, A -&gt; C</a:t>
              </a:r>
            </a:p>
          </p:txBody>
        </p:sp>
      </p:grpSp>
    </p:spTree>
    <p:extLst>
      <p:ext uri="{BB962C8B-B14F-4D97-AF65-F5344CB8AC3E}">
        <p14:creationId xmlns:p14="http://schemas.microsoft.com/office/powerpoint/2010/main" val="4707769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80"/>
  <p:tag name="ARTICULATE_DESIGN_ID_OFFICE THEME" val="y76OW21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22894</TotalTime>
  <Words>35827</Words>
  <Application>Microsoft Office PowerPoint</Application>
  <PresentationFormat>A4 용지(210x297mm)</PresentationFormat>
  <Paragraphs>4847</Paragraphs>
  <Slides>380</Slides>
  <Notes>347</Notes>
  <HiddenSlides>0</HiddenSlides>
  <MMClips>0</MMClips>
  <ScaleCrop>false</ScaleCrop>
  <HeadingPairs>
    <vt:vector size="6" baseType="variant">
      <vt:variant>
        <vt:lpstr>사용한 글꼴</vt:lpstr>
      </vt:variant>
      <vt:variant>
        <vt:i4>24</vt:i4>
      </vt:variant>
      <vt:variant>
        <vt:lpstr>테마</vt:lpstr>
      </vt:variant>
      <vt:variant>
        <vt:i4>1</vt:i4>
      </vt:variant>
      <vt:variant>
        <vt:lpstr>슬라이드 제목</vt:lpstr>
      </vt:variant>
      <vt:variant>
        <vt:i4>380</vt:i4>
      </vt:variant>
    </vt:vector>
  </HeadingPairs>
  <TitlesOfParts>
    <vt:vector size="405" baseType="lpstr">
      <vt:lpstr>Cambria Math</vt:lpstr>
      <vt:lpstr>Samsung Sharp Sans Regular</vt:lpstr>
      <vt:lpstr>Calibri</vt:lpstr>
      <vt:lpstr>SamsungOne-700</vt:lpstr>
      <vt:lpstr>맑은 고딕</vt:lpstr>
      <vt:lpstr>맑은 고딕</vt:lpstr>
      <vt:lpstr>Malgun Gothic Semilight</vt:lpstr>
      <vt:lpstr>SamsungOne 700</vt:lpstr>
      <vt:lpstr>함초롬바탕</vt:lpstr>
      <vt:lpstr>D2Coding</vt:lpstr>
      <vt:lpstr>Samsung Sharp Sans Bold</vt:lpstr>
      <vt:lpstr>SamsungOne 400C</vt:lpstr>
      <vt:lpstr>Arial</vt:lpstr>
      <vt:lpstr>Samsung Sharp Sans</vt:lpstr>
      <vt:lpstr>Gulim</vt:lpstr>
      <vt:lpstr>Gulim</vt:lpstr>
      <vt:lpstr>Times New Roman</vt:lpstr>
      <vt:lpstr>Wingdings</vt:lpstr>
      <vt:lpstr>Arial Unicode MS</vt:lpstr>
      <vt:lpstr>SamsungOne 600</vt:lpstr>
      <vt:lpstr>KoPub돋움체 Medium</vt:lpstr>
      <vt:lpstr>SamsungOne 400</vt:lpstr>
      <vt:lpstr>SamsungOne-400</vt:lpstr>
      <vt:lpstr>Samsung Sharp Sans Medium</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cp:lastModifiedBy>Soomin Kim</cp:lastModifiedBy>
  <cp:revision>873</cp:revision>
  <cp:lastPrinted>2021-06-22T04:42:01Z</cp:lastPrinted>
  <dcterms:created xsi:type="dcterms:W3CDTF">2009-02-24T02:14:00Z</dcterms:created>
  <dcterms:modified xsi:type="dcterms:W3CDTF">2023-02-01T02:32:07Z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ArticulateGUID">
    <vt:lpwstr>2ED98D36-3385-40F7-3F3F-3F3F3F3F3F0E</vt:lpwstr>
  </property>
  <property fmtid="{D5CDD505-2E9C-101B-9397-08002B2CF9AE}" pid="4" name="ArticulatePath">
    <vt:lpwstr>SIC_C&amp;P_Chapter 3. 파이썬 인텐시브_v1.6(211008)</vt:lpwstr>
  </property>
</Properties>
</file>